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6" r:id="rId3"/>
    <p:sldMasterId id="2147483657" r:id="rId4"/>
  </p:sldMasterIdLst>
  <p:notesMasterIdLst>
    <p:notesMasterId r:id="rId5"/>
  </p:notesMasterIdLst>
  <p:sldIdLst>
    <p:sldId id="256" r:id="rId6"/>
  </p:sldIdLst>
  <p:sldSz cy="32918400" cx="43891200"/>
  <p:notesSz cx="6858000" cy="9144000"/>
  <p:embeddedFontLst>
    <p:embeddedFont>
      <p:font typeface="Roboto"/>
      <p:regular r:id="rId7"/>
      <p:bold r:id="rId8"/>
      <p:italic r:id="rId9"/>
      <p:boldItalic r:id="rId1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0"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font" Target="fonts/Roboto-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font" Target="fonts/Roboto-regular.fntdata"/><Relationship Id="rId8" Type="http://schemas.openxmlformats.org/officeDocument/2006/relationships/font" Target="fonts/Roboto-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5: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jpg"/><Relationship Id="rId3" Type="http://schemas.openxmlformats.org/officeDocument/2006/relationships/image" Target="../media/image7.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1.jpg"/><Relationship Id="rId3" Type="http://schemas.openxmlformats.org/officeDocument/2006/relationships/image" Target="../media/image7.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Blank4" type="blank">
  <p:cSld name="BLANK">
    <p:bg>
      <p:bgPr>
        <a:solidFill>
          <a:srgbClr val="F2F2F2"/>
        </a:solidFill>
      </p:bgPr>
    </p:bg>
    <p:spTree>
      <p:nvGrpSpPr>
        <p:cNvPr id="6" name="Shape 6"/>
        <p:cNvGrpSpPr/>
        <p:nvPr/>
      </p:nvGrpSpPr>
      <p:grpSpPr>
        <a:xfrm>
          <a:off x="0" y="0"/>
          <a:ext cx="0" cy="0"/>
          <a:chOff x="0" y="0"/>
          <a:chExt cx="0" cy="0"/>
        </a:xfrm>
      </p:grpSpPr>
      <p:pic>
        <p:nvPicPr>
          <p:cNvPr descr="A close up of a sign&#10;&#10;Description automatically generated" id="7" name="Google Shape;7;p2"/>
          <p:cNvPicPr preferRelativeResize="0"/>
          <p:nvPr/>
        </p:nvPicPr>
        <p:blipFill rotWithShape="1">
          <a:blip r:embed="rId2">
            <a:alphaModFix/>
          </a:blip>
          <a:srcRect b="0" l="0" r="0" t="0"/>
          <a:stretch/>
        </p:blipFill>
        <p:spPr>
          <a:xfrm>
            <a:off x="994221" y="30227620"/>
            <a:ext cx="2651530" cy="2276856"/>
          </a:xfrm>
          <a:prstGeom prst="rect">
            <a:avLst/>
          </a:prstGeom>
          <a:noFill/>
          <a:ln>
            <a:noFill/>
          </a:ln>
        </p:spPr>
      </p:pic>
      <p:sp>
        <p:nvSpPr>
          <p:cNvPr id="8" name="Google Shape;8;p2"/>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4000" u="none" cap="none" strike="noStrike">
                <a:solidFill>
                  <a:srgbClr val="AEABAB"/>
                </a:solidFill>
                <a:latin typeface="Arial"/>
                <a:ea typeface="Arial"/>
                <a:cs typeface="Arial"/>
                <a:sym typeface="Arial"/>
              </a:rPr>
              <a:t>FLORIDA INTERNATIONAL UNIVERSITY</a:t>
            </a:r>
            <a:endParaRPr/>
          </a:p>
        </p:txBody>
      </p:sp>
      <p:sp>
        <p:nvSpPr>
          <p:cNvPr id="9" name="Google Shape;9;p2"/>
          <p:cNvSpPr/>
          <p:nvPr/>
        </p:nvSpPr>
        <p:spPr>
          <a:xfrm>
            <a:off x="0" y="29233911"/>
            <a:ext cx="43891200" cy="395021"/>
          </a:xfrm>
          <a:prstGeom prst="rect">
            <a:avLst/>
          </a:prstGeom>
          <a:solidFill>
            <a:srgbClr val="081E3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648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2">
  <p:cSld name="Blank2">
    <p:bg>
      <p:bgPr>
        <a:blipFill>
          <a:blip r:embed="rId2">
            <a:alphaModFix/>
          </a:blip>
          <a:stretch>
            <a:fillRect/>
          </a:stretch>
        </a:blipFill>
      </p:bgPr>
    </p:bg>
    <p:spTree>
      <p:nvGrpSpPr>
        <p:cNvPr id="10" name="Shape 10"/>
        <p:cNvGrpSpPr/>
        <p:nvPr/>
      </p:nvGrpSpPr>
      <p:grpSpPr>
        <a:xfrm>
          <a:off x="0" y="0"/>
          <a:ext cx="0" cy="0"/>
          <a:chOff x="0" y="0"/>
          <a:chExt cx="0" cy="0"/>
        </a:xfrm>
      </p:grpSpPr>
      <p:sp>
        <p:nvSpPr>
          <p:cNvPr id="11" name="Google Shape;11;p3"/>
          <p:cNvSpPr/>
          <p:nvPr/>
        </p:nvSpPr>
        <p:spPr>
          <a:xfrm>
            <a:off x="0" y="29233911"/>
            <a:ext cx="43891200" cy="395021"/>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6480">
              <a:solidFill>
                <a:schemeClr val="lt1"/>
              </a:solidFill>
              <a:latin typeface="Calibri"/>
              <a:ea typeface="Calibri"/>
              <a:cs typeface="Calibri"/>
              <a:sym typeface="Calibri"/>
            </a:endParaRPr>
          </a:p>
        </p:txBody>
      </p:sp>
      <p:sp>
        <p:nvSpPr>
          <p:cNvPr id="12" name="Google Shape;12;p3"/>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13" name="Google Shape;13;p3"/>
          <p:cNvPicPr preferRelativeResize="0"/>
          <p:nvPr/>
        </p:nvPicPr>
        <p:blipFill rotWithShape="1">
          <a:blip r:embed="rId3">
            <a:alphaModFix/>
          </a:blip>
          <a:srcRect b="0" l="0" r="0" t="0"/>
          <a:stretch/>
        </p:blipFill>
        <p:spPr>
          <a:xfrm>
            <a:off x="994221" y="30229645"/>
            <a:ext cx="2646812" cy="227280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descr="A picture containing drawing&#10;&#10;Description automatically generated" id="15" name="Google Shape;15;p4"/>
          <p:cNvPicPr preferRelativeResize="0"/>
          <p:nvPr/>
        </p:nvPicPr>
        <p:blipFill rotWithShape="1">
          <a:blip r:embed="rId2">
            <a:alphaModFix/>
          </a:blip>
          <a:srcRect b="0" l="0" r="0" t="0"/>
          <a:stretch/>
        </p:blipFill>
        <p:spPr>
          <a:xfrm>
            <a:off x="1196797" y="1016276"/>
            <a:ext cx="3641446" cy="3126894"/>
          </a:xfrm>
          <a:prstGeom prst="rect">
            <a:avLst/>
          </a:prstGeom>
          <a:noFill/>
          <a:ln>
            <a:noFill/>
          </a:ln>
        </p:spPr>
      </p:pic>
      <p:sp>
        <p:nvSpPr>
          <p:cNvPr id="16" name="Google Shape;16;p4"/>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4">
  <p:cSld name="1_Blank4">
    <p:bg>
      <p:bgPr>
        <a:solidFill>
          <a:srgbClr val="F2F2F2"/>
        </a:solidFill>
      </p:bgPr>
    </p:bg>
    <p:spTree>
      <p:nvGrpSpPr>
        <p:cNvPr id="17" name="Shape 17"/>
        <p:cNvGrpSpPr/>
        <p:nvPr/>
      </p:nvGrpSpPr>
      <p:grpSpPr>
        <a:xfrm>
          <a:off x="0" y="0"/>
          <a:ext cx="0" cy="0"/>
          <a:chOff x="0" y="0"/>
          <a:chExt cx="0" cy="0"/>
        </a:xfrm>
      </p:grpSpPr>
      <p:pic>
        <p:nvPicPr>
          <p:cNvPr descr="A close up of a sign&#10;&#10;Description automatically generated" id="18" name="Google Shape;18;p5"/>
          <p:cNvPicPr preferRelativeResize="0"/>
          <p:nvPr/>
        </p:nvPicPr>
        <p:blipFill rotWithShape="1">
          <a:blip r:embed="rId2">
            <a:alphaModFix/>
          </a:blip>
          <a:srcRect b="0" l="0" r="0" t="0"/>
          <a:stretch/>
        </p:blipFill>
        <p:spPr>
          <a:xfrm>
            <a:off x="1097308" y="1089188"/>
            <a:ext cx="3641448" cy="3126894"/>
          </a:xfrm>
          <a:prstGeom prst="rect">
            <a:avLst/>
          </a:prstGeom>
          <a:noFill/>
          <a:ln>
            <a:noFill/>
          </a:ln>
        </p:spPr>
      </p:pic>
      <p:sp>
        <p:nvSpPr>
          <p:cNvPr id="19" name="Google Shape;19;p5"/>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and Content" showMasterSp="0">
  <p:cSld name="2_Title and Content">
    <p:spTree>
      <p:nvGrpSpPr>
        <p:cNvPr id="32" name="Shape 32"/>
        <p:cNvGrpSpPr/>
        <p:nvPr/>
      </p:nvGrpSpPr>
      <p:grpSpPr>
        <a:xfrm>
          <a:off x="0" y="0"/>
          <a:ext cx="0" cy="0"/>
          <a:chOff x="0" y="0"/>
          <a:chExt cx="0" cy="0"/>
        </a:xfrm>
      </p:grpSpPr>
      <p:pic>
        <p:nvPicPr>
          <p:cNvPr descr="A close up of a logo&#10;&#10;Description automatically generated" id="33" name="Google Shape;33;p7"/>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34" name="Google Shape;34;p7"/>
          <p:cNvSpPr/>
          <p:nvPr/>
        </p:nvSpPr>
        <p:spPr>
          <a:xfrm flipH="1" rot="5400000">
            <a:off x="-10665972"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35" name="Google Shape;35;p7"/>
          <p:cNvGrpSpPr/>
          <p:nvPr/>
        </p:nvGrpSpPr>
        <p:grpSpPr>
          <a:xfrm>
            <a:off x="41216985" y="1016366"/>
            <a:ext cx="1881297" cy="2545856"/>
            <a:chOff x="11140977" y="745237"/>
            <a:chExt cx="522582" cy="530387"/>
          </a:xfrm>
        </p:grpSpPr>
        <p:sp>
          <p:nvSpPr>
            <p:cNvPr id="36" name="Google Shape;36;p7"/>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37" name="Google Shape;37;p7"/>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picture containing drawing&#10;&#10;Description automatically generated" id="38" name="Google Shape;38;p7"/>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
        <p:nvSpPr>
          <p:cNvPr id="39" name="Google Shape;39;p7"/>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Title and Content" showMasterSp="0">
  <p:cSld name="6_Title and Content">
    <p:spTree>
      <p:nvGrpSpPr>
        <p:cNvPr id="40" name="Shape 40"/>
        <p:cNvGrpSpPr/>
        <p:nvPr/>
      </p:nvGrpSpPr>
      <p:grpSpPr>
        <a:xfrm>
          <a:off x="0" y="0"/>
          <a:ext cx="0" cy="0"/>
          <a:chOff x="0" y="0"/>
          <a:chExt cx="0" cy="0"/>
        </a:xfrm>
      </p:grpSpPr>
      <p:pic>
        <p:nvPicPr>
          <p:cNvPr descr="A close up of a logo&#10;&#10;Description automatically generated" id="41" name="Google Shape;41;p8"/>
          <p:cNvPicPr preferRelativeResize="0"/>
          <p:nvPr/>
        </p:nvPicPr>
        <p:blipFill rotWithShape="1">
          <a:blip r:embed="rId2">
            <a:alphaModFix/>
          </a:blip>
          <a:srcRect b="15703" l="0" r="88418" t="0"/>
          <a:stretch/>
        </p:blipFill>
        <p:spPr>
          <a:xfrm>
            <a:off x="0" y="0"/>
            <a:ext cx="5618095" cy="32918400"/>
          </a:xfrm>
          <a:prstGeom prst="rect">
            <a:avLst/>
          </a:prstGeom>
          <a:noFill/>
          <a:ln>
            <a:noFill/>
          </a:ln>
        </p:spPr>
      </p:pic>
      <p:sp>
        <p:nvSpPr>
          <p:cNvPr id="42" name="Google Shape;42;p8"/>
          <p:cNvSpPr txBox="1"/>
          <p:nvPr/>
        </p:nvSpPr>
        <p:spPr>
          <a:xfrm>
            <a:off x="6912862" y="2555688"/>
            <a:ext cx="34987151" cy="5683949"/>
          </a:xfrm>
          <a:prstGeom prst="rect">
            <a:avLst/>
          </a:prstGeom>
          <a:noFill/>
          <a:ln>
            <a:noFill/>
          </a:ln>
        </p:spPr>
        <p:txBody>
          <a:bodyPr anchorCtr="0" anchor="ctr" bIns="45700" lIns="91425" spcFirstLastPara="1" rIns="91425" wrap="square" tIns="45700">
            <a:norm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rgbClr val="3F3F3F"/>
              </a:solidFill>
              <a:latin typeface="Calibri"/>
              <a:ea typeface="Calibri"/>
              <a:cs typeface="Calibri"/>
              <a:sym typeface="Calibri"/>
            </a:endParaRPr>
          </a:p>
        </p:txBody>
      </p:sp>
      <p:sp>
        <p:nvSpPr>
          <p:cNvPr id="43" name="Google Shape;43;p8"/>
          <p:cNvSpPr/>
          <p:nvPr/>
        </p:nvSpPr>
        <p:spPr>
          <a:xfrm rot="-5400000">
            <a:off x="-1067702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44" name="Google Shape;44;p8"/>
          <p:cNvGrpSpPr/>
          <p:nvPr/>
        </p:nvGrpSpPr>
        <p:grpSpPr>
          <a:xfrm flipH="1">
            <a:off x="41218359" y="992179"/>
            <a:ext cx="1881295" cy="2545853"/>
            <a:chOff x="2645664" y="2011680"/>
            <a:chExt cx="735606" cy="746592"/>
          </a:xfrm>
        </p:grpSpPr>
        <p:sp>
          <p:nvSpPr>
            <p:cNvPr id="45" name="Google Shape;45;p8"/>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46" name="Google Shape;46;p8"/>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47" name="Google Shape;47;p8"/>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pic>
        <p:nvPicPr>
          <p:cNvPr descr="A picture containing drawing&#10;&#10;Description automatically generated" id="48" name="Google Shape;48;p8"/>
          <p:cNvPicPr preferRelativeResize="0"/>
          <p:nvPr/>
        </p:nvPicPr>
        <p:blipFill rotWithShape="1">
          <a:blip r:embed="rId3">
            <a:alphaModFix/>
          </a:blip>
          <a:srcRect b="0" l="0" r="0" t="0"/>
          <a:stretch/>
        </p:blipFill>
        <p:spPr>
          <a:xfrm>
            <a:off x="955097" y="28947040"/>
            <a:ext cx="3641446" cy="312689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wo Content" showMasterSp="0">
  <p:cSld name="1_Two Content">
    <p:spTree>
      <p:nvGrpSpPr>
        <p:cNvPr id="49" name="Shape 49"/>
        <p:cNvGrpSpPr/>
        <p:nvPr/>
      </p:nvGrpSpPr>
      <p:grpSpPr>
        <a:xfrm>
          <a:off x="0" y="0"/>
          <a:ext cx="0" cy="0"/>
          <a:chOff x="0" y="0"/>
          <a:chExt cx="0" cy="0"/>
        </a:xfrm>
      </p:grpSpPr>
      <p:pic>
        <p:nvPicPr>
          <p:cNvPr descr="A picture containing bird&#10;&#10;Description automatically generated" id="50" name="Google Shape;50;p9"/>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1" name="Google Shape;51;p9"/>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52" name="Google Shape;52;p9"/>
          <p:cNvGrpSpPr/>
          <p:nvPr/>
        </p:nvGrpSpPr>
        <p:grpSpPr>
          <a:xfrm>
            <a:off x="41216985" y="1016366"/>
            <a:ext cx="1881297" cy="2545856"/>
            <a:chOff x="11140977" y="745237"/>
            <a:chExt cx="522582" cy="530387"/>
          </a:xfrm>
        </p:grpSpPr>
        <p:sp>
          <p:nvSpPr>
            <p:cNvPr id="53" name="Google Shape;53;p9"/>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54" name="Google Shape;54;p9"/>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55" name="Google Shape;55;p9"/>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56" name="Google Shape;56;p9"/>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_Title and Content" showMasterSp="0">
  <p:cSld name="5_Title and Content">
    <p:spTree>
      <p:nvGrpSpPr>
        <p:cNvPr id="57" name="Shape 57"/>
        <p:cNvGrpSpPr/>
        <p:nvPr/>
      </p:nvGrpSpPr>
      <p:grpSpPr>
        <a:xfrm>
          <a:off x="0" y="0"/>
          <a:ext cx="0" cy="0"/>
          <a:chOff x="0" y="0"/>
          <a:chExt cx="0" cy="0"/>
        </a:xfrm>
      </p:grpSpPr>
      <p:pic>
        <p:nvPicPr>
          <p:cNvPr descr="A picture containing bird&#10;&#10;Description automatically generated" id="58" name="Google Shape;58;p10"/>
          <p:cNvPicPr preferRelativeResize="0"/>
          <p:nvPr/>
        </p:nvPicPr>
        <p:blipFill rotWithShape="1">
          <a:blip r:embed="rId2">
            <a:alphaModFix/>
          </a:blip>
          <a:srcRect b="14612" l="13750" r="0" t="0"/>
          <a:stretch/>
        </p:blipFill>
        <p:spPr>
          <a:xfrm>
            <a:off x="6035227" y="7"/>
            <a:ext cx="37855973" cy="32918395"/>
          </a:xfrm>
          <a:prstGeom prst="rect">
            <a:avLst/>
          </a:prstGeom>
          <a:noFill/>
          <a:ln>
            <a:noFill/>
          </a:ln>
        </p:spPr>
      </p:pic>
      <p:sp>
        <p:nvSpPr>
          <p:cNvPr id="59" name="Google Shape;59;p10"/>
          <p:cNvSpPr/>
          <p:nvPr/>
        </p:nvSpPr>
        <p:spPr>
          <a:xfrm rot="-5400000">
            <a:off x="-10588059" y="16261694"/>
            <a:ext cx="32918410" cy="395021"/>
          </a:xfrm>
          <a:prstGeom prst="rect">
            <a:avLst/>
          </a:prstGeom>
          <a:gradFill>
            <a:gsLst>
              <a:gs pos="0">
                <a:srgbClr val="D92D8A"/>
              </a:gs>
              <a:gs pos="64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60" name="Google Shape;60;p10"/>
          <p:cNvGrpSpPr/>
          <p:nvPr/>
        </p:nvGrpSpPr>
        <p:grpSpPr>
          <a:xfrm flipH="1">
            <a:off x="41218359" y="992179"/>
            <a:ext cx="1881295" cy="2545853"/>
            <a:chOff x="2645664" y="2011680"/>
            <a:chExt cx="735606" cy="746592"/>
          </a:xfrm>
        </p:grpSpPr>
        <p:sp>
          <p:nvSpPr>
            <p:cNvPr id="61" name="Google Shape;61;p1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2" name="Google Shape;62;p1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pic>
        <p:nvPicPr>
          <p:cNvPr descr="A close up of a sign&#10;&#10;Description automatically generated" id="63" name="Google Shape;63;p10"/>
          <p:cNvPicPr preferRelativeResize="0"/>
          <p:nvPr/>
        </p:nvPicPr>
        <p:blipFill rotWithShape="1">
          <a:blip r:embed="rId3">
            <a:alphaModFix/>
          </a:blip>
          <a:srcRect b="0" l="0" r="0" t="0"/>
          <a:stretch/>
        </p:blipFill>
        <p:spPr>
          <a:xfrm>
            <a:off x="1097308" y="29227770"/>
            <a:ext cx="3641448" cy="3126894"/>
          </a:xfrm>
          <a:prstGeom prst="rect">
            <a:avLst/>
          </a:prstGeom>
          <a:noFill/>
          <a:ln>
            <a:noFill/>
          </a:ln>
        </p:spPr>
      </p:pic>
      <p:sp>
        <p:nvSpPr>
          <p:cNvPr id="64" name="Google Shape;64;p10"/>
          <p:cNvSpPr txBox="1"/>
          <p:nvPr/>
        </p:nvSpPr>
        <p:spPr>
          <a:xfrm>
            <a:off x="28889373" y="31366048"/>
            <a:ext cx="14007606" cy="707886"/>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4000">
                <a:solidFill>
                  <a:srgbClr val="AEABAB"/>
                </a:solidFill>
                <a:latin typeface="Arial"/>
                <a:ea typeface="Arial"/>
                <a:cs typeface="Arial"/>
                <a:sym typeface="Arial"/>
              </a:rPr>
              <a:t>FLORIDA INTERNATIONAL UNIVERSITY</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9.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3.jpg"/><Relationship Id="rId2" Type="http://schemas.openxmlformats.org/officeDocument/2006/relationships/image" Target="../media/image5.png"/><Relationship Id="rId3" Type="http://schemas.openxmlformats.org/officeDocument/2006/relationships/slideLayout" Target="../slideLayouts/slideLayout5.xml"/><Relationship Id="rId4" Type="http://schemas.openxmlformats.org/officeDocument/2006/relationships/slideLayout" Target="../slideLayouts/slideLayout6.xml"/><Relationship Id="rId5" Type="http://schemas.openxmlformats.org/officeDocument/2006/relationships/slideLayout" Target="../slideLayouts/slideLayout7.xml"/><Relationship Id="rId6" Type="http://schemas.openxmlformats.org/officeDocument/2006/relationships/slideLayout" Target="../slideLayouts/slideLayout8.xml"/><Relationship Id="rId7"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 name="Shape 20"/>
        <p:cNvGrpSpPr/>
        <p:nvPr/>
      </p:nvGrpSpPr>
      <p:grpSpPr>
        <a:xfrm>
          <a:off x="0" y="0"/>
          <a:ext cx="0" cy="0"/>
          <a:chOff x="0" y="0"/>
          <a:chExt cx="0" cy="0"/>
        </a:xfrm>
      </p:grpSpPr>
      <p:sp>
        <p:nvSpPr>
          <p:cNvPr id="21" name="Google Shape;21;p6"/>
          <p:cNvSpPr txBox="1"/>
          <p:nvPr>
            <p:ph idx="11" type="ftr"/>
          </p:nvPr>
        </p:nvSpPr>
        <p:spPr>
          <a:xfrm>
            <a:off x="14538960" y="30510487"/>
            <a:ext cx="14813280" cy="1752600"/>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sz="5760">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22" name="Google Shape;22;p6"/>
          <p:cNvSpPr txBox="1"/>
          <p:nvPr>
            <p:ph idx="12" type="sldNum"/>
          </p:nvPr>
        </p:nvSpPr>
        <p:spPr>
          <a:xfrm>
            <a:off x="30998160" y="30510487"/>
            <a:ext cx="9875520" cy="1752600"/>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sz="5760">
                <a:solidFill>
                  <a:srgbClr val="888888"/>
                </a:solidFill>
                <a:latin typeface="Calibri"/>
                <a:ea typeface="Calibri"/>
                <a:cs typeface="Calibri"/>
                <a:sym typeface="Calibri"/>
              </a:defRPr>
            </a:lvl1pPr>
            <a:lvl2pPr indent="0" lvl="1" marL="0" marR="0" rtl="0" algn="r">
              <a:spcBef>
                <a:spcPts val="0"/>
              </a:spcBef>
              <a:buNone/>
              <a:defRPr sz="5760">
                <a:solidFill>
                  <a:srgbClr val="888888"/>
                </a:solidFill>
                <a:latin typeface="Calibri"/>
                <a:ea typeface="Calibri"/>
                <a:cs typeface="Calibri"/>
                <a:sym typeface="Calibri"/>
              </a:defRPr>
            </a:lvl2pPr>
            <a:lvl3pPr indent="0" lvl="2" marL="0" marR="0" rtl="0" algn="r">
              <a:spcBef>
                <a:spcPts val="0"/>
              </a:spcBef>
              <a:buNone/>
              <a:defRPr sz="5760">
                <a:solidFill>
                  <a:srgbClr val="888888"/>
                </a:solidFill>
                <a:latin typeface="Calibri"/>
                <a:ea typeface="Calibri"/>
                <a:cs typeface="Calibri"/>
                <a:sym typeface="Calibri"/>
              </a:defRPr>
            </a:lvl3pPr>
            <a:lvl4pPr indent="0" lvl="3" marL="0" marR="0" rtl="0" algn="r">
              <a:spcBef>
                <a:spcPts val="0"/>
              </a:spcBef>
              <a:buNone/>
              <a:defRPr sz="5760">
                <a:solidFill>
                  <a:srgbClr val="888888"/>
                </a:solidFill>
                <a:latin typeface="Calibri"/>
                <a:ea typeface="Calibri"/>
                <a:cs typeface="Calibri"/>
                <a:sym typeface="Calibri"/>
              </a:defRPr>
            </a:lvl4pPr>
            <a:lvl5pPr indent="0" lvl="4" marL="0" marR="0" rtl="0" algn="r">
              <a:spcBef>
                <a:spcPts val="0"/>
              </a:spcBef>
              <a:buNone/>
              <a:defRPr sz="5760">
                <a:solidFill>
                  <a:srgbClr val="888888"/>
                </a:solidFill>
                <a:latin typeface="Calibri"/>
                <a:ea typeface="Calibri"/>
                <a:cs typeface="Calibri"/>
                <a:sym typeface="Calibri"/>
              </a:defRPr>
            </a:lvl5pPr>
            <a:lvl6pPr indent="0" lvl="5" marL="0" marR="0" rtl="0" algn="r">
              <a:spcBef>
                <a:spcPts val="0"/>
              </a:spcBef>
              <a:buNone/>
              <a:defRPr sz="5760">
                <a:solidFill>
                  <a:srgbClr val="888888"/>
                </a:solidFill>
                <a:latin typeface="Calibri"/>
                <a:ea typeface="Calibri"/>
                <a:cs typeface="Calibri"/>
                <a:sym typeface="Calibri"/>
              </a:defRPr>
            </a:lvl6pPr>
            <a:lvl7pPr indent="0" lvl="6" marL="0" marR="0" rtl="0" algn="r">
              <a:spcBef>
                <a:spcPts val="0"/>
              </a:spcBef>
              <a:buNone/>
              <a:defRPr sz="5760">
                <a:solidFill>
                  <a:srgbClr val="888888"/>
                </a:solidFill>
                <a:latin typeface="Calibri"/>
                <a:ea typeface="Calibri"/>
                <a:cs typeface="Calibri"/>
                <a:sym typeface="Calibri"/>
              </a:defRPr>
            </a:lvl7pPr>
            <a:lvl8pPr indent="0" lvl="7" marL="0" marR="0" rtl="0" algn="r">
              <a:spcBef>
                <a:spcPts val="0"/>
              </a:spcBef>
              <a:buNone/>
              <a:defRPr sz="5760">
                <a:solidFill>
                  <a:srgbClr val="888888"/>
                </a:solidFill>
                <a:latin typeface="Calibri"/>
                <a:ea typeface="Calibri"/>
                <a:cs typeface="Calibri"/>
                <a:sym typeface="Calibri"/>
              </a:defRPr>
            </a:lvl8pPr>
            <a:lvl9pPr indent="0" lvl="8" marL="0" marR="0" rtl="0" algn="r">
              <a:spcBef>
                <a:spcPts val="0"/>
              </a:spcBef>
              <a:buNone/>
              <a:defRPr sz="5760">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pic>
        <p:nvPicPr>
          <p:cNvPr descr="A picture containing bird&#10;&#10;Description automatically generated" id="23" name="Google Shape;23;p6"/>
          <p:cNvPicPr preferRelativeResize="0"/>
          <p:nvPr/>
        </p:nvPicPr>
        <p:blipFill rotWithShape="1">
          <a:blip r:embed="rId1">
            <a:alphaModFix/>
          </a:blip>
          <a:srcRect b="14612" l="13750" r="0" t="0"/>
          <a:stretch/>
        </p:blipFill>
        <p:spPr>
          <a:xfrm>
            <a:off x="6035227" y="7"/>
            <a:ext cx="37855973" cy="32918395"/>
          </a:xfrm>
          <a:prstGeom prst="rect">
            <a:avLst/>
          </a:prstGeom>
          <a:noFill/>
          <a:ln>
            <a:noFill/>
          </a:ln>
        </p:spPr>
      </p:pic>
      <p:sp>
        <p:nvSpPr>
          <p:cNvPr id="24" name="Google Shape;24;p6"/>
          <p:cNvSpPr txBox="1"/>
          <p:nvPr/>
        </p:nvSpPr>
        <p:spPr>
          <a:xfrm>
            <a:off x="6912862" y="2555688"/>
            <a:ext cx="34987151" cy="5683949"/>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3600"/>
              <a:buFont typeface="Calibri"/>
              <a:buNone/>
            </a:pPr>
            <a:r>
              <a:t/>
            </a:r>
            <a:endParaRPr sz="3600">
              <a:solidFill>
                <a:schemeClr val="lt1"/>
              </a:solidFill>
              <a:latin typeface="Calibri"/>
              <a:ea typeface="Calibri"/>
              <a:cs typeface="Calibri"/>
              <a:sym typeface="Calibri"/>
            </a:endParaRPr>
          </a:p>
        </p:txBody>
      </p:sp>
      <p:sp>
        <p:nvSpPr>
          <p:cNvPr id="25" name="Google Shape;25;p6"/>
          <p:cNvSpPr txBox="1"/>
          <p:nvPr/>
        </p:nvSpPr>
        <p:spPr>
          <a:xfrm>
            <a:off x="6912864" y="8763002"/>
            <a:ext cx="34987147" cy="18985992"/>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lt1"/>
              </a:buClr>
              <a:buSzPts val="2000"/>
              <a:buFont typeface="Arial"/>
              <a:buNone/>
            </a:pPr>
            <a:r>
              <a:t/>
            </a:r>
            <a:endParaRPr sz="2000">
              <a:solidFill>
                <a:schemeClr val="lt1"/>
              </a:solidFill>
              <a:latin typeface="Calibri"/>
              <a:ea typeface="Calibri"/>
              <a:cs typeface="Calibri"/>
              <a:sym typeface="Calibri"/>
            </a:endParaRPr>
          </a:p>
        </p:txBody>
      </p:sp>
      <p:sp>
        <p:nvSpPr>
          <p:cNvPr id="26" name="Google Shape;26;p6"/>
          <p:cNvSpPr/>
          <p:nvPr/>
        </p:nvSpPr>
        <p:spPr>
          <a:xfrm flipH="1" rot="5400000">
            <a:off x="-10621487" y="16261690"/>
            <a:ext cx="32918400" cy="395021"/>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7" name="Google Shape;27;p6"/>
          <p:cNvGrpSpPr/>
          <p:nvPr/>
        </p:nvGrpSpPr>
        <p:grpSpPr>
          <a:xfrm>
            <a:off x="41216985" y="1016366"/>
            <a:ext cx="1881297" cy="2545856"/>
            <a:chOff x="11140977" y="745237"/>
            <a:chExt cx="522582" cy="530387"/>
          </a:xfrm>
        </p:grpSpPr>
        <p:sp>
          <p:nvSpPr>
            <p:cNvPr id="28" name="Google Shape;28;p6"/>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9" name="Google Shape;29;p6"/>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30" name="Google Shape;30;p6"/>
          <p:cNvSpPr txBox="1"/>
          <p:nvPr/>
        </p:nvSpPr>
        <p:spPr>
          <a:xfrm>
            <a:off x="19259723" y="30824712"/>
            <a:ext cx="23635886" cy="707886"/>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4000">
                <a:solidFill>
                  <a:srgbClr val="F2F2F2"/>
                </a:solidFill>
                <a:latin typeface="Arial"/>
                <a:ea typeface="Arial"/>
                <a:cs typeface="Arial"/>
                <a:sym typeface="Arial"/>
              </a:rPr>
              <a:t>COLLEGE OF ENGINEERING AND COMPUTING</a:t>
            </a:r>
            <a:endParaRPr/>
          </a:p>
        </p:txBody>
      </p:sp>
      <p:pic>
        <p:nvPicPr>
          <p:cNvPr descr="A close up of a sign&#10;&#10;Description automatically generated" id="31" name="Google Shape;31;p6"/>
          <p:cNvPicPr preferRelativeResize="0"/>
          <p:nvPr/>
        </p:nvPicPr>
        <p:blipFill rotWithShape="1">
          <a:blip r:embed="rId2">
            <a:alphaModFix/>
          </a:blip>
          <a:srcRect b="0" l="0" r="0" t="0"/>
          <a:stretch/>
        </p:blipFill>
        <p:spPr>
          <a:xfrm>
            <a:off x="1097308" y="29227770"/>
            <a:ext cx="3641448" cy="3126894"/>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2" r:id="rId3"/>
    <p:sldLayoutId id="2147483653" r:id="rId4"/>
    <p:sldLayoutId id="2147483654" r:id="rId5"/>
    <p:sldLayoutId id="2147483655" r:id="rId6"/>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1" Type="http://schemas.openxmlformats.org/officeDocument/2006/relationships/image" Target="../media/image21.png"/><Relationship Id="rId10" Type="http://schemas.openxmlformats.org/officeDocument/2006/relationships/image" Target="../media/image19.png"/><Relationship Id="rId13" Type="http://schemas.openxmlformats.org/officeDocument/2006/relationships/image" Target="../media/image14.png"/><Relationship Id="rId12" Type="http://schemas.openxmlformats.org/officeDocument/2006/relationships/image" Target="../media/image17.png"/><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15.png"/><Relationship Id="rId4" Type="http://schemas.openxmlformats.org/officeDocument/2006/relationships/image" Target="../media/image1.png"/><Relationship Id="rId9" Type="http://schemas.openxmlformats.org/officeDocument/2006/relationships/image" Target="../media/image20.png"/><Relationship Id="rId5" Type="http://schemas.openxmlformats.org/officeDocument/2006/relationships/image" Target="../media/image3.png"/><Relationship Id="rId6" Type="http://schemas.openxmlformats.org/officeDocument/2006/relationships/image" Target="../media/image2.png"/><Relationship Id="rId7" Type="http://schemas.openxmlformats.org/officeDocument/2006/relationships/image" Target="../media/image16.png"/><Relationship Id="rId8"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1"/>
          <p:cNvSpPr txBox="1"/>
          <p:nvPr/>
        </p:nvSpPr>
        <p:spPr>
          <a:xfrm>
            <a:off x="6816420" y="617625"/>
            <a:ext cx="36225600" cy="20010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7000">
                <a:solidFill>
                  <a:schemeClr val="lt1"/>
                </a:solidFill>
                <a:latin typeface="Arial"/>
                <a:ea typeface="Arial"/>
                <a:cs typeface="Arial"/>
                <a:sym typeface="Arial"/>
              </a:rPr>
              <a:t>Knight Foundation School of Computing and Information Sciences</a:t>
            </a:r>
            <a:endParaRPr/>
          </a:p>
          <a:p>
            <a:pPr indent="0" lvl="0" marL="0" marR="0" rtl="0" algn="l">
              <a:spcBef>
                <a:spcPts val="0"/>
              </a:spcBef>
              <a:spcAft>
                <a:spcPts val="0"/>
              </a:spcAft>
              <a:buNone/>
            </a:pPr>
            <a:r>
              <a:rPr i="1" lang="en-US" sz="5400">
                <a:solidFill>
                  <a:schemeClr val="lt1"/>
                </a:solidFill>
                <a:latin typeface="Arial"/>
                <a:ea typeface="Arial"/>
                <a:cs typeface="Arial"/>
                <a:sym typeface="Arial"/>
              </a:rPr>
              <a:t>S</a:t>
            </a:r>
            <a:r>
              <a:rPr i="1" lang="en-US" sz="5400">
                <a:solidFill>
                  <a:schemeClr val="lt1"/>
                </a:solidFill>
              </a:rPr>
              <a:t>pring 2024</a:t>
            </a:r>
            <a:r>
              <a:rPr i="1" lang="en-US" sz="5400">
                <a:solidFill>
                  <a:schemeClr val="lt1"/>
                </a:solidFill>
                <a:latin typeface="Arial"/>
                <a:ea typeface="Arial"/>
                <a:cs typeface="Arial"/>
                <a:sym typeface="Arial"/>
              </a:rPr>
              <a:t> Senior Design Project</a:t>
            </a:r>
            <a:endParaRPr/>
          </a:p>
        </p:txBody>
      </p:sp>
      <p:sp>
        <p:nvSpPr>
          <p:cNvPr id="70" name="Google Shape;70;p11"/>
          <p:cNvSpPr txBox="1"/>
          <p:nvPr/>
        </p:nvSpPr>
        <p:spPr>
          <a:xfrm>
            <a:off x="7886700" y="7793327"/>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PROBLEM</a:t>
            </a:r>
            <a:r>
              <a:rPr b="1" lang="en-US" sz="3075">
                <a:solidFill>
                  <a:schemeClr val="lt2"/>
                </a:solidFill>
              </a:rPr>
              <a:t>S/TASKS</a:t>
            </a:r>
            <a:endParaRPr/>
          </a:p>
        </p:txBody>
      </p:sp>
      <p:sp>
        <p:nvSpPr>
          <p:cNvPr id="71" name="Google Shape;71;p11"/>
          <p:cNvSpPr txBox="1"/>
          <p:nvPr/>
        </p:nvSpPr>
        <p:spPr>
          <a:xfrm>
            <a:off x="21757474" y="7785400"/>
            <a:ext cx="4989600" cy="5481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None/>
            </a:pPr>
            <a:r>
              <a:rPr b="1" lang="en-US" sz="3075">
                <a:solidFill>
                  <a:schemeClr val="lt2"/>
                </a:solidFill>
              </a:rPr>
              <a:t>DESIGN AND SOLUTION </a:t>
            </a:r>
            <a:endParaRPr/>
          </a:p>
        </p:txBody>
      </p:sp>
      <p:sp>
        <p:nvSpPr>
          <p:cNvPr id="72" name="Google Shape;72;p11"/>
          <p:cNvSpPr txBox="1"/>
          <p:nvPr/>
        </p:nvSpPr>
        <p:spPr>
          <a:xfrm>
            <a:off x="35661600" y="7832725"/>
            <a:ext cx="4114800" cy="549275"/>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REQUIREMENTS</a:t>
            </a:r>
            <a:endParaRPr/>
          </a:p>
        </p:txBody>
      </p:sp>
      <p:sp>
        <p:nvSpPr>
          <p:cNvPr id="73" name="Google Shape;73;p11"/>
          <p:cNvSpPr txBox="1"/>
          <p:nvPr/>
        </p:nvSpPr>
        <p:spPr>
          <a:xfrm>
            <a:off x="7584831" y="14888314"/>
            <a:ext cx="41148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OBJECT DESIGN</a:t>
            </a:r>
            <a:endParaRPr/>
          </a:p>
        </p:txBody>
      </p:sp>
      <p:sp>
        <p:nvSpPr>
          <p:cNvPr id="74" name="Google Shape;74;p11"/>
          <p:cNvSpPr txBox="1"/>
          <p:nvPr/>
        </p:nvSpPr>
        <p:spPr>
          <a:xfrm>
            <a:off x="35661600" y="152161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IMPLEMENTATION</a:t>
            </a:r>
            <a:endParaRPr/>
          </a:p>
        </p:txBody>
      </p:sp>
      <p:sp>
        <p:nvSpPr>
          <p:cNvPr id="75" name="Google Shape;75;p11"/>
          <p:cNvSpPr txBox="1"/>
          <p:nvPr/>
        </p:nvSpPr>
        <p:spPr>
          <a:xfrm>
            <a:off x="8188575" y="24156500"/>
            <a:ext cx="3345600" cy="5481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VERIFICATION</a:t>
            </a:r>
            <a:endParaRPr/>
          </a:p>
        </p:txBody>
      </p:sp>
      <p:sp>
        <p:nvSpPr>
          <p:cNvPr id="76" name="Google Shape;76;p11"/>
          <p:cNvSpPr txBox="1"/>
          <p:nvPr/>
        </p:nvSpPr>
        <p:spPr>
          <a:xfrm>
            <a:off x="21757481" y="24092190"/>
            <a:ext cx="4114800" cy="547800"/>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SUMMARY</a:t>
            </a:r>
            <a:endParaRPr/>
          </a:p>
        </p:txBody>
      </p:sp>
      <p:sp>
        <p:nvSpPr>
          <p:cNvPr id="77" name="Google Shape;77;p11"/>
          <p:cNvSpPr txBox="1"/>
          <p:nvPr/>
        </p:nvSpPr>
        <p:spPr>
          <a:xfrm>
            <a:off x="35661600" y="24131588"/>
            <a:ext cx="4114800" cy="547687"/>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chemeClr val="lt2"/>
                </a:solidFill>
                <a:latin typeface="Arial"/>
                <a:ea typeface="Arial"/>
                <a:cs typeface="Arial"/>
                <a:sym typeface="Arial"/>
              </a:rPr>
              <a:t>REFERENCES</a:t>
            </a:r>
            <a:endParaRPr/>
          </a:p>
        </p:txBody>
      </p:sp>
      <p:sp>
        <p:nvSpPr>
          <p:cNvPr id="78" name="Google Shape;78;p11"/>
          <p:cNvSpPr txBox="1"/>
          <p:nvPr/>
        </p:nvSpPr>
        <p:spPr>
          <a:xfrm>
            <a:off x="6816436" y="2979162"/>
            <a:ext cx="35204400" cy="2691300"/>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00FFFF"/>
              </a:buClr>
              <a:buSzPts val="10000"/>
              <a:buFont typeface="Arial"/>
              <a:buNone/>
            </a:pPr>
            <a:r>
              <a:rPr b="1" lang="en-US" sz="10000">
                <a:solidFill>
                  <a:srgbClr val="00FFFF"/>
                </a:solidFill>
              </a:rPr>
              <a:t>The Robotics Academy</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Students: </a:t>
            </a:r>
            <a:r>
              <a:rPr lang="en-US" sz="3500">
                <a:solidFill>
                  <a:schemeClr val="lt1"/>
                </a:solidFill>
              </a:rPr>
              <a:t>Nava Haim</a:t>
            </a:r>
            <a:endParaRPr/>
          </a:p>
          <a:p>
            <a:pPr indent="0" lvl="0" marL="0" marR="0" rtl="0" algn="l">
              <a:spcBef>
                <a:spcPts val="0"/>
              </a:spcBef>
              <a:spcAft>
                <a:spcPts val="0"/>
              </a:spcAft>
              <a:buClr>
                <a:schemeClr val="lt1"/>
              </a:buClr>
              <a:buSzPts val="3500"/>
              <a:buFont typeface="Arial"/>
              <a:buNone/>
            </a:pPr>
            <a:r>
              <a:rPr b="1" lang="en-US" sz="3500">
                <a:solidFill>
                  <a:schemeClr val="lt1"/>
                </a:solidFill>
                <a:latin typeface="Arial"/>
                <a:ea typeface="Arial"/>
                <a:cs typeface="Arial"/>
                <a:sym typeface="Arial"/>
              </a:rPr>
              <a:t>Instructor/Faculty:</a:t>
            </a:r>
            <a:r>
              <a:rPr b="1" i="1" lang="en-US" sz="3500">
                <a:solidFill>
                  <a:schemeClr val="lt1"/>
                </a:solidFill>
                <a:latin typeface="Arial"/>
                <a:ea typeface="Arial"/>
                <a:cs typeface="Arial"/>
                <a:sym typeface="Arial"/>
              </a:rPr>
              <a:t> </a:t>
            </a:r>
            <a:r>
              <a:rPr i="1" lang="en-US" sz="3500">
                <a:solidFill>
                  <a:schemeClr val="lt1"/>
                </a:solidFill>
                <a:latin typeface="Arial"/>
                <a:ea typeface="Arial"/>
                <a:cs typeface="Arial"/>
                <a:sym typeface="Arial"/>
              </a:rPr>
              <a:t>Seyedmasound Sadjadi</a:t>
            </a:r>
            <a:r>
              <a:rPr lang="en-US" sz="3500">
                <a:solidFill>
                  <a:schemeClr val="lt1"/>
                </a:solidFill>
                <a:latin typeface="Arial"/>
                <a:ea typeface="Arial"/>
                <a:cs typeface="Arial"/>
                <a:sym typeface="Arial"/>
              </a:rPr>
              <a:t>,</a:t>
            </a:r>
            <a:r>
              <a:rPr i="1" lang="en-US" sz="3500">
                <a:solidFill>
                  <a:schemeClr val="lt1"/>
                </a:solidFill>
                <a:latin typeface="Arial"/>
                <a:ea typeface="Arial"/>
                <a:cs typeface="Arial"/>
                <a:sym typeface="Arial"/>
              </a:rPr>
              <a:t> </a:t>
            </a:r>
            <a:r>
              <a:rPr lang="en-US" sz="3500">
                <a:solidFill>
                  <a:schemeClr val="lt1"/>
                </a:solidFill>
                <a:latin typeface="Arial"/>
                <a:ea typeface="Arial"/>
                <a:cs typeface="Arial"/>
                <a:sym typeface="Arial"/>
              </a:rPr>
              <a:t>Florida International University</a:t>
            </a:r>
            <a:endParaRPr/>
          </a:p>
        </p:txBody>
      </p:sp>
      <p:sp>
        <p:nvSpPr>
          <p:cNvPr id="79" name="Google Shape;79;p11"/>
          <p:cNvSpPr txBox="1"/>
          <p:nvPr/>
        </p:nvSpPr>
        <p:spPr>
          <a:xfrm>
            <a:off x="6655820" y="31775400"/>
            <a:ext cx="21444395" cy="813376"/>
          </a:xfrm>
          <a:prstGeom prst="rect">
            <a:avLst/>
          </a:prstGeom>
          <a:noFill/>
          <a:ln>
            <a:noFill/>
          </a:ln>
        </p:spPr>
        <p:txBody>
          <a:bodyPr anchorCtr="0" anchor="t" bIns="36975" lIns="73975" spcFirstLastPara="1" rIns="73975" wrap="square" tIns="36975">
            <a:spAutoFit/>
          </a:bodyPr>
          <a:lstStyle/>
          <a:p>
            <a:pPr indent="0" lvl="0" marL="0" marR="0" rtl="0" algn="l">
              <a:spcBef>
                <a:spcPts val="0"/>
              </a:spcBef>
              <a:spcAft>
                <a:spcPts val="0"/>
              </a:spcAft>
              <a:buClr>
                <a:srgbClr val="3333CC"/>
              </a:buClr>
              <a:buSzPts val="2400"/>
              <a:buFont typeface="Arial"/>
              <a:buNone/>
            </a:pPr>
            <a:r>
              <a:rPr lang="en-US" sz="2400">
                <a:solidFill>
                  <a:schemeClr val="lt2"/>
                </a:solidFill>
                <a:latin typeface="Arial"/>
                <a:ea typeface="Arial"/>
                <a:cs typeface="Arial"/>
                <a:sym typeface="Arial"/>
              </a:rPr>
              <a:t>The material presented in this poster is based upon the work supported by XXXXX (</a:t>
            </a:r>
            <a:r>
              <a:rPr i="1" lang="en-US" sz="2400">
                <a:solidFill>
                  <a:schemeClr val="lt2"/>
                </a:solidFill>
                <a:latin typeface="Arial"/>
                <a:ea typeface="Arial"/>
                <a:cs typeface="Arial"/>
                <a:sym typeface="Arial"/>
              </a:rPr>
              <a:t>name of the project sponsor: federal, state or local government, or corporate partners, where applicable</a:t>
            </a:r>
            <a:r>
              <a:rPr lang="en-US" sz="2400">
                <a:solidFill>
                  <a:schemeClr val="lt2"/>
                </a:solidFill>
                <a:latin typeface="Arial"/>
                <a:ea typeface="Arial"/>
                <a:cs typeface="Arial"/>
                <a:sym typeface="Arial"/>
              </a:rPr>
              <a:t>). We/I thank XXXX for his/her/their assistance and mentorship that I/we received throughout the senior design project.</a:t>
            </a:r>
            <a:endParaRPr/>
          </a:p>
        </p:txBody>
      </p:sp>
      <p:sp>
        <p:nvSpPr>
          <p:cNvPr id="80" name="Google Shape;80;p11"/>
          <p:cNvSpPr txBox="1"/>
          <p:nvPr/>
        </p:nvSpPr>
        <p:spPr>
          <a:xfrm>
            <a:off x="6620651" y="31264309"/>
            <a:ext cx="4578237" cy="547919"/>
          </a:xfrm>
          <a:prstGeom prst="rect">
            <a:avLst/>
          </a:prstGeom>
          <a:noFill/>
          <a:ln>
            <a:noFill/>
          </a:ln>
        </p:spPr>
        <p:txBody>
          <a:bodyPr anchorCtr="0" anchor="t" bIns="36975" lIns="73975" spcFirstLastPara="1" rIns="73975" wrap="square" tIns="36975">
            <a:spAutoFit/>
          </a:bodyPr>
          <a:lstStyle/>
          <a:p>
            <a:pPr indent="0" lvl="0" marL="0" marR="0" rtl="0" algn="ctr">
              <a:spcBef>
                <a:spcPts val="0"/>
              </a:spcBef>
              <a:spcAft>
                <a:spcPts val="0"/>
              </a:spcAft>
              <a:buNone/>
            </a:pPr>
            <a:r>
              <a:rPr b="1" lang="en-US" sz="3075">
                <a:solidFill>
                  <a:srgbClr val="00FFFF"/>
                </a:solidFill>
                <a:latin typeface="Arial"/>
                <a:ea typeface="Arial"/>
                <a:cs typeface="Arial"/>
                <a:sym typeface="Arial"/>
              </a:rPr>
              <a:t>ACKNOWLEDGEMENT</a:t>
            </a:r>
            <a:endParaRPr/>
          </a:p>
        </p:txBody>
      </p:sp>
      <p:sp>
        <p:nvSpPr>
          <p:cNvPr id="81" name="Google Shape;81;p11"/>
          <p:cNvSpPr txBox="1"/>
          <p:nvPr/>
        </p:nvSpPr>
        <p:spPr>
          <a:xfrm>
            <a:off x="6359236" y="29129844"/>
            <a:ext cx="36682652" cy="1077218"/>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i="1" lang="en-US" sz="3200">
                <a:solidFill>
                  <a:srgbClr val="FFFF00"/>
                </a:solidFill>
                <a:latin typeface="Calibri"/>
                <a:ea typeface="Calibri"/>
                <a:cs typeface="Calibri"/>
                <a:sym typeface="Calibri"/>
              </a:rPr>
              <a:t>ATTENTION: Subheadings shown above is a recommended structure for a research/scientific poster. Main elements of a poster are Introduction, Research and Conclusion. Researchers can customize the section headers based on their projects’ needs. REMOVE THIS TEXT ONCE YOU START WORKING ON YOUR POSTER</a:t>
            </a:r>
            <a:endParaRPr/>
          </a:p>
        </p:txBody>
      </p:sp>
      <p:sp>
        <p:nvSpPr>
          <p:cNvPr id="82" name="Google Shape;82;p11"/>
          <p:cNvSpPr txBox="1"/>
          <p:nvPr/>
        </p:nvSpPr>
        <p:spPr>
          <a:xfrm>
            <a:off x="7886700" y="8884650"/>
            <a:ext cx="4114800" cy="5750100"/>
          </a:xfrm>
          <a:prstGeom prst="rect">
            <a:avLst/>
          </a:prstGeom>
          <a:no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US" sz="3400">
                <a:solidFill>
                  <a:schemeClr val="lt2"/>
                </a:solidFill>
              </a:rPr>
              <a:t>Development of user interface cards for the Robotic Academy website, specifically for displaying courses, lessons, and tasks.</a:t>
            </a:r>
            <a:endParaRPr sz="3400">
              <a:solidFill>
                <a:schemeClr val="lt2"/>
              </a:solidFill>
            </a:endParaRPr>
          </a:p>
        </p:txBody>
      </p:sp>
      <p:sp>
        <p:nvSpPr>
          <p:cNvPr id="83" name="Google Shape;83;p11"/>
          <p:cNvSpPr txBox="1"/>
          <p:nvPr/>
        </p:nvSpPr>
        <p:spPr>
          <a:xfrm>
            <a:off x="8188563" y="16744825"/>
            <a:ext cx="4114800" cy="530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1"/>
          <p:cNvSpPr txBox="1"/>
          <p:nvPr/>
        </p:nvSpPr>
        <p:spPr>
          <a:xfrm>
            <a:off x="35998175" y="15880875"/>
            <a:ext cx="4114800" cy="5750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Framework Used: React.</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Responsive Design: Components are positioned to adjust across different devices.</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Interactive Elements: Utilized CSS to create hover effects as underlining headlines on pictures.</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Dynamic Rendering: Implemented logic to render courses, lessons, and tasks in specific sequences and groupings.</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Navigation Handling: Integrated arrow-based navigation to move through courses and lessons.</a:t>
            </a:r>
            <a:endParaRPr sz="2000">
              <a:solidFill>
                <a:schemeClr val="lt2"/>
              </a:solidFill>
            </a:endParaRPr>
          </a:p>
          <a:p>
            <a:pPr indent="0" lvl="0" marL="0" rtl="0" algn="l">
              <a:spcBef>
                <a:spcPts val="0"/>
              </a:spcBef>
              <a:spcAft>
                <a:spcPts val="0"/>
              </a:spcAft>
              <a:buNone/>
            </a:pPr>
            <a:r>
              <a:t/>
            </a:r>
            <a:endParaRPr>
              <a:solidFill>
                <a:schemeClr val="lt2"/>
              </a:solidFill>
            </a:endParaRPr>
          </a:p>
        </p:txBody>
      </p:sp>
      <p:sp>
        <p:nvSpPr>
          <p:cNvPr id="85" name="Google Shape;85;p11"/>
          <p:cNvSpPr txBox="1"/>
          <p:nvPr/>
        </p:nvSpPr>
        <p:spPr>
          <a:xfrm>
            <a:off x="7891700" y="15567925"/>
            <a:ext cx="4114800" cy="5750100"/>
          </a:xfrm>
          <a:prstGeom prst="rect">
            <a:avLst/>
          </a:prstGeom>
          <a:noFill/>
          <a:ln>
            <a:noFill/>
          </a:ln>
        </p:spPr>
        <p:txBody>
          <a:bodyPr anchorCtr="0" anchor="t" bIns="91425" lIns="91425" spcFirstLastPara="1" rIns="91425" wrap="square" tIns="91425">
            <a:noAutofit/>
          </a:bodyPr>
          <a:lstStyle/>
          <a:p>
            <a:pPr indent="-355600" lvl="0" marL="457200" rtl="0" algn="just">
              <a:spcBef>
                <a:spcPts val="0"/>
              </a:spcBef>
              <a:spcAft>
                <a:spcPts val="0"/>
              </a:spcAft>
              <a:buClr>
                <a:schemeClr val="lt2"/>
              </a:buClr>
              <a:buSzPts val="2000"/>
              <a:buChar char="●"/>
            </a:pPr>
            <a:r>
              <a:rPr lang="en-US" sz="2000">
                <a:solidFill>
                  <a:schemeClr val="lt2"/>
                </a:solidFill>
              </a:rPr>
              <a:t>Primary Course Card: Display available courses offered by the academy.</a:t>
            </a:r>
            <a:endParaRPr sz="2000">
              <a:solidFill>
                <a:schemeClr val="lt2"/>
              </a:solidFill>
            </a:endParaRPr>
          </a:p>
          <a:p>
            <a:pPr indent="-355600" lvl="0" marL="457200" rtl="0" algn="just">
              <a:spcBef>
                <a:spcPts val="0"/>
              </a:spcBef>
              <a:spcAft>
                <a:spcPts val="0"/>
              </a:spcAft>
              <a:buClr>
                <a:schemeClr val="lt2"/>
              </a:buClr>
              <a:buSzPts val="2000"/>
              <a:buChar char="●"/>
            </a:pPr>
            <a:r>
              <a:rPr lang="en-US" sz="2000">
                <a:solidFill>
                  <a:schemeClr val="lt2"/>
                </a:solidFill>
              </a:rPr>
              <a:t>Secondary Lesson List Card: Display a comprehensive overview of a selected course, including the number of lessons and tasks, duration, available languages, and difficulty level, along with a listing of all associated lessons and tasks.</a:t>
            </a:r>
            <a:endParaRPr sz="2000">
              <a:solidFill>
                <a:schemeClr val="lt2"/>
              </a:solidFill>
            </a:endParaRPr>
          </a:p>
          <a:p>
            <a:pPr indent="-355600" lvl="0" marL="457200" rtl="0" algn="l">
              <a:spcBef>
                <a:spcPts val="0"/>
              </a:spcBef>
              <a:spcAft>
                <a:spcPts val="0"/>
              </a:spcAft>
              <a:buClr>
                <a:schemeClr val="lt2"/>
              </a:buClr>
              <a:buSzPts val="2000"/>
              <a:buChar char="●"/>
            </a:pPr>
            <a:r>
              <a:rPr lang="en-US" sz="2000">
                <a:solidFill>
                  <a:schemeClr val="lt2"/>
                </a:solidFill>
              </a:rPr>
              <a:t>Lesson Detail Card: Provide details for a selected lesson along with a "Begin" button to start the lesson.</a:t>
            </a:r>
            <a:endParaRPr sz="2000">
              <a:solidFill>
                <a:schemeClr val="lt2"/>
              </a:solidFill>
            </a:endParaRPr>
          </a:p>
          <a:p>
            <a:pPr indent="-355600" lvl="0" marL="457200" rtl="0" algn="just">
              <a:spcBef>
                <a:spcPts val="0"/>
              </a:spcBef>
              <a:spcAft>
                <a:spcPts val="0"/>
              </a:spcAft>
              <a:buClr>
                <a:schemeClr val="lt2"/>
              </a:buClr>
              <a:buSzPts val="2000"/>
              <a:buChar char="●"/>
            </a:pPr>
            <a:r>
              <a:rPr lang="en-US" sz="2000">
                <a:solidFill>
                  <a:schemeClr val="lt2"/>
                </a:solidFill>
              </a:rPr>
              <a:t>Task Card: Similar in design to the Lesson Card, tailored to display specific tasks.</a:t>
            </a:r>
            <a:endParaRPr sz="2000">
              <a:solidFill>
                <a:schemeClr val="lt2"/>
              </a:solidFill>
            </a:endParaRPr>
          </a:p>
          <a:p>
            <a:pPr indent="0" lvl="0" marL="0" rtl="0" algn="just">
              <a:spcBef>
                <a:spcPts val="0"/>
              </a:spcBef>
              <a:spcAft>
                <a:spcPts val="0"/>
              </a:spcAft>
              <a:buNone/>
            </a:pPr>
            <a:r>
              <a:t/>
            </a:r>
            <a:endParaRPr>
              <a:solidFill>
                <a:schemeClr val="lt2"/>
              </a:solidFill>
            </a:endParaRPr>
          </a:p>
          <a:p>
            <a:pPr indent="0" lvl="0" marL="0" rtl="0" algn="just">
              <a:spcBef>
                <a:spcPts val="0"/>
              </a:spcBef>
              <a:spcAft>
                <a:spcPts val="0"/>
              </a:spcAft>
              <a:buNone/>
            </a:pPr>
            <a:r>
              <a:t/>
            </a:r>
            <a:endParaRPr>
              <a:solidFill>
                <a:schemeClr val="lt2"/>
              </a:solidFill>
            </a:endParaRPr>
          </a:p>
        </p:txBody>
      </p:sp>
      <p:sp>
        <p:nvSpPr>
          <p:cNvPr id="86" name="Google Shape;86;p11"/>
          <p:cNvSpPr txBox="1"/>
          <p:nvPr/>
        </p:nvSpPr>
        <p:spPr>
          <a:xfrm>
            <a:off x="35998175" y="8924050"/>
            <a:ext cx="4114800" cy="5750100"/>
          </a:xfrm>
          <a:prstGeom prst="rect">
            <a:avLst/>
          </a:prstGeom>
          <a:noFill/>
          <a:ln>
            <a:noFill/>
          </a:ln>
        </p:spPr>
        <p:txBody>
          <a:bodyPr anchorCtr="0" anchor="t" bIns="91425" lIns="91425" spcFirstLastPara="1" rIns="91425" wrap="square" tIns="91425">
            <a:noAutofit/>
          </a:bodyPr>
          <a:lstStyle/>
          <a:p>
            <a:pPr indent="-314325" lvl="0" marL="457200" rtl="0" algn="l">
              <a:spcBef>
                <a:spcPts val="0"/>
              </a:spcBef>
              <a:spcAft>
                <a:spcPts val="0"/>
              </a:spcAft>
              <a:buClr>
                <a:schemeClr val="lt2"/>
              </a:buClr>
              <a:buSzPts val="1350"/>
              <a:buChar char="●"/>
            </a:pPr>
            <a:r>
              <a:rPr lang="en-US" sz="1350">
                <a:solidFill>
                  <a:schemeClr val="lt2"/>
                </a:solidFill>
              </a:rPr>
              <a:t>Acquire proficiency in React to construct and manipulate user interface components effectively.</a:t>
            </a:r>
            <a:endParaRPr sz="1350">
              <a:solidFill>
                <a:schemeClr val="lt2"/>
              </a:solidFill>
            </a:endParaRPr>
          </a:p>
          <a:p>
            <a:pPr indent="-314325" lvl="0" marL="457200" rtl="0" algn="l">
              <a:spcBef>
                <a:spcPts val="0"/>
              </a:spcBef>
              <a:spcAft>
                <a:spcPts val="0"/>
              </a:spcAft>
              <a:buClr>
                <a:schemeClr val="lt2"/>
              </a:buClr>
              <a:buSzPts val="1350"/>
              <a:buChar char="●"/>
            </a:pPr>
            <a:r>
              <a:rPr lang="en-US" sz="1350">
                <a:solidFill>
                  <a:schemeClr val="lt2"/>
                </a:solidFill>
              </a:rPr>
              <a:t>Implement a responsive design that adapts to various devices, incorporating interactive elements such as size-enhancing hover effects on navigation arrows and underlining effects for headlines and images.</a:t>
            </a:r>
            <a:endParaRPr sz="1350">
              <a:solidFill>
                <a:schemeClr val="lt2"/>
              </a:solidFill>
            </a:endParaRPr>
          </a:p>
          <a:p>
            <a:pPr indent="-314325" lvl="0" marL="457200" rtl="0" algn="l">
              <a:spcBef>
                <a:spcPts val="0"/>
              </a:spcBef>
              <a:spcAft>
                <a:spcPts val="0"/>
              </a:spcAft>
              <a:buClr>
                <a:schemeClr val="lt2"/>
              </a:buClr>
              <a:buSzPts val="1350"/>
              <a:buChar char="●"/>
            </a:pPr>
            <a:r>
              <a:rPr lang="en-US" sz="1350">
                <a:solidFill>
                  <a:schemeClr val="lt2"/>
                </a:solidFill>
              </a:rPr>
              <a:t>Carefully position a multitude of components and details within each card, ensuring a well-organized and visually cohesive interface.</a:t>
            </a:r>
            <a:endParaRPr sz="1350">
              <a:solidFill>
                <a:schemeClr val="lt2"/>
              </a:solidFill>
            </a:endParaRPr>
          </a:p>
          <a:p>
            <a:pPr indent="-314325" lvl="0" marL="457200" rtl="0" algn="l">
              <a:spcBef>
                <a:spcPts val="0"/>
              </a:spcBef>
              <a:spcAft>
                <a:spcPts val="0"/>
              </a:spcAft>
              <a:buClr>
                <a:schemeClr val="lt2"/>
              </a:buClr>
              <a:buSzPts val="1350"/>
              <a:buChar char="●"/>
            </a:pPr>
            <a:r>
              <a:rPr lang="en-US" sz="1350">
                <a:solidFill>
                  <a:schemeClr val="lt2"/>
                </a:solidFill>
              </a:rPr>
              <a:t>Gain an understanding of the existing backend structure to ensure dynamic runtime rendering of content from the database with the new frontend components.</a:t>
            </a:r>
            <a:endParaRPr sz="1350">
              <a:solidFill>
                <a:schemeClr val="lt2"/>
              </a:solidFill>
            </a:endParaRPr>
          </a:p>
          <a:p>
            <a:pPr indent="-314325" lvl="0" marL="457200" rtl="0" algn="l">
              <a:spcBef>
                <a:spcPts val="0"/>
              </a:spcBef>
              <a:spcAft>
                <a:spcPts val="0"/>
              </a:spcAft>
              <a:buClr>
                <a:schemeClr val="lt2"/>
              </a:buClr>
              <a:buSzPts val="1350"/>
              <a:buChar char="●"/>
            </a:pPr>
            <a:r>
              <a:rPr lang="en-US" sz="1350">
                <a:solidFill>
                  <a:schemeClr val="lt2"/>
                </a:solidFill>
              </a:rPr>
              <a:t>Analyze and integrate pre-existing code from previous groups.</a:t>
            </a:r>
            <a:endParaRPr sz="1350">
              <a:solidFill>
                <a:schemeClr val="lt2"/>
              </a:solidFill>
            </a:endParaRPr>
          </a:p>
          <a:p>
            <a:pPr indent="-314325" lvl="0" marL="457200" rtl="0" algn="l">
              <a:spcBef>
                <a:spcPts val="0"/>
              </a:spcBef>
              <a:spcAft>
                <a:spcPts val="0"/>
              </a:spcAft>
              <a:buClr>
                <a:schemeClr val="lt2"/>
              </a:buClr>
              <a:buSzPts val="1350"/>
              <a:buChar char="●"/>
            </a:pPr>
            <a:r>
              <a:rPr lang="en-US" sz="1350">
                <a:solidFill>
                  <a:schemeClr val="lt2"/>
                </a:solidFill>
              </a:rPr>
              <a:t>Display lessons and tasks for each course correctly, managing multiple components within each card.</a:t>
            </a:r>
            <a:endParaRPr sz="1350">
              <a:solidFill>
                <a:schemeClr val="lt2"/>
              </a:solidFill>
            </a:endParaRPr>
          </a:p>
          <a:p>
            <a:pPr indent="-314325" lvl="0" marL="457200" rtl="0" algn="l">
              <a:spcBef>
                <a:spcPts val="0"/>
              </a:spcBef>
              <a:spcAft>
                <a:spcPts val="0"/>
              </a:spcAft>
              <a:buClr>
                <a:schemeClr val="lt2"/>
              </a:buClr>
              <a:buSzPts val="1350"/>
              <a:buChar char="●"/>
            </a:pPr>
            <a:r>
              <a:rPr lang="en-US" sz="1350">
                <a:solidFill>
                  <a:schemeClr val="lt2"/>
                </a:solidFill>
              </a:rPr>
              <a:t>A systematic approach to troubleshooting and bug fixing, ensuring all interactive elements and responsive design features function across different browsers and devices.</a:t>
            </a:r>
            <a:endParaRPr sz="1350">
              <a:solidFill>
                <a:schemeClr val="lt2"/>
              </a:solidFill>
            </a:endParaRPr>
          </a:p>
          <a:p>
            <a:pPr indent="0" lvl="0" marL="0" rtl="0" algn="l">
              <a:spcBef>
                <a:spcPts val="0"/>
              </a:spcBef>
              <a:spcAft>
                <a:spcPts val="0"/>
              </a:spcAft>
              <a:buClr>
                <a:schemeClr val="dk1"/>
              </a:buClr>
              <a:buSzPts val="1100"/>
              <a:buFont typeface="Arial"/>
              <a:buNone/>
            </a:pPr>
            <a:r>
              <a:t/>
            </a:r>
            <a:endParaRPr>
              <a:solidFill>
                <a:schemeClr val="lt2"/>
              </a:solidFill>
            </a:endParaRPr>
          </a:p>
          <a:p>
            <a:pPr indent="0" lvl="0" marL="0" rtl="0" algn="l">
              <a:spcBef>
                <a:spcPts val="0"/>
              </a:spcBef>
              <a:spcAft>
                <a:spcPts val="0"/>
              </a:spcAft>
              <a:buNone/>
            </a:pPr>
            <a:r>
              <a:t/>
            </a:r>
            <a:endParaRPr>
              <a:solidFill>
                <a:schemeClr val="lt2"/>
              </a:solidFill>
            </a:endParaRPr>
          </a:p>
        </p:txBody>
      </p:sp>
      <p:pic>
        <p:nvPicPr>
          <p:cNvPr id="87" name="Google Shape;87;p11"/>
          <p:cNvPicPr preferRelativeResize="0"/>
          <p:nvPr/>
        </p:nvPicPr>
        <p:blipFill>
          <a:blip r:embed="rId3">
            <a:alphaModFix/>
          </a:blip>
          <a:stretch>
            <a:fillRect/>
          </a:stretch>
        </p:blipFill>
        <p:spPr>
          <a:xfrm>
            <a:off x="25042937" y="13269763"/>
            <a:ext cx="8952600" cy="2869425"/>
          </a:xfrm>
          <a:prstGeom prst="rect">
            <a:avLst/>
          </a:prstGeom>
          <a:noFill/>
          <a:ln>
            <a:noFill/>
          </a:ln>
        </p:spPr>
      </p:pic>
      <p:sp>
        <p:nvSpPr>
          <p:cNvPr id="88" name="Google Shape;88;p11"/>
          <p:cNvSpPr txBox="1"/>
          <p:nvPr/>
        </p:nvSpPr>
        <p:spPr>
          <a:xfrm>
            <a:off x="21675425" y="25245325"/>
            <a:ext cx="5372100" cy="259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2000">
                <a:solidFill>
                  <a:schemeClr val="lt2"/>
                </a:solidFill>
              </a:rPr>
              <a:t>This poster outlines </a:t>
            </a:r>
            <a:r>
              <a:rPr lang="en-US" sz="2000">
                <a:solidFill>
                  <a:schemeClr val="lt2"/>
                </a:solidFill>
              </a:rPr>
              <a:t>the development and implementation of user interface cards for the Robotic Academy website, specifically for displaying courses, lessons, and tasks. The systems, frameworks, etc. used in its implementation. As well as the goal and outcome of these tasks.   </a:t>
            </a:r>
            <a:endParaRPr>
              <a:solidFill>
                <a:schemeClr val="lt2"/>
              </a:solidFill>
            </a:endParaRPr>
          </a:p>
          <a:p>
            <a:pPr indent="0" lvl="0" marL="0" rtl="0" algn="l">
              <a:spcBef>
                <a:spcPts val="0"/>
              </a:spcBef>
              <a:spcAft>
                <a:spcPts val="0"/>
              </a:spcAft>
              <a:buNone/>
            </a:pPr>
            <a:r>
              <a:t/>
            </a:r>
            <a:endParaRPr>
              <a:solidFill>
                <a:schemeClr val="lt2"/>
              </a:solidFill>
            </a:endParaRPr>
          </a:p>
        </p:txBody>
      </p:sp>
      <p:pic>
        <p:nvPicPr>
          <p:cNvPr id="89" name="Google Shape;89;p11"/>
          <p:cNvPicPr preferRelativeResize="0"/>
          <p:nvPr/>
        </p:nvPicPr>
        <p:blipFill>
          <a:blip r:embed="rId4">
            <a:alphaModFix/>
          </a:blip>
          <a:stretch>
            <a:fillRect/>
          </a:stretch>
        </p:blipFill>
        <p:spPr>
          <a:xfrm>
            <a:off x="13905775" y="16978138"/>
            <a:ext cx="9140599" cy="2929681"/>
          </a:xfrm>
          <a:prstGeom prst="rect">
            <a:avLst/>
          </a:prstGeom>
          <a:noFill/>
          <a:ln>
            <a:noFill/>
          </a:ln>
        </p:spPr>
      </p:pic>
      <p:pic>
        <p:nvPicPr>
          <p:cNvPr id="90" name="Google Shape;90;p11"/>
          <p:cNvPicPr preferRelativeResize="0"/>
          <p:nvPr/>
        </p:nvPicPr>
        <p:blipFill>
          <a:blip r:embed="rId5">
            <a:alphaModFix/>
          </a:blip>
          <a:stretch>
            <a:fillRect/>
          </a:stretch>
        </p:blipFill>
        <p:spPr>
          <a:xfrm>
            <a:off x="25092976" y="17008263"/>
            <a:ext cx="8952601" cy="2869425"/>
          </a:xfrm>
          <a:prstGeom prst="rect">
            <a:avLst/>
          </a:prstGeom>
          <a:noFill/>
          <a:ln>
            <a:noFill/>
          </a:ln>
        </p:spPr>
      </p:pic>
      <p:pic>
        <p:nvPicPr>
          <p:cNvPr id="91" name="Google Shape;91;p11"/>
          <p:cNvPicPr preferRelativeResize="0"/>
          <p:nvPr/>
        </p:nvPicPr>
        <p:blipFill>
          <a:blip r:embed="rId6">
            <a:alphaModFix/>
          </a:blip>
          <a:stretch>
            <a:fillRect/>
          </a:stretch>
        </p:blipFill>
        <p:spPr>
          <a:xfrm>
            <a:off x="78788" y="4868925"/>
            <a:ext cx="5636818" cy="3170699"/>
          </a:xfrm>
          <a:prstGeom prst="rect">
            <a:avLst/>
          </a:prstGeom>
          <a:noFill/>
          <a:ln>
            <a:noFill/>
          </a:ln>
        </p:spPr>
      </p:pic>
      <p:pic>
        <p:nvPicPr>
          <p:cNvPr id="92" name="Google Shape;92;p11"/>
          <p:cNvPicPr preferRelativeResize="0"/>
          <p:nvPr/>
        </p:nvPicPr>
        <p:blipFill>
          <a:blip r:embed="rId7">
            <a:alphaModFix/>
          </a:blip>
          <a:stretch>
            <a:fillRect/>
          </a:stretch>
        </p:blipFill>
        <p:spPr>
          <a:xfrm>
            <a:off x="211150" y="617613"/>
            <a:ext cx="5372100" cy="3257550"/>
          </a:xfrm>
          <a:prstGeom prst="rect">
            <a:avLst/>
          </a:prstGeom>
          <a:noFill/>
          <a:ln>
            <a:noFill/>
          </a:ln>
        </p:spPr>
      </p:pic>
      <p:pic>
        <p:nvPicPr>
          <p:cNvPr id="93" name="Google Shape;93;p11"/>
          <p:cNvPicPr preferRelativeResize="0"/>
          <p:nvPr/>
        </p:nvPicPr>
        <p:blipFill>
          <a:blip r:embed="rId8">
            <a:alphaModFix/>
          </a:blip>
          <a:stretch>
            <a:fillRect/>
          </a:stretch>
        </p:blipFill>
        <p:spPr>
          <a:xfrm>
            <a:off x="14099475" y="9353200"/>
            <a:ext cx="9040901" cy="2869425"/>
          </a:xfrm>
          <a:prstGeom prst="rect">
            <a:avLst/>
          </a:prstGeom>
          <a:noFill/>
          <a:ln>
            <a:noFill/>
          </a:ln>
        </p:spPr>
      </p:pic>
      <p:pic>
        <p:nvPicPr>
          <p:cNvPr id="94" name="Google Shape;94;p11"/>
          <p:cNvPicPr preferRelativeResize="0"/>
          <p:nvPr/>
        </p:nvPicPr>
        <p:blipFill>
          <a:blip r:embed="rId9">
            <a:alphaModFix/>
          </a:blip>
          <a:stretch>
            <a:fillRect/>
          </a:stretch>
        </p:blipFill>
        <p:spPr>
          <a:xfrm>
            <a:off x="25048825" y="9370850"/>
            <a:ext cx="9040901" cy="2834114"/>
          </a:xfrm>
          <a:prstGeom prst="rect">
            <a:avLst/>
          </a:prstGeom>
          <a:noFill/>
          <a:ln>
            <a:noFill/>
          </a:ln>
        </p:spPr>
      </p:pic>
      <p:pic>
        <p:nvPicPr>
          <p:cNvPr id="95" name="Google Shape;95;p11"/>
          <p:cNvPicPr preferRelativeResize="0"/>
          <p:nvPr/>
        </p:nvPicPr>
        <p:blipFill>
          <a:blip r:embed="rId10">
            <a:alphaModFix/>
          </a:blip>
          <a:stretch>
            <a:fillRect/>
          </a:stretch>
        </p:blipFill>
        <p:spPr>
          <a:xfrm>
            <a:off x="14148212" y="13269775"/>
            <a:ext cx="8943421" cy="2834125"/>
          </a:xfrm>
          <a:prstGeom prst="rect">
            <a:avLst/>
          </a:prstGeom>
          <a:noFill/>
          <a:ln>
            <a:noFill/>
          </a:ln>
        </p:spPr>
      </p:pic>
      <p:pic>
        <p:nvPicPr>
          <p:cNvPr id="96" name="Google Shape;96;p11"/>
          <p:cNvPicPr preferRelativeResize="0"/>
          <p:nvPr/>
        </p:nvPicPr>
        <p:blipFill>
          <a:blip r:embed="rId11">
            <a:alphaModFix/>
          </a:blip>
          <a:stretch>
            <a:fillRect/>
          </a:stretch>
        </p:blipFill>
        <p:spPr>
          <a:xfrm>
            <a:off x="13999775" y="20782075"/>
            <a:ext cx="9140598" cy="2686809"/>
          </a:xfrm>
          <a:prstGeom prst="rect">
            <a:avLst/>
          </a:prstGeom>
          <a:noFill/>
          <a:ln>
            <a:noFill/>
          </a:ln>
        </p:spPr>
      </p:pic>
      <p:pic>
        <p:nvPicPr>
          <p:cNvPr id="97" name="Google Shape;97;p11"/>
          <p:cNvPicPr preferRelativeResize="0"/>
          <p:nvPr/>
        </p:nvPicPr>
        <p:blipFill>
          <a:blip r:embed="rId12">
            <a:alphaModFix/>
          </a:blip>
          <a:stretch>
            <a:fillRect/>
          </a:stretch>
        </p:blipFill>
        <p:spPr>
          <a:xfrm>
            <a:off x="26542075" y="20220925"/>
            <a:ext cx="5954300" cy="3809124"/>
          </a:xfrm>
          <a:prstGeom prst="rect">
            <a:avLst/>
          </a:prstGeom>
          <a:noFill/>
          <a:ln>
            <a:noFill/>
          </a:ln>
        </p:spPr>
      </p:pic>
      <p:pic>
        <p:nvPicPr>
          <p:cNvPr id="98" name="Google Shape;98;p11"/>
          <p:cNvPicPr preferRelativeResize="0"/>
          <p:nvPr/>
        </p:nvPicPr>
        <p:blipFill>
          <a:blip r:embed="rId13">
            <a:alphaModFix/>
          </a:blip>
          <a:stretch>
            <a:fillRect/>
          </a:stretch>
        </p:blipFill>
        <p:spPr>
          <a:xfrm>
            <a:off x="32672527" y="24915712"/>
            <a:ext cx="10092984" cy="3257550"/>
          </a:xfrm>
          <a:prstGeom prst="rect">
            <a:avLst/>
          </a:prstGeom>
          <a:noFill/>
          <a:ln>
            <a:noFill/>
          </a:ln>
        </p:spPr>
      </p:pic>
      <p:sp>
        <p:nvSpPr>
          <p:cNvPr id="99" name="Google Shape;99;p11"/>
          <p:cNvSpPr txBox="1"/>
          <p:nvPr/>
        </p:nvSpPr>
        <p:spPr>
          <a:xfrm>
            <a:off x="8188575" y="24704588"/>
            <a:ext cx="5954400" cy="1939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None/>
            </a:pPr>
            <a:r>
              <a:rPr lang="en-US" sz="2000">
                <a:solidFill>
                  <a:schemeClr val="lt2"/>
                </a:solidFill>
              </a:rPr>
              <a:t>The user interface has been meticulously tested for responsiveness on diverse screen sizes and verified for compatibility across various web browsers, ensuring that all components are properly aligned and operational</a:t>
            </a:r>
            <a:r>
              <a:rPr lang="en-US" sz="1200">
                <a:solidFill>
                  <a:srgbClr val="ECECEC"/>
                </a:solidFill>
                <a:highlight>
                  <a:srgbClr val="212121"/>
                </a:highlight>
                <a:latin typeface="Roboto"/>
                <a:ea typeface="Roboto"/>
                <a:cs typeface="Roboto"/>
                <a:sym typeface="Roboto"/>
              </a:rPr>
              <a:t>.</a:t>
            </a:r>
            <a:endParaRPr/>
          </a:p>
        </p:txBody>
      </p:sp>
      <p:sp>
        <p:nvSpPr>
          <p:cNvPr id="100" name="Google Shape;100;p11"/>
          <p:cNvSpPr txBox="1"/>
          <p:nvPr/>
        </p:nvSpPr>
        <p:spPr>
          <a:xfrm>
            <a:off x="32672533" y="28405250"/>
            <a:ext cx="56367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000">
                <a:solidFill>
                  <a:schemeClr val="lt2"/>
                </a:solidFill>
              </a:rPr>
              <a:t>Designed</a:t>
            </a:r>
            <a:r>
              <a:rPr lang="en-US" sz="2000">
                <a:solidFill>
                  <a:schemeClr val="lt2"/>
                </a:solidFill>
              </a:rPr>
              <a:t> by the project’s UI/UX Team</a:t>
            </a:r>
            <a:endParaRPr/>
          </a:p>
        </p:txBody>
      </p:sp>
    </p:spTree>
  </p:cSld>
  <p:clrMapOvr>
    <a:masterClrMapping/>
  </p:clrMapOvr>
</p:sld>
</file>

<file path=ppt/theme/theme1.xml><?xml version="1.0" encoding="utf-8"?>
<a:theme xmlns:a="http://schemas.openxmlformats.org/drawingml/2006/main" xmlns:r="http://schemas.openxmlformats.org/officeDocument/2006/relationships"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Them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