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6" r:id="rId3"/>
    <p:sldMasterId id="2147483657" r:id="rId4"/>
  </p:sldMasterIdLst>
  <p:notesMasterIdLst>
    <p:notesMasterId r:id="rId5"/>
  </p:notesMasterIdLst>
  <p:sldIdLst>
    <p:sldId id="256" r:id="rId6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f58f6021c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1f58f6021c4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Relationship Id="rId3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.jpg"/><Relationship Id="rId3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Relationship Id="rId3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jpg"/><Relationship Id="rId3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20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2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" name="Google Shape;9;p2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3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" name="Google Shape;1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1" y="3022964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5" name="Google Shape;1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8" name="Google Shape;1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5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3" name="Google Shape;33;p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7"/>
          <p:cNvSpPr/>
          <p:nvPr/>
        </p:nvSpPr>
        <p:spPr>
          <a:xfrm flipH="1" rot="5400000">
            <a:off x="-10665972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" name="Google Shape;35;p7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36" name="Google Shape;36;p7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7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38" name="Google Shape;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41" name="Google Shape;41;p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8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sz="36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8"/>
          <p:cNvSpPr/>
          <p:nvPr/>
        </p:nvSpPr>
        <p:spPr>
          <a:xfrm rot="-54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Google Shape;44;p8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45" name="Google Shape;45;p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" name="Google Shape;47;p8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48" name="Google Shape;4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0" name="Google Shape;50;p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9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" name="Google Shape;52;p9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53" name="Google Shape;53;p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55" name="Google Shape;5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9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8" name="Google Shape;58;p1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0"/>
          <p:cNvSpPr/>
          <p:nvPr/>
        </p:nvSpPr>
        <p:spPr>
          <a:xfrm rot="-54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" name="Google Shape;60;p10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61" name="Google Shape;61;p1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1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63" name="Google Shape;6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0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0.jp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idx="11" type="ftr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6"/>
          <p:cNvSpPr txBox="1"/>
          <p:nvPr>
            <p:ph idx="12" type="sldNum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23" name="Google Shape;23;p6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6"/>
          <p:cNvSpPr txBox="1"/>
          <p:nvPr/>
        </p:nvSpPr>
        <p:spPr>
          <a:xfrm>
            <a:off x="6912864" y="8763002"/>
            <a:ext cx="34987147" cy="18985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6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6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28" name="Google Shape;28;p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" name="Google Shape;30;p6"/>
          <p:cNvSpPr txBox="1"/>
          <p:nvPr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pic>
        <p:nvPicPr>
          <p:cNvPr descr="A close up of a sign&#10;&#10;Description automatically generated" id="31" name="Google Shape;3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3"/>
    <p:sldLayoutId id="2147483653" r:id="rId4"/>
    <p:sldLayoutId id="2147483654" r:id="rId5"/>
    <p:sldLayoutId id="2147483655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4.png"/><Relationship Id="rId9" Type="http://schemas.openxmlformats.org/officeDocument/2006/relationships/image" Target="../media/image12.png"/><Relationship Id="rId15" Type="http://schemas.openxmlformats.org/officeDocument/2006/relationships/image" Target="../media/image22.png"/><Relationship Id="rId14" Type="http://schemas.openxmlformats.org/officeDocument/2006/relationships/image" Target="../media/image26.png"/><Relationship Id="rId17" Type="http://schemas.openxmlformats.org/officeDocument/2006/relationships/image" Target="../media/image25.png"/><Relationship Id="rId16" Type="http://schemas.openxmlformats.org/officeDocument/2006/relationships/image" Target="../media/image24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8" Type="http://schemas.openxmlformats.org/officeDocument/2006/relationships/image" Target="../media/image23.png"/><Relationship Id="rId7" Type="http://schemas.openxmlformats.org/officeDocument/2006/relationships/image" Target="../media/image15.png"/><Relationship Id="rId8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/>
        </p:nvSpPr>
        <p:spPr>
          <a:xfrm>
            <a:off x="6816420" y="617625"/>
            <a:ext cx="352044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7000">
                <a:solidFill>
                  <a:schemeClr val="lt1"/>
                </a:solidFill>
              </a:rPr>
              <a:t>Knight Foundation School of Computing and Information Sciences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1" lang="en-US" sz="5400">
                <a:solidFill>
                  <a:schemeClr val="lt1"/>
                </a:solidFill>
              </a:rPr>
              <a:t>Spring 2024 Senior Design Project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800">
              <a:solidFill>
                <a:schemeClr val="lt1"/>
              </a:solidFill>
            </a:endParaRPr>
          </a:p>
        </p:txBody>
      </p:sp>
      <p:sp>
        <p:nvSpPr>
          <p:cNvPr id="70" name="Google Shape;70;p11"/>
          <p:cNvSpPr txBox="1"/>
          <p:nvPr/>
        </p:nvSpPr>
        <p:spPr>
          <a:xfrm>
            <a:off x="6816425" y="6730665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r>
              <a:rPr b="1" lang="en-US" sz="3075">
                <a:solidFill>
                  <a:schemeClr val="lt2"/>
                </a:solidFill>
              </a:rPr>
              <a:t>S/TASKS</a:t>
            </a:r>
            <a:endParaRPr/>
          </a:p>
        </p:txBody>
      </p:sp>
      <p:sp>
        <p:nvSpPr>
          <p:cNvPr id="71" name="Google Shape;71;p11"/>
          <p:cNvSpPr txBox="1"/>
          <p:nvPr/>
        </p:nvSpPr>
        <p:spPr>
          <a:xfrm>
            <a:off x="30623981" y="5797214"/>
            <a:ext cx="4114800" cy="146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500">
                <a:solidFill>
                  <a:schemeClr val="lt2"/>
                </a:solidFill>
              </a:rPr>
              <a:t>DESIGN AND SOLUTION</a:t>
            </a:r>
            <a:endParaRPr sz="4500"/>
          </a:p>
        </p:txBody>
      </p:sp>
      <p:sp>
        <p:nvSpPr>
          <p:cNvPr id="72" name="Google Shape;72;p11"/>
          <p:cNvSpPr txBox="1"/>
          <p:nvPr/>
        </p:nvSpPr>
        <p:spPr>
          <a:xfrm>
            <a:off x="8706175" y="1196985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73" name="Google Shape;73;p11"/>
          <p:cNvSpPr txBox="1"/>
          <p:nvPr/>
        </p:nvSpPr>
        <p:spPr>
          <a:xfrm>
            <a:off x="34479675" y="9422215"/>
            <a:ext cx="4114800" cy="102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</a:rPr>
              <a:t>CARD </a:t>
            </a:r>
            <a:r>
              <a:rPr b="1" lang="en-US" sz="3075">
                <a:solidFill>
                  <a:schemeClr val="lt2"/>
                </a:solidFill>
              </a:rPr>
              <a:t>DESIGN</a:t>
            </a:r>
            <a:r>
              <a:rPr b="1" lang="en-US" sz="3075">
                <a:solidFill>
                  <a:schemeClr val="lt2"/>
                </a:solidFill>
              </a:rPr>
              <a:t> OBJECTIVES</a:t>
            </a:r>
            <a:endParaRPr/>
          </a:p>
        </p:txBody>
      </p:sp>
      <p:sp>
        <p:nvSpPr>
          <p:cNvPr id="74" name="Google Shape;74;p11"/>
          <p:cNvSpPr txBox="1"/>
          <p:nvPr/>
        </p:nvSpPr>
        <p:spPr>
          <a:xfrm>
            <a:off x="8629975" y="20131276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75" name="Google Shape;75;p11"/>
          <p:cNvSpPr txBox="1"/>
          <p:nvPr/>
        </p:nvSpPr>
        <p:spPr>
          <a:xfrm>
            <a:off x="23108146" y="22988652"/>
            <a:ext cx="44562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76" name="Google Shape;76;p11"/>
          <p:cNvSpPr txBox="1"/>
          <p:nvPr/>
        </p:nvSpPr>
        <p:spPr>
          <a:xfrm>
            <a:off x="22773512" y="9620611"/>
            <a:ext cx="3880800" cy="102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</a:rPr>
              <a:t>DATABASE SYSTEM </a:t>
            </a:r>
            <a:r>
              <a:rPr b="1" lang="en-US" sz="3075">
                <a:solidFill>
                  <a:schemeClr val="lt2"/>
                </a:solidFill>
              </a:rPr>
              <a:t>DESIGN</a:t>
            </a:r>
            <a:endParaRPr/>
          </a:p>
        </p:txBody>
      </p:sp>
      <p:sp>
        <p:nvSpPr>
          <p:cNvPr id="77" name="Google Shape;77;p11"/>
          <p:cNvSpPr txBox="1"/>
          <p:nvPr/>
        </p:nvSpPr>
        <p:spPr>
          <a:xfrm>
            <a:off x="9492045" y="26734173"/>
            <a:ext cx="37065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REFERENCES</a:t>
            </a:r>
            <a:endParaRPr/>
          </a:p>
        </p:txBody>
      </p:sp>
      <p:sp>
        <p:nvSpPr>
          <p:cNvPr id="78" name="Google Shape;78;p11"/>
          <p:cNvSpPr txBox="1"/>
          <p:nvPr/>
        </p:nvSpPr>
        <p:spPr>
          <a:xfrm>
            <a:off x="6816436" y="2979162"/>
            <a:ext cx="35204400" cy="26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0000"/>
              <a:buFont typeface="Arial"/>
              <a:buNone/>
            </a:pPr>
            <a:r>
              <a:rPr b="1" lang="en-US" sz="10000">
                <a:solidFill>
                  <a:srgbClr val="00FFFF"/>
                </a:solidFill>
              </a:rPr>
              <a:t>The Robotics Academy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lang="en-US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>
                <a:solidFill>
                  <a:schemeClr val="lt1"/>
                </a:solidFill>
              </a:rPr>
              <a:t>Nava Haim, Merlandie Pierre, Ryan Rodriguez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lang="en-US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chemeClr val="lt1"/>
                </a:solidFill>
              </a:rPr>
              <a:t>Dr. </a:t>
            </a:r>
            <a:r>
              <a:rPr i="1" lang="en-US" sz="3500">
                <a:solidFill>
                  <a:schemeClr val="lt1"/>
                </a:solidFill>
              </a:rPr>
              <a:t>Seyed Masoud Sadjadi</a:t>
            </a:r>
            <a:r>
              <a:rPr lang="en-US" sz="3500">
                <a:solidFill>
                  <a:schemeClr val="lt1"/>
                </a:solidFill>
              </a:rPr>
              <a:t>,</a:t>
            </a:r>
            <a:r>
              <a:rPr i="1" lang="en-US" sz="3500">
                <a:solidFill>
                  <a:schemeClr val="lt1"/>
                </a:solidFill>
              </a:rPr>
              <a:t> </a:t>
            </a:r>
            <a:r>
              <a:rPr lang="en-US" sz="3500">
                <a:solidFill>
                  <a:schemeClr val="lt1"/>
                </a:solidFill>
              </a:rPr>
              <a:t>Florida International University</a:t>
            </a:r>
            <a:endParaRPr/>
          </a:p>
        </p:txBody>
      </p:sp>
      <p:sp>
        <p:nvSpPr>
          <p:cNvPr id="79" name="Google Shape;79;p11"/>
          <p:cNvSpPr txBox="1"/>
          <p:nvPr/>
        </p:nvSpPr>
        <p:spPr>
          <a:xfrm>
            <a:off x="6603050" y="7193825"/>
            <a:ext cx="95250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Development of user interface cards for the Robotic Academy website, specifically for displaying courses, lessons, and tasks.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Integration</a:t>
            </a:r>
            <a:r>
              <a:rPr lang="en-US">
                <a:solidFill>
                  <a:schemeClr val="lt2"/>
                </a:solidFill>
              </a:rPr>
              <a:t> and </a:t>
            </a:r>
            <a:r>
              <a:rPr lang="en-US">
                <a:solidFill>
                  <a:schemeClr val="lt2"/>
                </a:solidFill>
              </a:rPr>
              <a:t>documentation</a:t>
            </a:r>
            <a:r>
              <a:rPr lang="en-US">
                <a:solidFill>
                  <a:schemeClr val="lt2"/>
                </a:solidFill>
              </a:rPr>
              <a:t> of the Robotics Academy project work and </a:t>
            </a:r>
            <a:r>
              <a:rPr lang="en-US">
                <a:solidFill>
                  <a:schemeClr val="lt2"/>
                </a:solidFill>
              </a:rPr>
              <a:t>implementation. 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Development and expansion of a mysql database to store and transact course information, user information, and user course progress as well as the 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Business logic to enforce data relationships and calculate key data derivatives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Backend API endpoints to trigger data retrieval and transaction requests from the website</a:t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2" y="4807575"/>
            <a:ext cx="5636818" cy="317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079400" y="15121788"/>
            <a:ext cx="4674824" cy="150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412400" y="13471475"/>
            <a:ext cx="4674825" cy="150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3086675" y="15092337"/>
            <a:ext cx="4674825" cy="15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412400" y="16817625"/>
            <a:ext cx="4674825" cy="1552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3086675" y="18454750"/>
            <a:ext cx="4674825" cy="1505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8079400" y="18454750"/>
            <a:ext cx="4674824" cy="150585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6816425" y="13281650"/>
            <a:ext cx="9525000" cy="47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CARD REQUIREMENTS: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Acquire proficiency in React to construct and manipulate user interface components effectively.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Implement a responsive design that adapts to various devices, incorporating interactive elements such as size-enhancing hover effects on navigation arrows and underlining effects for headlines and images.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Carefully position a multitude of components and details within each card, ensuring a well-organized and visually cohesive interface.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Gain an understanding of the existing backend structure to ensure dynamic runtime rendering of content from the database with the new frontend components.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Analyze and integrate pre-existing code from previous groups.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Display lessons and tasks for each course correctly, managing multiple components within each card.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A systematic approach to troubleshooting and bug fixing, ensuring all interactive elements and responsive design features function across different browsers and devices.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Documentation of card implementation</a:t>
            </a:r>
            <a:endParaRPr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. </a:t>
            </a:r>
            <a:endParaRPr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DATABASE REQUIREMENTS: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Learn how to use Prisma database connector to define and interact with the database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Implement an efficient design both in database size and access speed.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Create an internal function library to increase code reusability in a neat and readable way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Prioritize the creation API calls that are needed for the front end website, while preparing future API endpoints that will be needed down the line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Increase the security of the user login information by storing the hashed password as well as a randomly generated salt for each users.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A standardized approach and code design for functions, to facilitate the transition to the next team and their modification of the current software product to fit their requirements.</a:t>
            </a:r>
            <a:endParaRPr>
              <a:solidFill>
                <a:schemeClr val="lt2"/>
              </a:solidFill>
            </a:endParaRPr>
          </a:p>
          <a:p>
            <a:pPr indent="0" lvl="0" marL="45720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88" name="Google Shape;88;p11"/>
          <p:cNvSpPr txBox="1"/>
          <p:nvPr/>
        </p:nvSpPr>
        <p:spPr>
          <a:xfrm>
            <a:off x="6816425" y="21335563"/>
            <a:ext cx="9525000" cy="47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CARD IMPLEMENTATION: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Framework Used: React.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Responsive Design: Components are positioned to adjust across different devices.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Interactive Elements: Utilized CSS to create hover effects as underlining headlines on pictures.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Dynamic Rendering: Implemented logic to render courses, lessons, and tasks in specific sequences and groupings.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Navigation Handling: Integrated arrow-based navigation to move through courses and lessons.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DATABASE IMPLEMENTATION: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Framework Used: NextJS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Database Handler: Prisma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Database Provider: MySQL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Library Based API: All API calls do not directly connect with the database, but access it through in-system defined library calls in the backend to keep the codebase clean and the design approach for an API endpoint standardized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Schema Verification: Utilized ZOD library to handle API request validation schema.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Parallelization: Implemented asynchronous programming to parallelize database calls to process in parallel as much as possible to decrease waiting time.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89" name="Google Shape;89;p11"/>
          <p:cNvSpPr txBox="1"/>
          <p:nvPr/>
        </p:nvSpPr>
        <p:spPr>
          <a:xfrm>
            <a:off x="33300050" y="10705713"/>
            <a:ext cx="9525000" cy="22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CARD’S OBJECT DESIGN: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Primary Course Card: Display available courses offered by the academy.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Secondary Lesson List Card: Display a comprehensive overview of a selected course, including the number of lessons and tasks, duration, available languages, and difficulty level, along with a listing of all associated lessons and tasks.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Lesson Detail Card: Provide details for a selected lesson along with a "Begin" button to start the lesson.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Task Card: Similar in design to the Lesson Card, tailored to display specific tasks.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pic>
        <p:nvPicPr>
          <p:cNvPr id="90" name="Google Shape;90;p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32350" y="617613"/>
            <a:ext cx="5372100" cy="325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9948700" y="14103001"/>
            <a:ext cx="3699875" cy="487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25302225" y="12661875"/>
            <a:ext cx="5943600" cy="465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3" name="Google Shape;93;p1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5302213" y="17577000"/>
            <a:ext cx="5943600" cy="44577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1"/>
          <p:cNvSpPr txBox="1"/>
          <p:nvPr/>
        </p:nvSpPr>
        <p:spPr>
          <a:xfrm>
            <a:off x="8688791" y="30485093"/>
            <a:ext cx="5353500" cy="103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2"/>
                </a:solidFill>
              </a:rPr>
              <a:t>https://www.prisma.io/docs</a:t>
            </a:r>
            <a:endParaRPr>
              <a:solidFill>
                <a:schemeClr val="lt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2"/>
                </a:solidFill>
              </a:rPr>
              <a:t>https://nextjs.org/docs</a:t>
            </a:r>
            <a:endParaRPr>
              <a:solidFill>
                <a:schemeClr val="lt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2"/>
                </a:solidFill>
              </a:rPr>
              <a:t>https://zod.dev/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95" name="Google Shape;95;p11"/>
          <p:cNvSpPr txBox="1"/>
          <p:nvPr/>
        </p:nvSpPr>
        <p:spPr>
          <a:xfrm>
            <a:off x="23342692" y="29732973"/>
            <a:ext cx="3987300" cy="19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Tested database connectivity and database calls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Tested API endpoints 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Tested internal library function calls</a:t>
            </a:r>
            <a:endParaRPr sz="2000">
              <a:solidFill>
                <a:schemeClr val="lt2"/>
              </a:solidFill>
            </a:endParaRPr>
          </a:p>
        </p:txBody>
      </p:sp>
      <p:pic>
        <p:nvPicPr>
          <p:cNvPr id="96" name="Google Shape;96;p11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21790664" y="23873018"/>
            <a:ext cx="6582288" cy="5619024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1"/>
          <p:cNvSpPr txBox="1"/>
          <p:nvPr/>
        </p:nvSpPr>
        <p:spPr>
          <a:xfrm>
            <a:off x="20222150" y="10512414"/>
            <a:ext cx="8983800" cy="311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lt2"/>
                </a:solidFill>
              </a:rPr>
              <a:t>DATABASE SYSTEM DESIGN: 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Courses hold a list of well ordered modules, which hold a list of well ordered sections, which hold a list of well ordered slides</a:t>
            </a:r>
            <a:endParaRPr>
              <a:solidFill>
                <a:schemeClr val="lt2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</a:pPr>
            <a:r>
              <a:rPr lang="en-US">
                <a:solidFill>
                  <a:schemeClr val="lt2"/>
                </a:solidFill>
              </a:rPr>
              <a:t>Each User has a UserCourseProgress for every course, UserModuleProgress for every module, UserSectionProgress for every section, and UserSlideProgress for every slide which is a measure of their respective progress and contains meta information such as the last time a user made progress for a given course, module, section, or slide. </a:t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lt2"/>
              </a:solidFill>
            </a:endParaRPr>
          </a:p>
        </p:txBody>
      </p:sp>
      <p:sp>
        <p:nvSpPr>
          <p:cNvPr id="98" name="Google Shape;98;p11"/>
          <p:cNvSpPr txBox="1"/>
          <p:nvPr/>
        </p:nvSpPr>
        <p:spPr>
          <a:xfrm>
            <a:off x="35843866" y="22988650"/>
            <a:ext cx="33753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</a:rPr>
              <a:t>Documentation </a:t>
            </a:r>
            <a:endParaRPr/>
          </a:p>
        </p:txBody>
      </p:sp>
      <p:pic>
        <p:nvPicPr>
          <p:cNvPr id="99" name="Google Shape;99;p11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7702312" y="27612439"/>
            <a:ext cx="7753226" cy="2736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1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33300050" y="24788052"/>
            <a:ext cx="3462862" cy="33411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1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37748204" y="27417995"/>
            <a:ext cx="3941868" cy="2416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1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37748205" y="23656789"/>
            <a:ext cx="3941870" cy="3321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