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6" r:id="rId3"/>
    <p:sldMasterId id="2147483657" r:id="rId4"/>
  </p:sldMasterIdLst>
  <p:notesMasterIdLst>
    <p:notesMasterId r:id="rId5"/>
  </p:notesMasterIdLst>
  <p:sldIdLst>
    <p:sldId id="256" r:id="rId6"/>
  </p:sldIdLst>
  <p:sldSz cy="32918400" cx="438912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cc881073f1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g2cc881073f1_1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g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jpg"/><Relationship Id="rId3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g"/><Relationship Id="rId3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9.jp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Blank4" type="blank">
  <p:cSld name="BLANK">
    <p:bg>
      <p:bgPr>
        <a:solidFill>
          <a:srgbClr val="F2F2F2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7" name="Google Shape;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994221" y="30227620"/>
            <a:ext cx="2651530" cy="2276856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8;p2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US" sz="4000" u="none" cap="none" strike="noStrike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sp>
        <p:nvSpPr>
          <p:cNvPr id="9" name="Google Shape;9;p2"/>
          <p:cNvSpPr/>
          <p:nvPr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81E3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6480" u="none" cap="none" strike="noStrik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2">
  <p:cSld name="Blank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3"/>
          <p:cNvSpPr/>
          <p:nvPr/>
        </p:nvSpPr>
        <p:spPr>
          <a:xfrm>
            <a:off x="0" y="29233911"/>
            <a:ext cx="43891200" cy="395021"/>
          </a:xfrm>
          <a:prstGeom prst="rect">
            <a:avLst/>
          </a:prstGeom>
          <a:solidFill>
            <a:srgbClr val="00FFFF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48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3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13" name="Google Shape;13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4221" y="30229645"/>
            <a:ext cx="2646812" cy="22728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drawing&#10;&#10;Description automatically generated" id="15" name="Google Shape;15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196797" y="1016276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4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Blank4">
  <p:cSld name="1_Blank4">
    <p:bg>
      <p:bgPr>
        <a:solidFill>
          <a:srgbClr val="F2F2F2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sign&#10;&#10;Description automatically generated" id="18" name="Google Shape;1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1089188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5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and Content" showMasterSp="0">
  <p:cSld name="2_Title and Conte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33" name="Google Shape;33;p7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5618095" cy="3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7"/>
          <p:cNvSpPr/>
          <p:nvPr/>
        </p:nvSpPr>
        <p:spPr>
          <a:xfrm flipH="1" rot="5400000">
            <a:off x="-10665972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" name="Google Shape;35;p7"/>
          <p:cNvGrpSpPr/>
          <p:nvPr/>
        </p:nvGrpSpPr>
        <p:grpSpPr>
          <a:xfrm>
            <a:off x="41216985" y="1016366"/>
            <a:ext cx="1881297" cy="2545856"/>
            <a:chOff x="11140977" y="745237"/>
            <a:chExt cx="522582" cy="530387"/>
          </a:xfrm>
        </p:grpSpPr>
        <p:sp>
          <p:nvSpPr>
            <p:cNvPr id="36" name="Google Shape;36;p7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37;p7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picture containing drawing&#10;&#10;Description automatically generated" id="38" name="Google Shape;38;p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5097" y="28947040"/>
            <a:ext cx="3641446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7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 and Content" showMasterSp="0">
  <p:cSld name="6_Title and Content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close up of a logo&#10;&#10;Description automatically generated" id="41" name="Google Shape;41;p8"/>
          <p:cNvPicPr preferRelativeResize="0"/>
          <p:nvPr/>
        </p:nvPicPr>
        <p:blipFill rotWithShape="1">
          <a:blip r:embed="rId2">
            <a:alphaModFix/>
          </a:blip>
          <a:srcRect b="15703" l="0" r="88418" t="0"/>
          <a:stretch/>
        </p:blipFill>
        <p:spPr>
          <a:xfrm>
            <a:off x="0" y="0"/>
            <a:ext cx="5618095" cy="329184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8"/>
          <p:cNvSpPr txBox="1"/>
          <p:nvPr/>
        </p:nvSpPr>
        <p:spPr>
          <a:xfrm>
            <a:off x="6912862" y="2555688"/>
            <a:ext cx="34987151" cy="568394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t/>
            </a:r>
            <a:endParaRPr sz="3600">
              <a:solidFill>
                <a:srgbClr val="3F3F3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8"/>
          <p:cNvSpPr/>
          <p:nvPr/>
        </p:nvSpPr>
        <p:spPr>
          <a:xfrm rot="-5400000">
            <a:off x="-1067702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4" name="Google Shape;44;p8"/>
          <p:cNvGrpSpPr/>
          <p:nvPr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45" name="Google Shape;45;p8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6" name="Google Shape;46;p8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47" name="Google Shape;47;p8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  <p:pic>
        <p:nvPicPr>
          <p:cNvPr descr="A picture containing drawing&#10;&#10;Description automatically generated" id="48" name="Google Shape;48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55097" y="28947040"/>
            <a:ext cx="3641446" cy="3126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wo Content" showMasterSp="0">
  <p:cSld name="1_Two Content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50" name="Google Shape;50;p9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9"/>
          <p:cNvSpPr/>
          <p:nvPr/>
        </p:nvSpPr>
        <p:spPr>
          <a:xfrm flipH="1" rot="5400000">
            <a:off x="-10621487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2" name="Google Shape;52;p9"/>
          <p:cNvGrpSpPr/>
          <p:nvPr/>
        </p:nvGrpSpPr>
        <p:grpSpPr>
          <a:xfrm>
            <a:off x="41216985" y="1016366"/>
            <a:ext cx="1881297" cy="2545856"/>
            <a:chOff x="11140977" y="745237"/>
            <a:chExt cx="522582" cy="530387"/>
          </a:xfrm>
        </p:grpSpPr>
        <p:sp>
          <p:nvSpPr>
            <p:cNvPr id="53" name="Google Shape;53;p9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4" name="Google Shape;54;p9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55" name="Google Shape;55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9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Title and Content" showMasterSp="0">
  <p:cSld name="5_Title and Content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bird&#10;&#10;Description automatically generated" id="58" name="Google Shape;58;p10"/>
          <p:cNvPicPr preferRelativeResize="0"/>
          <p:nvPr/>
        </p:nvPicPr>
        <p:blipFill rotWithShape="1">
          <a:blip r:embed="rId2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0"/>
          <p:cNvSpPr/>
          <p:nvPr/>
        </p:nvSpPr>
        <p:spPr>
          <a:xfrm rot="-5400000">
            <a:off x="-10588059" y="16261694"/>
            <a:ext cx="32918410" cy="395021"/>
          </a:xfrm>
          <a:prstGeom prst="rect">
            <a:avLst/>
          </a:prstGeom>
          <a:gradFill>
            <a:gsLst>
              <a:gs pos="0">
                <a:srgbClr val="D92D8A"/>
              </a:gs>
              <a:gs pos="64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60" name="Google Shape;60;p10"/>
          <p:cNvGrpSpPr/>
          <p:nvPr/>
        </p:nvGrpSpPr>
        <p:grpSpPr>
          <a:xfrm flipH="1">
            <a:off x="41218359" y="992179"/>
            <a:ext cx="1881295" cy="2545853"/>
            <a:chOff x="2645664" y="2011680"/>
            <a:chExt cx="735606" cy="746592"/>
          </a:xfrm>
        </p:grpSpPr>
        <p:sp>
          <p:nvSpPr>
            <p:cNvPr id="61" name="Google Shape;61;p10"/>
            <p:cNvSpPr/>
            <p:nvPr/>
          </p:nvSpPr>
          <p:spPr>
            <a:xfrm flipH="1" rot="-5400000">
              <a:off x="2934219" y="1723125"/>
              <a:ext cx="158496" cy="735606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30000">
                  <a:srgbClr val="D92D8A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62" name="Google Shape;62;p10"/>
            <p:cNvSpPr/>
            <p:nvPr/>
          </p:nvSpPr>
          <p:spPr>
            <a:xfrm flipH="1">
              <a:off x="2645664" y="2165151"/>
              <a:ext cx="158496" cy="593121"/>
            </a:xfrm>
            <a:prstGeom prst="rect">
              <a:avLst/>
            </a:prstGeom>
            <a:gradFill>
              <a:gsLst>
                <a:gs pos="0">
                  <a:srgbClr val="D92D8A"/>
                </a:gs>
                <a:gs pos="29000">
                  <a:srgbClr val="D92D8A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descr="A close up of a sign&#10;&#10;Description automatically generated" id="63" name="Google Shape;63;p1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10"/>
          <p:cNvSpPr txBox="1"/>
          <p:nvPr/>
        </p:nvSpPr>
        <p:spPr>
          <a:xfrm>
            <a:off x="28889373" y="31366048"/>
            <a:ext cx="1400760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AE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theme" Target="../theme/theme2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9.jpg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slideLayout" Target="../slideLayouts/slideLayout8.xml"/><Relationship Id="rId7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6"/>
          <p:cNvSpPr txBox="1"/>
          <p:nvPr>
            <p:ph idx="11" type="ftr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Google Shape;22;p6"/>
          <p:cNvSpPr txBox="1"/>
          <p:nvPr>
            <p:ph idx="12" type="sldNum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spcBef>
                <a:spcPts val="0"/>
              </a:spcBef>
              <a:buNone/>
              <a:defRPr sz="576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descr="A picture containing bird&#10;&#10;Description automatically generated" id="23" name="Google Shape;23;p6"/>
          <p:cNvPicPr preferRelativeResize="0"/>
          <p:nvPr/>
        </p:nvPicPr>
        <p:blipFill rotWithShape="1">
          <a:blip r:embed="rId1">
            <a:alphaModFix/>
          </a:blip>
          <a:srcRect b="14612" l="13750" r="0" t="0"/>
          <a:stretch/>
        </p:blipFill>
        <p:spPr>
          <a:xfrm>
            <a:off x="6035227" y="7"/>
            <a:ext cx="37855973" cy="3291839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6"/>
          <p:cNvSpPr txBox="1"/>
          <p:nvPr/>
        </p:nvSpPr>
        <p:spPr>
          <a:xfrm>
            <a:off x="6912862" y="2555688"/>
            <a:ext cx="34987151" cy="568394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t/>
            </a:r>
            <a:endParaRPr sz="36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25;p6"/>
          <p:cNvSpPr txBox="1"/>
          <p:nvPr/>
        </p:nvSpPr>
        <p:spPr>
          <a:xfrm>
            <a:off x="6912864" y="8763002"/>
            <a:ext cx="34987147" cy="1898599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None/>
            </a:pPr>
            <a:r>
              <a:t/>
            </a:r>
            <a:endParaRPr sz="2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26;p6"/>
          <p:cNvSpPr/>
          <p:nvPr/>
        </p:nvSpPr>
        <p:spPr>
          <a:xfrm flipH="1" rot="5400000">
            <a:off x="-10621487" y="16261690"/>
            <a:ext cx="32918400" cy="395021"/>
          </a:xfrm>
          <a:prstGeom prst="rect">
            <a:avLst/>
          </a:prstGeom>
          <a:gradFill>
            <a:gsLst>
              <a:gs pos="0">
                <a:srgbClr val="00FFFF"/>
              </a:gs>
              <a:gs pos="7000">
                <a:srgbClr val="00FFFF"/>
              </a:gs>
              <a:gs pos="79000">
                <a:srgbClr val="F8C93E"/>
              </a:gs>
              <a:gs pos="100000">
                <a:srgbClr val="F8C93E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27" name="Google Shape;27;p6"/>
          <p:cNvGrpSpPr/>
          <p:nvPr/>
        </p:nvGrpSpPr>
        <p:grpSpPr>
          <a:xfrm>
            <a:off x="41216985" y="1016366"/>
            <a:ext cx="1881297" cy="2545856"/>
            <a:chOff x="11140977" y="745237"/>
            <a:chExt cx="522582" cy="530387"/>
          </a:xfrm>
        </p:grpSpPr>
        <p:sp>
          <p:nvSpPr>
            <p:cNvPr id="28" name="Google Shape;28;p6"/>
            <p:cNvSpPr/>
            <p:nvPr/>
          </p:nvSpPr>
          <p:spPr>
            <a:xfrm rot="5400000">
              <a:off x="11345969" y="540244"/>
              <a:ext cx="112597" cy="522582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30000">
                  <a:srgbClr val="00FFFF"/>
                </a:gs>
                <a:gs pos="91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29;p6"/>
            <p:cNvSpPr/>
            <p:nvPr/>
          </p:nvSpPr>
          <p:spPr>
            <a:xfrm>
              <a:off x="11550962" y="854263"/>
              <a:ext cx="112597" cy="421360"/>
            </a:xfrm>
            <a:prstGeom prst="rect">
              <a:avLst/>
            </a:prstGeom>
            <a:gradFill>
              <a:gsLst>
                <a:gs pos="0">
                  <a:srgbClr val="00FFFF"/>
                </a:gs>
                <a:gs pos="29000">
                  <a:srgbClr val="00FFFF"/>
                </a:gs>
                <a:gs pos="86000">
                  <a:srgbClr val="F8C93E"/>
                </a:gs>
                <a:gs pos="100000">
                  <a:srgbClr val="F8C93E"/>
                </a:gs>
              </a:gsLst>
              <a:lin ang="5400000" scaled="0"/>
            </a:gra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" name="Google Shape;30;p6"/>
          <p:cNvSpPr txBox="1"/>
          <p:nvPr/>
        </p:nvSpPr>
        <p:spPr>
          <a:xfrm>
            <a:off x="19259723" y="30824712"/>
            <a:ext cx="23635886" cy="707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rgbClr val="F2F2F2"/>
                </a:solidFill>
                <a:latin typeface="Arial"/>
                <a:ea typeface="Arial"/>
                <a:cs typeface="Arial"/>
                <a:sym typeface="Arial"/>
              </a:rPr>
              <a:t>COLLEGE OF ENGINEERING AND COMPUTING</a:t>
            </a:r>
            <a:endParaRPr/>
          </a:p>
        </p:txBody>
      </p:sp>
      <p:pic>
        <p:nvPicPr>
          <p:cNvPr descr="A close up of a sign&#10;&#10;Description automatically generated" id="31" name="Google Shape;31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097308" y="29227770"/>
            <a:ext cx="3641448" cy="3126894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52" r:id="rId3"/>
    <p:sldLayoutId id="2147483653" r:id="rId4"/>
    <p:sldLayoutId id="2147483654" r:id="rId5"/>
    <p:sldLayoutId id="2147483655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6.png"/><Relationship Id="rId4" Type="http://schemas.openxmlformats.org/officeDocument/2006/relationships/image" Target="../media/image14.png"/><Relationship Id="rId10" Type="http://schemas.openxmlformats.org/officeDocument/2006/relationships/image" Target="../media/image15.png"/><Relationship Id="rId9" Type="http://schemas.openxmlformats.org/officeDocument/2006/relationships/hyperlink" Target="https://zod.dev/" TargetMode="External"/><Relationship Id="rId5" Type="http://schemas.openxmlformats.org/officeDocument/2006/relationships/image" Target="../media/image8.png"/><Relationship Id="rId6" Type="http://schemas.openxmlformats.org/officeDocument/2006/relationships/image" Target="../media/image7.png"/><Relationship Id="rId7" Type="http://schemas.openxmlformats.org/officeDocument/2006/relationships/hyperlink" Target="https://www.prisma.io/docs" TargetMode="External"/><Relationship Id="rId8" Type="http://schemas.openxmlformats.org/officeDocument/2006/relationships/hyperlink" Target="https://nextjs.org/docs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/>
          <p:nvPr/>
        </p:nvSpPr>
        <p:spPr>
          <a:xfrm>
            <a:off x="6816420" y="617625"/>
            <a:ext cx="352044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lang="en-US" sz="7000">
                <a:solidFill>
                  <a:schemeClr val="lt1"/>
                </a:solidFill>
              </a:rPr>
              <a:t>Knight Foundation School of Computing and Information Sciences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1" lang="en-US" sz="5400">
                <a:solidFill>
                  <a:schemeClr val="lt1"/>
                </a:solidFill>
              </a:rPr>
              <a:t>Spring 2024 Senior Design Project</a:t>
            </a:r>
            <a:endParaRPr>
              <a:solidFill>
                <a:schemeClr val="dk1"/>
              </a:solidFill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8800">
              <a:solidFill>
                <a:schemeClr val="lt1"/>
              </a:solidFill>
            </a:endParaRPr>
          </a:p>
        </p:txBody>
      </p:sp>
      <p:sp>
        <p:nvSpPr>
          <p:cNvPr id="70" name="Google Shape;70;p11"/>
          <p:cNvSpPr txBox="1"/>
          <p:nvPr/>
        </p:nvSpPr>
        <p:spPr>
          <a:xfrm>
            <a:off x="7886700" y="7793327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r>
              <a:rPr b="1" lang="en-US" sz="3075">
                <a:solidFill>
                  <a:schemeClr val="lt2"/>
                </a:solidFill>
              </a:rPr>
              <a:t>S/TASKS</a:t>
            </a:r>
            <a:endParaRPr/>
          </a:p>
        </p:txBody>
      </p:sp>
      <p:sp>
        <p:nvSpPr>
          <p:cNvPr id="71" name="Google Shape;71;p11"/>
          <p:cNvSpPr txBox="1"/>
          <p:nvPr/>
        </p:nvSpPr>
        <p:spPr>
          <a:xfrm>
            <a:off x="21757481" y="7785389"/>
            <a:ext cx="4114800" cy="10212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</a:rPr>
              <a:t>DESIGN AND SOLUTION</a:t>
            </a:r>
            <a:endParaRPr/>
          </a:p>
        </p:txBody>
      </p:sp>
      <p:sp>
        <p:nvSpPr>
          <p:cNvPr id="72" name="Google Shape;72;p11"/>
          <p:cNvSpPr txBox="1"/>
          <p:nvPr/>
        </p:nvSpPr>
        <p:spPr>
          <a:xfrm>
            <a:off x="35661600" y="7832725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REQUIREMENTS</a:t>
            </a:r>
            <a:endParaRPr/>
          </a:p>
        </p:txBody>
      </p:sp>
      <p:sp>
        <p:nvSpPr>
          <p:cNvPr id="73" name="Google Shape;73;p11"/>
          <p:cNvSpPr txBox="1"/>
          <p:nvPr/>
        </p:nvSpPr>
        <p:spPr>
          <a:xfrm>
            <a:off x="7886700" y="15176790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SYSTEM DESIGN</a:t>
            </a:r>
            <a:endParaRPr/>
          </a:p>
        </p:txBody>
      </p:sp>
      <p:sp>
        <p:nvSpPr>
          <p:cNvPr id="74" name="Google Shape;74;p11"/>
          <p:cNvSpPr txBox="1"/>
          <p:nvPr/>
        </p:nvSpPr>
        <p:spPr>
          <a:xfrm>
            <a:off x="35661600" y="15216188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IMPLEMENTATION</a:t>
            </a:r>
            <a:endParaRPr/>
          </a:p>
        </p:txBody>
      </p:sp>
      <p:sp>
        <p:nvSpPr>
          <p:cNvPr id="75" name="Google Shape;75;p11"/>
          <p:cNvSpPr txBox="1"/>
          <p:nvPr/>
        </p:nvSpPr>
        <p:spPr>
          <a:xfrm>
            <a:off x="7886700" y="24092190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VERIFICATION</a:t>
            </a:r>
            <a:endParaRPr/>
          </a:p>
        </p:txBody>
      </p:sp>
      <p:sp>
        <p:nvSpPr>
          <p:cNvPr id="76" name="Google Shape;76;p11"/>
          <p:cNvSpPr txBox="1"/>
          <p:nvPr/>
        </p:nvSpPr>
        <p:spPr>
          <a:xfrm>
            <a:off x="21757481" y="24092190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SUMMARY</a:t>
            </a:r>
            <a:endParaRPr/>
          </a:p>
        </p:txBody>
      </p:sp>
      <p:sp>
        <p:nvSpPr>
          <p:cNvPr id="77" name="Google Shape;77;p11"/>
          <p:cNvSpPr txBox="1"/>
          <p:nvPr/>
        </p:nvSpPr>
        <p:spPr>
          <a:xfrm>
            <a:off x="35661600" y="24131588"/>
            <a:ext cx="4114800" cy="5481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3075">
                <a:solidFill>
                  <a:schemeClr val="lt2"/>
                </a:solidFill>
                <a:latin typeface="Arial"/>
                <a:ea typeface="Arial"/>
                <a:cs typeface="Arial"/>
                <a:sym typeface="Arial"/>
              </a:rPr>
              <a:t>REFERENCES</a:t>
            </a:r>
            <a:endParaRPr/>
          </a:p>
        </p:txBody>
      </p:sp>
      <p:sp>
        <p:nvSpPr>
          <p:cNvPr id="78" name="Google Shape;78;p11"/>
          <p:cNvSpPr txBox="1"/>
          <p:nvPr/>
        </p:nvSpPr>
        <p:spPr>
          <a:xfrm>
            <a:off x="6816436" y="2979162"/>
            <a:ext cx="35204400" cy="2691300"/>
          </a:xfrm>
          <a:prstGeom prst="rect">
            <a:avLst/>
          </a:prstGeom>
          <a:noFill/>
          <a:ln>
            <a:noFill/>
          </a:ln>
        </p:spPr>
        <p:txBody>
          <a:bodyPr anchorCtr="0" anchor="t" bIns="36975" lIns="73975" spcFirstLastPara="1" rIns="73975" wrap="square" tIns="36975">
            <a:sp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rgbClr val="00FFFF"/>
              </a:buClr>
              <a:buSzPts val="10000"/>
              <a:buFont typeface="Arial"/>
              <a:buNone/>
            </a:pPr>
            <a:r>
              <a:rPr b="1" lang="en-US" sz="10000">
                <a:solidFill>
                  <a:srgbClr val="00FFFF"/>
                </a:solidFill>
              </a:rPr>
              <a:t>The Robotics Academy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lang="en-US" sz="3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Students: </a:t>
            </a:r>
            <a:r>
              <a:rPr lang="en-US" sz="3500">
                <a:solidFill>
                  <a:schemeClr val="lt1"/>
                </a:solidFill>
              </a:rPr>
              <a:t>Ryan Rodriguez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500"/>
              <a:buFont typeface="Arial"/>
              <a:buNone/>
            </a:pPr>
            <a:r>
              <a:rPr b="1" lang="en-US" sz="3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Instructor/Faculty:</a:t>
            </a:r>
            <a:r>
              <a:rPr b="1" i="1" lang="en-US" sz="3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i="1" lang="en-US" sz="3500">
                <a:solidFill>
                  <a:schemeClr val="lt1"/>
                </a:solidFill>
              </a:rPr>
              <a:t>Dr. </a:t>
            </a:r>
            <a:r>
              <a:rPr i="1" lang="en-US" sz="3500">
                <a:solidFill>
                  <a:schemeClr val="lt1"/>
                </a:solidFill>
              </a:rPr>
              <a:t>Seyed Masoud Sadjadi</a:t>
            </a:r>
            <a:r>
              <a:rPr lang="en-US" sz="3500">
                <a:solidFill>
                  <a:schemeClr val="lt1"/>
                </a:solidFill>
              </a:rPr>
              <a:t>,</a:t>
            </a:r>
            <a:r>
              <a:rPr i="1" lang="en-US" sz="3500">
                <a:solidFill>
                  <a:schemeClr val="lt1"/>
                </a:solidFill>
              </a:rPr>
              <a:t> </a:t>
            </a:r>
            <a:r>
              <a:rPr lang="en-US" sz="3500">
                <a:solidFill>
                  <a:schemeClr val="lt1"/>
                </a:solidFill>
              </a:rPr>
              <a:t>Florida International University</a:t>
            </a:r>
            <a:endParaRPr/>
          </a:p>
        </p:txBody>
      </p:sp>
      <p:sp>
        <p:nvSpPr>
          <p:cNvPr id="79" name="Google Shape;79;p11"/>
          <p:cNvSpPr txBox="1"/>
          <p:nvPr/>
        </p:nvSpPr>
        <p:spPr>
          <a:xfrm>
            <a:off x="7894825" y="8954925"/>
            <a:ext cx="4114800" cy="47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Char char="●"/>
            </a:pPr>
            <a:r>
              <a:rPr lang="en-US" sz="2400">
                <a:solidFill>
                  <a:schemeClr val="lt2"/>
                </a:solidFill>
              </a:rPr>
              <a:t>Development and expansion of a mysql database to store and transact course information, user information, and user course progress as well as the </a:t>
            </a:r>
            <a:endParaRPr sz="2400">
              <a:solidFill>
                <a:schemeClr val="lt2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Char char="●"/>
            </a:pPr>
            <a:r>
              <a:rPr lang="en-US" sz="2400">
                <a:solidFill>
                  <a:schemeClr val="lt2"/>
                </a:solidFill>
              </a:rPr>
              <a:t>Business logic to enforce data relationships and calculate key data derivatives</a:t>
            </a:r>
            <a:endParaRPr sz="2400">
              <a:solidFill>
                <a:schemeClr val="lt2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Char char="●"/>
            </a:pPr>
            <a:r>
              <a:rPr lang="en-US" sz="2400">
                <a:solidFill>
                  <a:schemeClr val="lt2"/>
                </a:solidFill>
              </a:rPr>
              <a:t>Backend API endpoints to trigger data retrieval and transaction requests from the website</a:t>
            </a:r>
            <a:endParaRPr sz="2400">
              <a:solidFill>
                <a:schemeClr val="lt2"/>
              </a:solidFill>
            </a:endParaRP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788" y="4662025"/>
            <a:ext cx="5636818" cy="3170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97875" y="11570702"/>
            <a:ext cx="5943600" cy="78390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4052925" y="11570700"/>
            <a:ext cx="5943600" cy="4657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4052925" y="16494075"/>
            <a:ext cx="5943600" cy="44577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1"/>
          <p:cNvSpPr txBox="1"/>
          <p:nvPr/>
        </p:nvSpPr>
        <p:spPr>
          <a:xfrm>
            <a:off x="35661600" y="8954925"/>
            <a:ext cx="4114800" cy="47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-US" sz="1600">
                <a:solidFill>
                  <a:schemeClr val="lt2"/>
                </a:solidFill>
              </a:rPr>
              <a:t>Learn how to use Prisma database connector to define and interact with the database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-US" sz="1600">
                <a:solidFill>
                  <a:schemeClr val="lt2"/>
                </a:solidFill>
              </a:rPr>
              <a:t>Implement an efficient design both in database size and access speed.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-US" sz="1600">
                <a:solidFill>
                  <a:schemeClr val="lt2"/>
                </a:solidFill>
              </a:rPr>
              <a:t>Create an internal function library to increase code reusability in a neat and readable way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-US" sz="1600">
                <a:solidFill>
                  <a:schemeClr val="lt2"/>
                </a:solidFill>
              </a:rPr>
              <a:t>Prioritize the creation API calls that are needed for the front end website, while preparing future API endpoints that will be needed down the line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-US" sz="1600">
                <a:solidFill>
                  <a:schemeClr val="lt2"/>
                </a:solidFill>
              </a:rPr>
              <a:t>Increase the security of the user login information by storing the hashed password as well as a randomly generated salt for each users.</a:t>
            </a:r>
            <a:endParaRPr sz="1600">
              <a:solidFill>
                <a:schemeClr val="lt2"/>
              </a:solidFill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600"/>
              <a:buChar char="●"/>
            </a:pPr>
            <a:r>
              <a:rPr lang="en-US" sz="1600">
                <a:solidFill>
                  <a:schemeClr val="lt2"/>
                </a:solidFill>
              </a:rPr>
              <a:t>A standardized approach and code design for functions, to facilitate the transition to the next team and their modification of the current software product to fit their requirements.</a:t>
            </a:r>
            <a:endParaRPr sz="1600">
              <a:solidFill>
                <a:schemeClr val="lt2"/>
              </a:solidFill>
            </a:endParaRPr>
          </a:p>
        </p:txBody>
      </p:sp>
      <p:sp>
        <p:nvSpPr>
          <p:cNvPr id="85" name="Google Shape;85;p11"/>
          <p:cNvSpPr txBox="1"/>
          <p:nvPr/>
        </p:nvSpPr>
        <p:spPr>
          <a:xfrm>
            <a:off x="19729175" y="25020425"/>
            <a:ext cx="8171400" cy="37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>
                <a:solidFill>
                  <a:schemeClr val="lt2"/>
                </a:solidFill>
              </a:rPr>
              <a:t>This poster summarizes the design approach and implementation for the data storage and handling needed for the backend portion of the website</a:t>
            </a:r>
            <a:endParaRPr sz="3000">
              <a:solidFill>
                <a:schemeClr val="lt2"/>
              </a:solidFill>
            </a:endParaRPr>
          </a:p>
        </p:txBody>
      </p:sp>
      <p:sp>
        <p:nvSpPr>
          <p:cNvPr id="86" name="Google Shape;86;p11"/>
          <p:cNvSpPr txBox="1"/>
          <p:nvPr/>
        </p:nvSpPr>
        <p:spPr>
          <a:xfrm>
            <a:off x="35661600" y="16384138"/>
            <a:ext cx="4114800" cy="47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Char char="●"/>
            </a:pPr>
            <a:r>
              <a:rPr lang="en-US" sz="2100">
                <a:solidFill>
                  <a:schemeClr val="lt2"/>
                </a:solidFill>
              </a:rPr>
              <a:t>Framework Used: NextJS</a:t>
            </a:r>
            <a:endParaRPr sz="2100">
              <a:solidFill>
                <a:schemeClr val="lt2"/>
              </a:solidFill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Char char="●"/>
            </a:pPr>
            <a:r>
              <a:rPr lang="en-US" sz="2100">
                <a:solidFill>
                  <a:schemeClr val="lt2"/>
                </a:solidFill>
              </a:rPr>
              <a:t>Database Handler: Prisma</a:t>
            </a:r>
            <a:endParaRPr sz="2100">
              <a:solidFill>
                <a:schemeClr val="lt2"/>
              </a:solidFill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Char char="●"/>
            </a:pPr>
            <a:r>
              <a:rPr lang="en-US" sz="2100">
                <a:solidFill>
                  <a:schemeClr val="lt2"/>
                </a:solidFill>
              </a:rPr>
              <a:t>Database Provider: MySQL</a:t>
            </a:r>
            <a:endParaRPr sz="2100">
              <a:solidFill>
                <a:schemeClr val="lt2"/>
              </a:solidFill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Char char="●"/>
            </a:pPr>
            <a:r>
              <a:rPr lang="en-US" sz="2100">
                <a:solidFill>
                  <a:schemeClr val="lt2"/>
                </a:solidFill>
              </a:rPr>
              <a:t>Library Based API: All API calls do not directly connect with the database, but access it through in-system defined library calls in the backend to keep the codebase clean and the design approach for an API endpoint standardized</a:t>
            </a:r>
            <a:endParaRPr sz="2100">
              <a:solidFill>
                <a:schemeClr val="lt2"/>
              </a:solidFill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Char char="●"/>
            </a:pPr>
            <a:r>
              <a:rPr lang="en-US" sz="2100">
                <a:solidFill>
                  <a:schemeClr val="lt2"/>
                </a:solidFill>
              </a:rPr>
              <a:t>Schema Verification: Utilized ZOD library to handle API request validation schema.</a:t>
            </a:r>
            <a:endParaRPr sz="2100">
              <a:solidFill>
                <a:schemeClr val="lt2"/>
              </a:solidFill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100"/>
              <a:buChar char="●"/>
            </a:pPr>
            <a:r>
              <a:rPr lang="en-US" sz="2100">
                <a:solidFill>
                  <a:schemeClr val="lt2"/>
                </a:solidFill>
              </a:rPr>
              <a:t>Parallelization: Implemented asynchronous programming to parallelize database calls to process in parallel as much as possible to decrease waiting time</a:t>
            </a:r>
            <a:endParaRPr sz="2100">
              <a:solidFill>
                <a:schemeClr val="lt2"/>
              </a:solidFill>
            </a:endParaRPr>
          </a:p>
        </p:txBody>
      </p:sp>
      <p:sp>
        <p:nvSpPr>
          <p:cNvPr id="87" name="Google Shape;87;p11"/>
          <p:cNvSpPr txBox="1"/>
          <p:nvPr/>
        </p:nvSpPr>
        <p:spPr>
          <a:xfrm>
            <a:off x="35661600" y="25029523"/>
            <a:ext cx="4114800" cy="157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Char char="●"/>
            </a:pPr>
            <a:r>
              <a:rPr lang="en-US" sz="2400" u="sng">
                <a:solidFill>
                  <a:schemeClr val="hlink"/>
                </a:solidFill>
                <a:hlinkClick r:id="rId7"/>
              </a:rPr>
              <a:t>https://www.prisma.io/docs</a:t>
            </a:r>
            <a:endParaRPr sz="2400">
              <a:solidFill>
                <a:schemeClr val="lt2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Char char="●"/>
            </a:pPr>
            <a:r>
              <a:rPr lang="en-US" sz="2400" u="sng">
                <a:solidFill>
                  <a:schemeClr val="hlink"/>
                </a:solidFill>
                <a:hlinkClick r:id="rId8"/>
              </a:rPr>
              <a:t>https://nextjs.org/docs</a:t>
            </a:r>
            <a:endParaRPr sz="2400">
              <a:solidFill>
                <a:schemeClr val="lt2"/>
              </a:solidFill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400"/>
              <a:buChar char="●"/>
            </a:pPr>
            <a:r>
              <a:rPr lang="en-US" sz="2400" u="sng">
                <a:solidFill>
                  <a:schemeClr val="hlink"/>
                </a:solidFill>
                <a:hlinkClick r:id="rId9"/>
              </a:rPr>
              <a:t>https://zod.dev/</a:t>
            </a:r>
            <a:br>
              <a:rPr lang="en-US" sz="2400">
                <a:solidFill>
                  <a:schemeClr val="lt2"/>
                </a:solidFill>
              </a:rPr>
            </a:br>
            <a:endParaRPr sz="2400">
              <a:solidFill>
                <a:schemeClr val="lt2"/>
              </a:solidFill>
            </a:endParaRPr>
          </a:p>
        </p:txBody>
      </p:sp>
      <p:sp>
        <p:nvSpPr>
          <p:cNvPr id="88" name="Google Shape;88;p11"/>
          <p:cNvSpPr txBox="1"/>
          <p:nvPr/>
        </p:nvSpPr>
        <p:spPr>
          <a:xfrm>
            <a:off x="7894825" y="16364438"/>
            <a:ext cx="4114800" cy="47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Char char="●"/>
            </a:pPr>
            <a:r>
              <a:rPr lang="en-US" sz="2000">
                <a:solidFill>
                  <a:schemeClr val="lt2"/>
                </a:solidFill>
              </a:rPr>
              <a:t>Courses hold a list of well ordered modules, which hold a list of well ordered sections, which hold a list of well ordered slides</a:t>
            </a:r>
            <a:endParaRPr sz="2000">
              <a:solidFill>
                <a:schemeClr val="lt2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Char char="●"/>
            </a:pPr>
            <a:r>
              <a:rPr lang="en-US" sz="2000">
                <a:solidFill>
                  <a:schemeClr val="lt2"/>
                </a:solidFill>
              </a:rPr>
              <a:t>Each User has a UserCourseProgress for every course, UserModuleProgress for every module, UserSectionProgress for every section, and UserSlideProgress for every slide which is a measure of their respective progress and contains meta information such as the last time a user made progress for a given course, module, section, or slide`</a:t>
            </a:r>
            <a:endParaRPr sz="2000">
              <a:solidFill>
                <a:schemeClr val="lt2"/>
              </a:solidFill>
            </a:endParaRPr>
          </a:p>
        </p:txBody>
      </p:sp>
      <p:sp>
        <p:nvSpPr>
          <p:cNvPr id="89" name="Google Shape;89;p11"/>
          <p:cNvSpPr txBox="1"/>
          <p:nvPr/>
        </p:nvSpPr>
        <p:spPr>
          <a:xfrm>
            <a:off x="7853350" y="25020422"/>
            <a:ext cx="4114800" cy="372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Char char="●"/>
            </a:pPr>
            <a:r>
              <a:rPr lang="en-US" sz="2000">
                <a:solidFill>
                  <a:schemeClr val="lt2"/>
                </a:solidFill>
              </a:rPr>
              <a:t>Tested database connectivity and database calls</a:t>
            </a:r>
            <a:endParaRPr sz="2000">
              <a:solidFill>
                <a:schemeClr val="lt2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Char char="●"/>
            </a:pPr>
            <a:r>
              <a:rPr lang="en-US" sz="2000">
                <a:solidFill>
                  <a:schemeClr val="lt2"/>
                </a:solidFill>
              </a:rPr>
              <a:t>Tested API endpoints </a:t>
            </a:r>
            <a:endParaRPr sz="2000">
              <a:solidFill>
                <a:schemeClr val="lt2"/>
              </a:solidFill>
            </a:endParaRPr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2000"/>
              <a:buChar char="●"/>
            </a:pPr>
            <a:r>
              <a:rPr lang="en-US" sz="2000">
                <a:solidFill>
                  <a:schemeClr val="lt2"/>
                </a:solidFill>
              </a:rPr>
              <a:t>Tested internal library function calls</a:t>
            </a:r>
            <a:endParaRPr sz="2000">
              <a:solidFill>
                <a:schemeClr val="lt2"/>
              </a:solidFill>
            </a:endParaRPr>
          </a:p>
        </p:txBody>
      </p:sp>
      <p:pic>
        <p:nvPicPr>
          <p:cNvPr id="90" name="Google Shape;90;p1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132350" y="617613"/>
            <a:ext cx="5372100" cy="3257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1_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