
<file path=[Content_Types].xml><?xml version="1.0" encoding="utf-8"?>
<Types xmlns="http://schemas.openxmlformats.org/package/2006/content-types">
  <Default ContentType="application/x-fontdata" Extension="fntdata"/>
  <Default ContentType="image/gif" Extension="gif"/>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18"/>
    <p:sldId id="257" r:id="rId19"/>
    <p:sldId id="258" r:id="rId20"/>
    <p:sldId id="259" r:id="rId21"/>
    <p:sldId id="260" r:id="rId22"/>
    <p:sldId id="261" r:id="rId23"/>
    <p:sldId id="262" r:id="rId24"/>
    <p:sldId id="263" r:id="rId25"/>
    <p:sldId id="264" r:id="rId26"/>
    <p:sldId id="265" r:id="rId27"/>
    <p:sldId id="266" r:id="rId28"/>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Anton" charset="1" panose="00000500000000000000"/>
      <p:regular r:id="rId10"/>
    </p:embeddedFont>
    <p:embeddedFont>
      <p:font typeface="Anton Italics" charset="1" panose="00000500000000000000"/>
      <p:regular r:id="rId11"/>
    </p:embeddedFont>
    <p:embeddedFont>
      <p:font typeface="Now" charset="1" panose="00000500000000000000"/>
      <p:regular r:id="rId12"/>
    </p:embeddedFont>
    <p:embeddedFont>
      <p:font typeface="Now Bold" charset="1" panose="00000800000000000000"/>
      <p:regular r:id="rId13"/>
    </p:embeddedFont>
    <p:embeddedFont>
      <p:font typeface="Now Thin" charset="1" panose="00000300000000000000"/>
      <p:regular r:id="rId14"/>
    </p:embeddedFont>
    <p:embeddedFont>
      <p:font typeface="Now Light" charset="1" panose="00000400000000000000"/>
      <p:regular r:id="rId15"/>
    </p:embeddedFont>
    <p:embeddedFont>
      <p:font typeface="Now Medium" charset="1" panose="00000600000000000000"/>
      <p:regular r:id="rId16"/>
    </p:embeddedFont>
    <p:embeddedFont>
      <p:font typeface="Now Heavy" charset="1" panose="00000A0000000000000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slides/slide1.xml" Type="http://schemas.openxmlformats.org/officeDocument/2006/relationships/slide"/><Relationship Id="rId19" Target="slides/slide2.xml" Type="http://schemas.openxmlformats.org/officeDocument/2006/relationships/slide"/><Relationship Id="rId2" Target="presProps.xml" Type="http://schemas.openxmlformats.org/officeDocument/2006/relationships/presProps"/><Relationship Id="rId20" Target="slides/slide3.xml" Type="http://schemas.openxmlformats.org/officeDocument/2006/relationships/slide"/><Relationship Id="rId21" Target="slides/slide4.xml" Type="http://schemas.openxmlformats.org/officeDocument/2006/relationships/slide"/><Relationship Id="rId22" Target="slides/slide5.xml" Type="http://schemas.openxmlformats.org/officeDocument/2006/relationships/slide"/><Relationship Id="rId23" Target="slides/slide6.xml" Type="http://schemas.openxmlformats.org/officeDocument/2006/relationships/slide"/><Relationship Id="rId24" Target="slides/slide7.xml" Type="http://schemas.openxmlformats.org/officeDocument/2006/relationships/slide"/><Relationship Id="rId25" Target="slides/slide8.xml" Type="http://schemas.openxmlformats.org/officeDocument/2006/relationships/slide"/><Relationship Id="rId26" Target="slides/slide9.xml" Type="http://schemas.openxmlformats.org/officeDocument/2006/relationships/slide"/><Relationship Id="rId27" Target="slides/slide10.xml" Type="http://schemas.openxmlformats.org/officeDocument/2006/relationships/slide"/><Relationship Id="rId28" Target="slides/slide11.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 Id="rId7"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18.png" Type="http://schemas.openxmlformats.org/officeDocument/2006/relationships/image"/><Relationship Id="rId4" Target="../media/image19.svg" Type="http://schemas.openxmlformats.org/officeDocument/2006/relationships/image"/><Relationship Id="rId5" Target="../media/image42.gif" Type="http://schemas.openxmlformats.org/officeDocument/2006/relationships/image"/><Relationship Id="rId6" Target="../media/image43.png" Type="http://schemas.openxmlformats.org/officeDocument/2006/relationships/image"/><Relationship Id="rId7" Target="../media/image44.svg" Type="http://schemas.openxmlformats.org/officeDocument/2006/relationships/image"/><Relationship Id="rId8" Target="../media/image4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19.svg" Type="http://schemas.openxmlformats.org/officeDocument/2006/relationships/image"/><Relationship Id="rId2" Target="../media/image7.jpeg" Type="http://schemas.openxmlformats.org/officeDocument/2006/relationships/image"/><Relationship Id="rId3" Target="../media/image10.png" Type="http://schemas.openxmlformats.org/officeDocument/2006/relationships/image"/><Relationship Id="rId4" Target="../media/image11.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 Id="rId5" Target="../media/image22.png" Type="http://schemas.openxmlformats.org/officeDocument/2006/relationships/image"/><Relationship Id="rId6" Target="../media/image23.png" Type="http://schemas.openxmlformats.org/officeDocument/2006/relationships/image"/><Relationship Id="rId7" Target="../media/image24.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 Id="rId5" Target="../media/image25.png" Type="http://schemas.openxmlformats.org/officeDocument/2006/relationships/image"/><Relationship Id="rId6" Target="../media/image26.png" Type="http://schemas.openxmlformats.org/officeDocument/2006/relationships/image"/><Relationship Id="rId7" Target="../media/image27.png" Type="http://schemas.openxmlformats.org/officeDocument/2006/relationships/image"/><Relationship Id="rId8" Target="../media/image28.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29.png" Type="http://schemas.openxmlformats.org/officeDocument/2006/relationships/image"/><Relationship Id="rId4" Target="../media/image3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31.png" Type="http://schemas.openxmlformats.org/officeDocument/2006/relationships/image"/><Relationship Id="rId6" Target="../media/image32.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8.svg" Type="http://schemas.openxmlformats.org/officeDocument/2006/relationships/image"/><Relationship Id="rId2" Target="../media/image7.jpeg" Type="http://schemas.openxmlformats.org/officeDocument/2006/relationships/image"/><Relationship Id="rId3" Target="../media/image18.png" Type="http://schemas.openxmlformats.org/officeDocument/2006/relationships/image"/><Relationship Id="rId4" Target="../media/image19.svg" Type="http://schemas.openxmlformats.org/officeDocument/2006/relationships/image"/><Relationship Id="rId5" Target="../media/image33.png" Type="http://schemas.openxmlformats.org/officeDocument/2006/relationships/image"/><Relationship Id="rId6" Target="../media/image34.svg" Type="http://schemas.openxmlformats.org/officeDocument/2006/relationships/image"/><Relationship Id="rId7" Target="../media/image35.png" Type="http://schemas.openxmlformats.org/officeDocument/2006/relationships/image"/><Relationship Id="rId8" Target="../media/image36.svg" Type="http://schemas.openxmlformats.org/officeDocument/2006/relationships/image"/><Relationship Id="rId9" Target="../media/image3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39.png" Type="http://schemas.openxmlformats.org/officeDocument/2006/relationships/image"/><Relationship Id="rId4" Target="../media/image40.sv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 Id="rId7" Target="../media/image4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333" r="0" b="-9333"/>
            </a:stretch>
          </a:blipFill>
        </p:spPr>
      </p:sp>
      <p:sp>
        <p:nvSpPr>
          <p:cNvPr name="Freeform 3" id="3"/>
          <p:cNvSpPr/>
          <p:nvPr/>
        </p:nvSpPr>
        <p:spPr>
          <a:xfrm flipH="false" flipV="false" rot="0">
            <a:off x="4521953" y="1700974"/>
            <a:ext cx="3802300" cy="5164415"/>
          </a:xfrm>
          <a:custGeom>
            <a:avLst/>
            <a:gdLst/>
            <a:ahLst/>
            <a:cxnLst/>
            <a:rect r="r" b="b" t="t" l="l"/>
            <a:pathLst>
              <a:path h="5164415" w="3802300">
                <a:moveTo>
                  <a:pt x="0" y="0"/>
                </a:moveTo>
                <a:lnTo>
                  <a:pt x="3802300" y="0"/>
                </a:lnTo>
                <a:lnTo>
                  <a:pt x="3802300" y="5164414"/>
                </a:lnTo>
                <a:lnTo>
                  <a:pt x="0" y="516441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4" id="4"/>
          <p:cNvGrpSpPr/>
          <p:nvPr/>
        </p:nvGrpSpPr>
        <p:grpSpPr>
          <a:xfrm rot="-5400000">
            <a:off x="14974910" y="6944618"/>
            <a:ext cx="4085508" cy="483272"/>
            <a:chOff x="0" y="0"/>
            <a:chExt cx="3435644" cy="406400"/>
          </a:xfrm>
        </p:grpSpPr>
        <p:sp>
          <p:nvSpPr>
            <p:cNvPr name="Freeform 5" id="5"/>
            <p:cNvSpPr/>
            <p:nvPr/>
          </p:nvSpPr>
          <p:spPr>
            <a:xfrm flipH="false" flipV="false" rot="0">
              <a:off x="0" y="0"/>
              <a:ext cx="3435644" cy="406400"/>
            </a:xfrm>
            <a:custGeom>
              <a:avLst/>
              <a:gdLst/>
              <a:ahLst/>
              <a:cxnLst/>
              <a:rect r="r" b="b" t="t" l="l"/>
              <a:pathLst>
                <a:path h="406400" w="3435644">
                  <a:moveTo>
                    <a:pt x="3232444" y="0"/>
                  </a:moveTo>
                  <a:cubicBezTo>
                    <a:pt x="3344669" y="0"/>
                    <a:pt x="3435644" y="90976"/>
                    <a:pt x="3435644" y="203200"/>
                  </a:cubicBezTo>
                  <a:cubicBezTo>
                    <a:pt x="3435644" y="315424"/>
                    <a:pt x="3344669" y="406400"/>
                    <a:pt x="3232444"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28575" cap="sq">
              <a:solidFill>
                <a:srgbClr val="FFFFFF"/>
              </a:solidFill>
              <a:prstDash val="solid"/>
              <a:miter/>
            </a:ln>
          </p:spPr>
        </p:sp>
        <p:sp>
          <p:nvSpPr>
            <p:cNvPr name="TextBox 6" id="6"/>
            <p:cNvSpPr txBox="true"/>
            <p:nvPr/>
          </p:nvSpPr>
          <p:spPr>
            <a:xfrm>
              <a:off x="0" y="-9525"/>
              <a:ext cx="3435644" cy="415925"/>
            </a:xfrm>
            <a:prstGeom prst="rect">
              <a:avLst/>
            </a:prstGeom>
          </p:spPr>
          <p:txBody>
            <a:bodyPr anchor="ctr" rtlCol="false" tIns="50800" lIns="50800" bIns="50800" rIns="50800"/>
            <a:lstStyle/>
            <a:p>
              <a:pPr algn="ctr">
                <a:lnSpc>
                  <a:spcPts val="2556"/>
                </a:lnSpc>
              </a:pPr>
            </a:p>
          </p:txBody>
        </p:sp>
      </p:grpSp>
      <p:sp>
        <p:nvSpPr>
          <p:cNvPr name="Freeform 7" id="7"/>
          <p:cNvSpPr/>
          <p:nvPr/>
        </p:nvSpPr>
        <p:spPr>
          <a:xfrm flipH="false" flipV="false" rot="0">
            <a:off x="16776028" y="4118577"/>
            <a:ext cx="499349" cy="818604"/>
          </a:xfrm>
          <a:custGeom>
            <a:avLst/>
            <a:gdLst/>
            <a:ahLst/>
            <a:cxnLst/>
            <a:rect r="r" b="b" t="t" l="l"/>
            <a:pathLst>
              <a:path h="818604" w="499349">
                <a:moveTo>
                  <a:pt x="0" y="0"/>
                </a:moveTo>
                <a:lnTo>
                  <a:pt x="499349" y="0"/>
                </a:lnTo>
                <a:lnTo>
                  <a:pt x="499349" y="818604"/>
                </a:lnTo>
                <a:lnTo>
                  <a:pt x="0" y="81860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2552910" y="6101457"/>
            <a:ext cx="2426273" cy="2392912"/>
          </a:xfrm>
          <a:custGeom>
            <a:avLst/>
            <a:gdLst/>
            <a:ahLst/>
            <a:cxnLst/>
            <a:rect r="r" b="b" t="t" l="l"/>
            <a:pathLst>
              <a:path h="2392912" w="2426273">
                <a:moveTo>
                  <a:pt x="0" y="0"/>
                </a:moveTo>
                <a:lnTo>
                  <a:pt x="2426273" y="0"/>
                </a:lnTo>
                <a:lnTo>
                  <a:pt x="2426273" y="2392912"/>
                </a:lnTo>
                <a:lnTo>
                  <a:pt x="0" y="2392912"/>
                </a:lnTo>
                <a:lnTo>
                  <a:pt x="0" y="0"/>
                </a:lnTo>
                <a:close/>
              </a:path>
            </a:pathLst>
          </a:custGeom>
          <a:blipFill>
            <a:blip r:embed="rId7"/>
            <a:stretch>
              <a:fillRect l="0" t="0" r="0" b="0"/>
            </a:stretch>
          </a:blipFill>
        </p:spPr>
      </p:sp>
      <p:sp>
        <p:nvSpPr>
          <p:cNvPr name="TextBox 9" id="9"/>
          <p:cNvSpPr txBox="true"/>
          <p:nvPr/>
        </p:nvSpPr>
        <p:spPr>
          <a:xfrm rot="0">
            <a:off x="4521953" y="3217687"/>
            <a:ext cx="9244094" cy="4080227"/>
          </a:xfrm>
          <a:prstGeom prst="rect">
            <a:avLst/>
          </a:prstGeom>
        </p:spPr>
        <p:txBody>
          <a:bodyPr anchor="t" rtlCol="false" tIns="0" lIns="0" bIns="0" rIns="0">
            <a:spAutoFit/>
          </a:bodyPr>
          <a:lstStyle/>
          <a:p>
            <a:pPr algn="ctr" marL="0" indent="0" lvl="0">
              <a:lnSpc>
                <a:spcPts val="15780"/>
              </a:lnSpc>
            </a:pPr>
            <a:r>
              <a:rPr lang="en-US" sz="15173">
                <a:solidFill>
                  <a:srgbClr val="FFFFFF"/>
                </a:solidFill>
                <a:latin typeface="Anton"/>
              </a:rPr>
              <a:t>DON’T GET HOOKED! </a:t>
            </a:r>
          </a:p>
        </p:txBody>
      </p:sp>
      <p:sp>
        <p:nvSpPr>
          <p:cNvPr name="TextBox 10" id="10"/>
          <p:cNvSpPr txBox="true"/>
          <p:nvPr/>
        </p:nvSpPr>
        <p:spPr>
          <a:xfrm rot="0">
            <a:off x="1028700" y="8930313"/>
            <a:ext cx="4864758" cy="651903"/>
          </a:xfrm>
          <a:prstGeom prst="rect">
            <a:avLst/>
          </a:prstGeom>
        </p:spPr>
        <p:txBody>
          <a:bodyPr anchor="t" rtlCol="false" tIns="0" lIns="0" bIns="0" rIns="0">
            <a:spAutoFit/>
          </a:bodyPr>
          <a:lstStyle/>
          <a:p>
            <a:pPr algn="l" marL="0" indent="0" lvl="0">
              <a:lnSpc>
                <a:spcPts val="2556"/>
              </a:lnSpc>
              <a:spcBef>
                <a:spcPct val="0"/>
              </a:spcBef>
            </a:pPr>
            <a:r>
              <a:rPr lang="en-US" sz="2095">
                <a:solidFill>
                  <a:srgbClr val="FFFFFF"/>
                </a:solidFill>
                <a:latin typeface="Now"/>
              </a:rPr>
              <a:t>Michaela Dunston, Alejandro Arrocha, Eduardo Chung &amp; Mario Vega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13888629" y="7515202"/>
            <a:ext cx="5370049" cy="4114800"/>
          </a:xfrm>
          <a:custGeom>
            <a:avLst/>
            <a:gdLst/>
            <a:ahLst/>
            <a:cxnLst/>
            <a:rect r="r" b="b" t="t" l="l"/>
            <a:pathLst>
              <a:path h="4114800" w="5370049">
                <a:moveTo>
                  <a:pt x="0" y="0"/>
                </a:moveTo>
                <a:lnTo>
                  <a:pt x="5370049" y="0"/>
                </a:lnTo>
                <a:lnTo>
                  <a:pt x="537004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pic>
        <p:nvPicPr>
          <p:cNvPr name="Picture 4" id="4"/>
          <p:cNvPicPr>
            <a:picLocks noChangeAspect="true"/>
          </p:cNvPicPr>
          <p:nvPr/>
        </p:nvPicPr>
        <p:blipFill>
          <a:blip r:embed="rId5"/>
          <a:srcRect l="0" t="0" r="0" b="0"/>
          <a:stretch>
            <a:fillRect/>
          </a:stretch>
        </p:blipFill>
        <p:spPr>
          <a:xfrm flipH="false" flipV="false" rot="0">
            <a:off x="10696323" y="1765629"/>
            <a:ext cx="3003648" cy="3049389"/>
          </a:xfrm>
          <a:prstGeom prst="rect">
            <a:avLst/>
          </a:prstGeom>
        </p:spPr>
      </p:pic>
      <p:sp>
        <p:nvSpPr>
          <p:cNvPr name="Freeform 5" id="5"/>
          <p:cNvSpPr/>
          <p:nvPr/>
        </p:nvSpPr>
        <p:spPr>
          <a:xfrm flipH="false" flipV="false" rot="0">
            <a:off x="0" y="8960072"/>
            <a:ext cx="1379864" cy="1379864"/>
          </a:xfrm>
          <a:custGeom>
            <a:avLst/>
            <a:gdLst/>
            <a:ahLst/>
            <a:cxnLst/>
            <a:rect r="r" b="b" t="t" l="l"/>
            <a:pathLst>
              <a:path h="1379864" w="1379864">
                <a:moveTo>
                  <a:pt x="0" y="0"/>
                </a:moveTo>
                <a:lnTo>
                  <a:pt x="1379864" y="0"/>
                </a:lnTo>
                <a:lnTo>
                  <a:pt x="1379864" y="1379864"/>
                </a:lnTo>
                <a:lnTo>
                  <a:pt x="0" y="137986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3406880" y="5006506"/>
            <a:ext cx="3916658" cy="3407492"/>
          </a:xfrm>
          <a:custGeom>
            <a:avLst/>
            <a:gdLst/>
            <a:ahLst/>
            <a:cxnLst/>
            <a:rect r="r" b="b" t="t" l="l"/>
            <a:pathLst>
              <a:path h="3407492" w="3916658">
                <a:moveTo>
                  <a:pt x="0" y="0"/>
                </a:moveTo>
                <a:lnTo>
                  <a:pt x="3916658" y="0"/>
                </a:lnTo>
                <a:lnTo>
                  <a:pt x="3916658" y="3407493"/>
                </a:lnTo>
                <a:lnTo>
                  <a:pt x="0" y="3407493"/>
                </a:lnTo>
                <a:lnTo>
                  <a:pt x="0" y="0"/>
                </a:lnTo>
                <a:close/>
              </a:path>
            </a:pathLst>
          </a:custGeom>
          <a:blipFill>
            <a:blip r:embed="rId8"/>
            <a:stretch>
              <a:fillRect l="0" t="0" r="0" b="0"/>
            </a:stretch>
          </a:blipFill>
        </p:spPr>
      </p:sp>
      <p:sp>
        <p:nvSpPr>
          <p:cNvPr name="TextBox 7" id="7"/>
          <p:cNvSpPr txBox="true"/>
          <p:nvPr/>
        </p:nvSpPr>
        <p:spPr>
          <a:xfrm rot="0">
            <a:off x="1028700" y="2685314"/>
            <a:ext cx="8673017" cy="1162393"/>
          </a:xfrm>
          <a:prstGeom prst="rect">
            <a:avLst/>
          </a:prstGeom>
        </p:spPr>
        <p:txBody>
          <a:bodyPr anchor="t" rtlCol="false" tIns="0" lIns="0" bIns="0" rIns="0">
            <a:spAutoFit/>
          </a:bodyPr>
          <a:lstStyle/>
          <a:p>
            <a:pPr algn="ctr">
              <a:lnSpc>
                <a:spcPts val="3131"/>
              </a:lnSpc>
            </a:pPr>
            <a:r>
              <a:rPr lang="en-US" sz="2236">
                <a:solidFill>
                  <a:srgbClr val="000000"/>
                </a:solidFill>
                <a:latin typeface="Now"/>
              </a:rPr>
              <a:t>Phishing attacks are a serious threat in the digital age. They are becoming more sophisticated and widespread, targeting sensitive information and causing problems. </a:t>
            </a:r>
          </a:p>
        </p:txBody>
      </p:sp>
      <p:sp>
        <p:nvSpPr>
          <p:cNvPr name="TextBox 8" id="8"/>
          <p:cNvSpPr txBox="true"/>
          <p:nvPr/>
        </p:nvSpPr>
        <p:spPr>
          <a:xfrm rot="0">
            <a:off x="7985129" y="6055695"/>
            <a:ext cx="8426036" cy="1299591"/>
          </a:xfrm>
          <a:prstGeom prst="rect">
            <a:avLst/>
          </a:prstGeom>
        </p:spPr>
        <p:txBody>
          <a:bodyPr anchor="t" rtlCol="false" tIns="0" lIns="0" bIns="0" rIns="0">
            <a:spAutoFit/>
          </a:bodyPr>
          <a:lstStyle/>
          <a:p>
            <a:pPr algn="ctr">
              <a:lnSpc>
                <a:spcPts val="2562"/>
              </a:lnSpc>
              <a:spcBef>
                <a:spcPct val="0"/>
              </a:spcBef>
            </a:pPr>
            <a:r>
              <a:rPr lang="en-US" sz="2100">
                <a:solidFill>
                  <a:srgbClr val="000000"/>
                </a:solidFill>
                <a:latin typeface="Now"/>
              </a:rPr>
              <a:t>By launching a phishing awareness campaign, we can recognize and stop these attacks. Education and best practices can help us protect our data and keep our digital interactions safe. It's time to protect what matters most from phishing.</a:t>
            </a:r>
          </a:p>
        </p:txBody>
      </p:sp>
      <p:sp>
        <p:nvSpPr>
          <p:cNvPr name="TextBox 9" id="9"/>
          <p:cNvSpPr txBox="true"/>
          <p:nvPr/>
        </p:nvSpPr>
        <p:spPr>
          <a:xfrm rot="0">
            <a:off x="3763311" y="1104900"/>
            <a:ext cx="10277647" cy="660729"/>
          </a:xfrm>
          <a:prstGeom prst="rect">
            <a:avLst/>
          </a:prstGeom>
        </p:spPr>
        <p:txBody>
          <a:bodyPr anchor="t" rtlCol="false" tIns="0" lIns="0" bIns="0" rIns="0">
            <a:spAutoFit/>
          </a:bodyPr>
          <a:lstStyle/>
          <a:p>
            <a:pPr algn="l" marL="0" indent="0" lvl="0">
              <a:lnSpc>
                <a:spcPts val="5054"/>
              </a:lnSpc>
              <a:spcBef>
                <a:spcPct val="0"/>
              </a:spcBef>
            </a:pPr>
            <a:r>
              <a:rPr lang="en-US" sz="4859">
                <a:solidFill>
                  <a:srgbClr val="1B1B1B"/>
                </a:solidFill>
                <a:latin typeface="Anton"/>
              </a:rPr>
              <a:t>WHY OUR PRODUCT IS RIGHT FOR YOUR TEAM</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333" r="0" b="-9333"/>
            </a:stretch>
          </a:blipFill>
        </p:spPr>
      </p:sp>
      <p:sp>
        <p:nvSpPr>
          <p:cNvPr name="Freeform 3" id="3"/>
          <p:cNvSpPr/>
          <p:nvPr/>
        </p:nvSpPr>
        <p:spPr>
          <a:xfrm flipH="false" flipV="false" rot="0">
            <a:off x="4521953" y="1700974"/>
            <a:ext cx="3802300" cy="5164415"/>
          </a:xfrm>
          <a:custGeom>
            <a:avLst/>
            <a:gdLst/>
            <a:ahLst/>
            <a:cxnLst/>
            <a:rect r="r" b="b" t="t" l="l"/>
            <a:pathLst>
              <a:path h="5164415" w="3802300">
                <a:moveTo>
                  <a:pt x="0" y="0"/>
                </a:moveTo>
                <a:lnTo>
                  <a:pt x="3802300" y="0"/>
                </a:lnTo>
                <a:lnTo>
                  <a:pt x="3802300" y="5164414"/>
                </a:lnTo>
                <a:lnTo>
                  <a:pt x="0" y="516441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4" id="4"/>
          <p:cNvGrpSpPr/>
          <p:nvPr/>
        </p:nvGrpSpPr>
        <p:grpSpPr>
          <a:xfrm rot="-5400000">
            <a:off x="14974910" y="6944618"/>
            <a:ext cx="4085508" cy="483272"/>
            <a:chOff x="0" y="0"/>
            <a:chExt cx="3435644" cy="406400"/>
          </a:xfrm>
        </p:grpSpPr>
        <p:sp>
          <p:nvSpPr>
            <p:cNvPr name="Freeform 5" id="5"/>
            <p:cNvSpPr/>
            <p:nvPr/>
          </p:nvSpPr>
          <p:spPr>
            <a:xfrm flipH="false" flipV="false" rot="0">
              <a:off x="0" y="0"/>
              <a:ext cx="3435644" cy="406400"/>
            </a:xfrm>
            <a:custGeom>
              <a:avLst/>
              <a:gdLst/>
              <a:ahLst/>
              <a:cxnLst/>
              <a:rect r="r" b="b" t="t" l="l"/>
              <a:pathLst>
                <a:path h="406400" w="3435644">
                  <a:moveTo>
                    <a:pt x="3232444" y="0"/>
                  </a:moveTo>
                  <a:cubicBezTo>
                    <a:pt x="3344669" y="0"/>
                    <a:pt x="3435644" y="90976"/>
                    <a:pt x="3435644" y="203200"/>
                  </a:cubicBezTo>
                  <a:cubicBezTo>
                    <a:pt x="3435644" y="315424"/>
                    <a:pt x="3344669" y="406400"/>
                    <a:pt x="3232444"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28575" cap="sq">
              <a:solidFill>
                <a:srgbClr val="FFFFFF"/>
              </a:solidFill>
              <a:prstDash val="solid"/>
              <a:miter/>
            </a:ln>
          </p:spPr>
        </p:sp>
        <p:sp>
          <p:nvSpPr>
            <p:cNvPr name="TextBox 6" id="6"/>
            <p:cNvSpPr txBox="true"/>
            <p:nvPr/>
          </p:nvSpPr>
          <p:spPr>
            <a:xfrm>
              <a:off x="0" y="-9525"/>
              <a:ext cx="3435644" cy="415925"/>
            </a:xfrm>
            <a:prstGeom prst="rect">
              <a:avLst/>
            </a:prstGeom>
          </p:spPr>
          <p:txBody>
            <a:bodyPr anchor="ctr" rtlCol="false" tIns="50800" lIns="50800" bIns="50800" rIns="50800"/>
            <a:lstStyle/>
            <a:p>
              <a:pPr algn="ctr">
                <a:lnSpc>
                  <a:spcPts val="2556"/>
                </a:lnSpc>
              </a:pPr>
            </a:p>
          </p:txBody>
        </p:sp>
      </p:grpSp>
      <p:sp>
        <p:nvSpPr>
          <p:cNvPr name="Freeform 7" id="7"/>
          <p:cNvSpPr/>
          <p:nvPr/>
        </p:nvSpPr>
        <p:spPr>
          <a:xfrm flipH="false" flipV="false" rot="0">
            <a:off x="16776028" y="4118577"/>
            <a:ext cx="499349" cy="818604"/>
          </a:xfrm>
          <a:custGeom>
            <a:avLst/>
            <a:gdLst/>
            <a:ahLst/>
            <a:cxnLst/>
            <a:rect r="r" b="b" t="t" l="l"/>
            <a:pathLst>
              <a:path h="818604" w="499349">
                <a:moveTo>
                  <a:pt x="0" y="0"/>
                </a:moveTo>
                <a:lnTo>
                  <a:pt x="499349" y="0"/>
                </a:lnTo>
                <a:lnTo>
                  <a:pt x="499349" y="818604"/>
                </a:lnTo>
                <a:lnTo>
                  <a:pt x="0" y="81860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8" id="8"/>
          <p:cNvSpPr txBox="true"/>
          <p:nvPr/>
        </p:nvSpPr>
        <p:spPr>
          <a:xfrm rot="0">
            <a:off x="4521953" y="3217687"/>
            <a:ext cx="9244094" cy="2079977"/>
          </a:xfrm>
          <a:prstGeom prst="rect">
            <a:avLst/>
          </a:prstGeom>
        </p:spPr>
        <p:txBody>
          <a:bodyPr anchor="t" rtlCol="false" tIns="0" lIns="0" bIns="0" rIns="0">
            <a:spAutoFit/>
          </a:bodyPr>
          <a:lstStyle/>
          <a:p>
            <a:pPr algn="ctr" marL="0" indent="0" lvl="0">
              <a:lnSpc>
                <a:spcPts val="15780"/>
              </a:lnSpc>
            </a:pPr>
            <a:r>
              <a:rPr lang="en-US" sz="15173">
                <a:solidFill>
                  <a:srgbClr val="FFFFFF"/>
                </a:solidFill>
                <a:latin typeface="Anton"/>
              </a:rPr>
              <a:t>THANK YOU! </a:t>
            </a:r>
          </a:p>
        </p:txBody>
      </p:sp>
      <p:sp>
        <p:nvSpPr>
          <p:cNvPr name="TextBox 9" id="9"/>
          <p:cNvSpPr txBox="true"/>
          <p:nvPr/>
        </p:nvSpPr>
        <p:spPr>
          <a:xfrm rot="0">
            <a:off x="11308181" y="1019175"/>
            <a:ext cx="5951119" cy="328053"/>
          </a:xfrm>
          <a:prstGeom prst="rect">
            <a:avLst/>
          </a:prstGeom>
        </p:spPr>
        <p:txBody>
          <a:bodyPr anchor="t" rtlCol="false" tIns="0" lIns="0" bIns="0" rIns="0">
            <a:spAutoFit/>
          </a:bodyPr>
          <a:lstStyle/>
          <a:p>
            <a:pPr algn="r">
              <a:lnSpc>
                <a:spcPts val="2556"/>
              </a:lnSpc>
            </a:pPr>
            <a:r>
              <a:rPr lang="en-US" sz="2095">
                <a:solidFill>
                  <a:srgbClr val="FFFFFF"/>
                </a:solidFill>
                <a:latin typeface="Now"/>
              </a:rPr>
              <a:t>Don’t Get Hooked!</a:t>
            </a:r>
          </a:p>
        </p:txBody>
      </p:sp>
      <p:sp>
        <p:nvSpPr>
          <p:cNvPr name="TextBox 10" id="10"/>
          <p:cNvSpPr txBox="true"/>
          <p:nvPr/>
        </p:nvSpPr>
        <p:spPr>
          <a:xfrm rot="0">
            <a:off x="1028700" y="8930313"/>
            <a:ext cx="4864758" cy="651903"/>
          </a:xfrm>
          <a:prstGeom prst="rect">
            <a:avLst/>
          </a:prstGeom>
        </p:spPr>
        <p:txBody>
          <a:bodyPr anchor="t" rtlCol="false" tIns="0" lIns="0" bIns="0" rIns="0">
            <a:spAutoFit/>
          </a:bodyPr>
          <a:lstStyle/>
          <a:p>
            <a:pPr algn="l" marL="0" indent="0" lvl="0">
              <a:lnSpc>
                <a:spcPts val="2556"/>
              </a:lnSpc>
              <a:spcBef>
                <a:spcPct val="0"/>
              </a:spcBef>
            </a:pPr>
            <a:r>
              <a:rPr lang="en-US" sz="2095">
                <a:solidFill>
                  <a:srgbClr val="FFFFFF"/>
                </a:solidFill>
                <a:latin typeface="Now"/>
              </a:rPr>
              <a:t>Michaela Dunston, Alejandro Arrocha, Eduardo Chung &amp; Mario Vega </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4576002" y="2745049"/>
            <a:ext cx="9135997" cy="951057"/>
          </a:xfrm>
          <a:prstGeom prst="rect">
            <a:avLst/>
          </a:prstGeom>
        </p:spPr>
        <p:txBody>
          <a:bodyPr anchor="t" rtlCol="false" tIns="0" lIns="0" bIns="0" rIns="0">
            <a:spAutoFit/>
          </a:bodyPr>
          <a:lstStyle/>
          <a:p>
            <a:pPr algn="ctr" marL="0" indent="0" lvl="0">
              <a:lnSpc>
                <a:spcPts val="7238"/>
              </a:lnSpc>
              <a:spcBef>
                <a:spcPct val="0"/>
              </a:spcBef>
            </a:pPr>
            <a:r>
              <a:rPr lang="en-US" sz="6960">
                <a:solidFill>
                  <a:srgbClr val="1B1B1B"/>
                </a:solidFill>
                <a:latin typeface="Anton"/>
              </a:rPr>
              <a:t>INTRODUCTION</a:t>
            </a:r>
          </a:p>
        </p:txBody>
      </p:sp>
      <p:sp>
        <p:nvSpPr>
          <p:cNvPr name="AutoShape 4" id="4"/>
          <p:cNvSpPr/>
          <p:nvPr/>
        </p:nvSpPr>
        <p:spPr>
          <a:xfrm>
            <a:off x="4784707" y="4668419"/>
            <a:ext cx="8718585" cy="0"/>
          </a:xfrm>
          <a:prstGeom prst="line">
            <a:avLst/>
          </a:prstGeom>
          <a:ln cap="flat" w="19050">
            <a:solidFill>
              <a:srgbClr val="000000"/>
            </a:solidFill>
            <a:prstDash val="solid"/>
            <a:headEnd type="none" len="sm" w="sm"/>
            <a:tailEnd type="none" len="sm" w="sm"/>
          </a:ln>
        </p:spPr>
      </p:sp>
      <p:sp>
        <p:nvSpPr>
          <p:cNvPr name="AutoShape 5" id="5"/>
          <p:cNvSpPr/>
          <p:nvPr/>
        </p:nvSpPr>
        <p:spPr>
          <a:xfrm>
            <a:off x="-949730" y="9108627"/>
            <a:ext cx="7661351" cy="0"/>
          </a:xfrm>
          <a:prstGeom prst="line">
            <a:avLst/>
          </a:prstGeom>
          <a:ln cap="flat" w="19050">
            <a:solidFill>
              <a:srgbClr val="000000"/>
            </a:solidFill>
            <a:prstDash val="solid"/>
            <a:headEnd type="none" len="sm" w="sm"/>
            <a:tailEnd type="none" len="sm" w="sm"/>
          </a:ln>
        </p:spPr>
      </p:sp>
      <p:sp>
        <p:nvSpPr>
          <p:cNvPr name="AutoShape 6" id="6"/>
          <p:cNvSpPr/>
          <p:nvPr/>
        </p:nvSpPr>
        <p:spPr>
          <a:xfrm>
            <a:off x="11576379" y="9108627"/>
            <a:ext cx="7661351" cy="0"/>
          </a:xfrm>
          <a:prstGeom prst="line">
            <a:avLst/>
          </a:prstGeom>
          <a:ln cap="flat" w="19050">
            <a:solidFill>
              <a:srgbClr val="000000"/>
            </a:solidFill>
            <a:prstDash val="solid"/>
            <a:headEnd type="none" len="sm" w="sm"/>
            <a:tailEnd type="none" len="sm" w="sm"/>
          </a:ln>
        </p:spPr>
      </p:sp>
      <p:sp>
        <p:nvSpPr>
          <p:cNvPr name="TextBox 7" id="7"/>
          <p:cNvSpPr txBox="true"/>
          <p:nvPr/>
        </p:nvSpPr>
        <p:spPr>
          <a:xfrm rot="0">
            <a:off x="4397358" y="5732314"/>
            <a:ext cx="9314640" cy="2143629"/>
          </a:xfrm>
          <a:prstGeom prst="rect">
            <a:avLst/>
          </a:prstGeom>
        </p:spPr>
        <p:txBody>
          <a:bodyPr anchor="t" rtlCol="false" tIns="0" lIns="0" bIns="0" rIns="0">
            <a:spAutoFit/>
          </a:bodyPr>
          <a:lstStyle/>
          <a:p>
            <a:pPr algn="ctr" marL="0" indent="0" lvl="0">
              <a:lnSpc>
                <a:spcPts val="4279"/>
              </a:lnSpc>
              <a:spcBef>
                <a:spcPct val="0"/>
              </a:spcBef>
            </a:pPr>
            <a:r>
              <a:rPr lang="en-US" sz="3507" spc="84">
                <a:solidFill>
                  <a:srgbClr val="1B1B1B"/>
                </a:solidFill>
                <a:latin typeface="Now"/>
              </a:rPr>
              <a:t>Throughout this term, we delved into the complexities of Email Phishing, leveraging the Gophish platform for comprehensive exploration and testing. </a:t>
            </a:r>
          </a:p>
        </p:txBody>
      </p:sp>
      <p:sp>
        <p:nvSpPr>
          <p:cNvPr name="TextBox 8" id="8"/>
          <p:cNvSpPr txBox="true"/>
          <p:nvPr/>
        </p:nvSpPr>
        <p:spPr>
          <a:xfrm rot="0">
            <a:off x="6711621" y="8930313"/>
            <a:ext cx="4864758" cy="328053"/>
          </a:xfrm>
          <a:prstGeom prst="rect">
            <a:avLst/>
          </a:prstGeom>
        </p:spPr>
        <p:txBody>
          <a:bodyPr anchor="t" rtlCol="false" tIns="0" lIns="0" bIns="0" rIns="0">
            <a:spAutoFit/>
          </a:bodyPr>
          <a:lstStyle/>
          <a:p>
            <a:pPr algn="ctr" marL="0" indent="0" lvl="0">
              <a:lnSpc>
                <a:spcPts val="2556"/>
              </a:lnSpc>
              <a:spcBef>
                <a:spcPct val="0"/>
              </a:spcBef>
            </a:pPr>
            <a:r>
              <a:rPr lang="en-US" sz="2095">
                <a:solidFill>
                  <a:srgbClr val="000000"/>
                </a:solidFill>
                <a:latin typeface="Now"/>
              </a:rPr>
              <a:t>Don’t Get Hooked!</a:t>
            </a:r>
            <a:r>
              <a:rPr lang="en-US" sz="2095">
                <a:solidFill>
                  <a:srgbClr val="000000"/>
                </a:solidFill>
                <a:latin typeface="Now"/>
              </a:rPr>
              <a:t> </a:t>
            </a:r>
          </a:p>
        </p:txBody>
      </p:sp>
      <p:sp>
        <p:nvSpPr>
          <p:cNvPr name="Freeform 9" id="9"/>
          <p:cNvSpPr/>
          <p:nvPr/>
        </p:nvSpPr>
        <p:spPr>
          <a:xfrm flipH="false" flipV="false" rot="0">
            <a:off x="13711998" y="0"/>
            <a:ext cx="2011109" cy="4114800"/>
          </a:xfrm>
          <a:custGeom>
            <a:avLst/>
            <a:gdLst/>
            <a:ahLst/>
            <a:cxnLst/>
            <a:rect r="r" b="b" t="t" l="l"/>
            <a:pathLst>
              <a:path h="4114800" w="2011109">
                <a:moveTo>
                  <a:pt x="0" y="0"/>
                </a:moveTo>
                <a:lnTo>
                  <a:pt x="2011109" y="0"/>
                </a:lnTo>
                <a:lnTo>
                  <a:pt x="201110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0" id="10"/>
          <p:cNvSpPr/>
          <p:nvPr/>
        </p:nvSpPr>
        <p:spPr>
          <a:xfrm flipH="false" flipV="false" rot="0">
            <a:off x="2386250" y="0"/>
            <a:ext cx="2011109" cy="4114800"/>
          </a:xfrm>
          <a:custGeom>
            <a:avLst/>
            <a:gdLst/>
            <a:ahLst/>
            <a:cxnLst/>
            <a:rect r="r" b="b" t="t" l="l"/>
            <a:pathLst>
              <a:path h="4114800" w="2011109">
                <a:moveTo>
                  <a:pt x="0" y="0"/>
                </a:moveTo>
                <a:lnTo>
                  <a:pt x="2011108" y="0"/>
                </a:lnTo>
                <a:lnTo>
                  <a:pt x="201110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1028700" y="1535122"/>
            <a:ext cx="8856426" cy="2353843"/>
          </a:xfrm>
          <a:prstGeom prst="rect">
            <a:avLst/>
          </a:prstGeom>
        </p:spPr>
        <p:txBody>
          <a:bodyPr anchor="t" rtlCol="false" tIns="0" lIns="0" bIns="0" rIns="0">
            <a:spAutoFit/>
          </a:bodyPr>
          <a:lstStyle/>
          <a:p>
            <a:pPr>
              <a:lnSpc>
                <a:spcPts val="9045"/>
              </a:lnSpc>
            </a:pPr>
            <a:r>
              <a:rPr lang="en-US" sz="9045">
                <a:solidFill>
                  <a:srgbClr val="000000"/>
                </a:solidFill>
                <a:latin typeface="Anton"/>
              </a:rPr>
              <a:t>Motivation for project:</a:t>
            </a:r>
            <a:r>
              <a:rPr lang="en-US" sz="9045">
                <a:solidFill>
                  <a:srgbClr val="000000"/>
                </a:solidFill>
                <a:latin typeface="Anton"/>
              </a:rPr>
              <a:t> </a:t>
            </a:r>
          </a:p>
        </p:txBody>
      </p:sp>
      <p:sp>
        <p:nvSpPr>
          <p:cNvPr name="Freeform 4" id="4"/>
          <p:cNvSpPr/>
          <p:nvPr/>
        </p:nvSpPr>
        <p:spPr>
          <a:xfrm flipH="false" flipV="false" rot="0">
            <a:off x="8398302" y="3343612"/>
            <a:ext cx="454577" cy="454577"/>
          </a:xfrm>
          <a:custGeom>
            <a:avLst/>
            <a:gdLst/>
            <a:ahLst/>
            <a:cxnLst/>
            <a:rect r="r" b="b" t="t" l="l"/>
            <a:pathLst>
              <a:path h="454577" w="454577">
                <a:moveTo>
                  <a:pt x="0" y="0"/>
                </a:moveTo>
                <a:lnTo>
                  <a:pt x="454577" y="0"/>
                </a:lnTo>
                <a:lnTo>
                  <a:pt x="454577" y="454577"/>
                </a:lnTo>
                <a:lnTo>
                  <a:pt x="0" y="45457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801412" y="5347196"/>
            <a:ext cx="454577" cy="454577"/>
          </a:xfrm>
          <a:custGeom>
            <a:avLst/>
            <a:gdLst/>
            <a:ahLst/>
            <a:cxnLst/>
            <a:rect r="r" b="b" t="t" l="l"/>
            <a:pathLst>
              <a:path h="454577" w="454577">
                <a:moveTo>
                  <a:pt x="0" y="0"/>
                </a:moveTo>
                <a:lnTo>
                  <a:pt x="454576" y="0"/>
                </a:lnTo>
                <a:lnTo>
                  <a:pt x="454576" y="454577"/>
                </a:lnTo>
                <a:lnTo>
                  <a:pt x="0" y="45457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4893958" y="2767309"/>
            <a:ext cx="1607183" cy="1607183"/>
          </a:xfrm>
          <a:custGeom>
            <a:avLst/>
            <a:gdLst/>
            <a:ahLst/>
            <a:cxnLst/>
            <a:rect r="r" b="b" t="t" l="l"/>
            <a:pathLst>
              <a:path h="1607183" w="1607183">
                <a:moveTo>
                  <a:pt x="0" y="0"/>
                </a:moveTo>
                <a:lnTo>
                  <a:pt x="1607183" y="0"/>
                </a:lnTo>
                <a:lnTo>
                  <a:pt x="1607183" y="1607183"/>
                </a:lnTo>
                <a:lnTo>
                  <a:pt x="0" y="160718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7" id="7"/>
          <p:cNvGrpSpPr/>
          <p:nvPr/>
        </p:nvGrpSpPr>
        <p:grpSpPr>
          <a:xfrm rot="0">
            <a:off x="1559426" y="6229166"/>
            <a:ext cx="5436016" cy="3522270"/>
            <a:chOff x="0" y="0"/>
            <a:chExt cx="7248022" cy="4696360"/>
          </a:xfrm>
        </p:grpSpPr>
        <p:pic>
          <p:nvPicPr>
            <p:cNvPr name="Picture 8" id="8"/>
            <p:cNvPicPr>
              <a:picLocks noChangeAspect="true"/>
            </p:cNvPicPr>
            <p:nvPr/>
          </p:nvPicPr>
          <p:blipFill>
            <a:blip r:embed="rId7"/>
            <a:srcRect l="0" t="3287" r="0" b="3287"/>
            <a:stretch>
              <a:fillRect/>
            </a:stretch>
          </p:blipFill>
          <p:spPr>
            <a:xfrm flipH="false" flipV="false">
              <a:off x="0" y="0"/>
              <a:ext cx="7248022" cy="4696360"/>
            </a:xfrm>
            <a:prstGeom prst="rect">
              <a:avLst/>
            </a:prstGeom>
          </p:spPr>
        </p:pic>
      </p:grpSp>
      <p:sp>
        <p:nvSpPr>
          <p:cNvPr name="Freeform 9" id="9"/>
          <p:cNvSpPr/>
          <p:nvPr/>
        </p:nvSpPr>
        <p:spPr>
          <a:xfrm flipH="false" flipV="false" rot="0">
            <a:off x="15497651" y="-855345"/>
            <a:ext cx="3523297" cy="4114800"/>
          </a:xfrm>
          <a:custGeom>
            <a:avLst/>
            <a:gdLst/>
            <a:ahLst/>
            <a:cxnLst/>
            <a:rect r="r" b="b" t="t" l="l"/>
            <a:pathLst>
              <a:path h="4114800" w="3523297">
                <a:moveTo>
                  <a:pt x="0" y="0"/>
                </a:moveTo>
                <a:lnTo>
                  <a:pt x="3523298" y="0"/>
                </a:lnTo>
                <a:lnTo>
                  <a:pt x="3523298"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0" id="10"/>
          <p:cNvSpPr txBox="true"/>
          <p:nvPr/>
        </p:nvSpPr>
        <p:spPr>
          <a:xfrm rot="0">
            <a:off x="9219476" y="3351349"/>
            <a:ext cx="6278175" cy="2223135"/>
          </a:xfrm>
          <a:prstGeom prst="rect">
            <a:avLst/>
          </a:prstGeom>
        </p:spPr>
        <p:txBody>
          <a:bodyPr anchor="t" rtlCol="false" tIns="0" lIns="0" bIns="0" rIns="0">
            <a:spAutoFit/>
          </a:bodyPr>
          <a:lstStyle/>
          <a:p>
            <a:pPr>
              <a:lnSpc>
                <a:spcPts val="2940"/>
              </a:lnSpc>
            </a:pPr>
            <a:r>
              <a:rPr lang="en-US" sz="2100">
                <a:solidFill>
                  <a:srgbClr val="000000"/>
                </a:solidFill>
                <a:latin typeface="Now"/>
              </a:rPr>
              <a:t>As a team, we wanted to introduce a campaign that would not only show the dangers of phishing attacks but also train and reinforce the current knowledge and preparedness of students, staff and all others involved on the daily life at FIU</a:t>
            </a:r>
          </a:p>
        </p:txBody>
      </p:sp>
      <p:sp>
        <p:nvSpPr>
          <p:cNvPr name="Freeform 11" id="11"/>
          <p:cNvSpPr/>
          <p:nvPr/>
        </p:nvSpPr>
        <p:spPr>
          <a:xfrm flipH="false" flipV="false" rot="0">
            <a:off x="10202420" y="5801773"/>
            <a:ext cx="3700744" cy="1714678"/>
          </a:xfrm>
          <a:custGeom>
            <a:avLst/>
            <a:gdLst/>
            <a:ahLst/>
            <a:cxnLst/>
            <a:rect r="r" b="b" t="t" l="l"/>
            <a:pathLst>
              <a:path h="1714678" w="3700744">
                <a:moveTo>
                  <a:pt x="0" y="0"/>
                </a:moveTo>
                <a:lnTo>
                  <a:pt x="3700744" y="0"/>
                </a:lnTo>
                <a:lnTo>
                  <a:pt x="3700744" y="1714678"/>
                </a:lnTo>
                <a:lnTo>
                  <a:pt x="0" y="1714678"/>
                </a:lnTo>
                <a:lnTo>
                  <a:pt x="0" y="0"/>
                </a:lnTo>
                <a:close/>
              </a:path>
            </a:pathLst>
          </a:custGeom>
          <a:blipFill>
            <a:blip r:embed="rId10"/>
            <a:stretch>
              <a:fillRect l="0" t="0" r="0" b="0"/>
            </a:stretch>
          </a:blipFill>
        </p:spPr>
      </p:sp>
      <p:sp>
        <p:nvSpPr>
          <p:cNvPr name="TextBox 12" id="12"/>
          <p:cNvSpPr txBox="true"/>
          <p:nvPr/>
        </p:nvSpPr>
        <p:spPr>
          <a:xfrm rot="0">
            <a:off x="1389614" y="5464038"/>
            <a:ext cx="7008688" cy="538445"/>
          </a:xfrm>
          <a:prstGeom prst="rect">
            <a:avLst/>
          </a:prstGeom>
        </p:spPr>
        <p:txBody>
          <a:bodyPr anchor="t" rtlCol="false" tIns="0" lIns="0" bIns="0" rIns="0">
            <a:spAutoFit/>
          </a:bodyPr>
          <a:lstStyle/>
          <a:p>
            <a:pPr algn="ctr">
              <a:lnSpc>
                <a:spcPts val="2152"/>
              </a:lnSpc>
              <a:spcBef>
                <a:spcPct val="0"/>
              </a:spcBef>
            </a:pPr>
            <a:r>
              <a:rPr lang="en-US" sz="1763">
                <a:solidFill>
                  <a:srgbClr val="000000"/>
                </a:solidFill>
                <a:latin typeface="Now"/>
              </a:rPr>
              <a:t>Number of sent and received e-mails per day worldwide from 2017 to 2026</a:t>
            </a:r>
          </a:p>
        </p:txBody>
      </p:sp>
      <p:sp>
        <p:nvSpPr>
          <p:cNvPr name="Freeform 13" id="13"/>
          <p:cNvSpPr/>
          <p:nvPr/>
        </p:nvSpPr>
        <p:spPr>
          <a:xfrm flipH="false" flipV="false" rot="0">
            <a:off x="14829620" y="8236236"/>
            <a:ext cx="4429058" cy="3393766"/>
          </a:xfrm>
          <a:custGeom>
            <a:avLst/>
            <a:gdLst/>
            <a:ahLst/>
            <a:cxnLst/>
            <a:rect r="r" b="b" t="t" l="l"/>
            <a:pathLst>
              <a:path h="3393766" w="4429058">
                <a:moveTo>
                  <a:pt x="0" y="0"/>
                </a:moveTo>
                <a:lnTo>
                  <a:pt x="4429058" y="0"/>
                </a:lnTo>
                <a:lnTo>
                  <a:pt x="4429058" y="3393766"/>
                </a:lnTo>
                <a:lnTo>
                  <a:pt x="0" y="3393766"/>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AutoShape 3" id="3"/>
          <p:cNvSpPr/>
          <p:nvPr/>
        </p:nvSpPr>
        <p:spPr>
          <a:xfrm>
            <a:off x="9144000" y="5912765"/>
            <a:ext cx="755109" cy="0"/>
          </a:xfrm>
          <a:prstGeom prst="line">
            <a:avLst/>
          </a:prstGeom>
          <a:ln cap="flat" w="19050">
            <a:solidFill>
              <a:srgbClr val="000000"/>
            </a:solidFill>
            <a:prstDash val="solid"/>
            <a:headEnd type="none" len="sm" w="sm"/>
            <a:tailEnd type="none" len="sm" w="sm"/>
          </a:ln>
        </p:spPr>
      </p:sp>
      <p:sp>
        <p:nvSpPr>
          <p:cNvPr name="TextBox 4" id="4"/>
          <p:cNvSpPr txBox="true"/>
          <p:nvPr/>
        </p:nvSpPr>
        <p:spPr>
          <a:xfrm rot="0">
            <a:off x="8870432" y="3620517"/>
            <a:ext cx="5270756" cy="850101"/>
          </a:xfrm>
          <a:prstGeom prst="rect">
            <a:avLst/>
          </a:prstGeom>
        </p:spPr>
        <p:txBody>
          <a:bodyPr anchor="t" rtlCol="false" tIns="0" lIns="0" bIns="0" rIns="0">
            <a:spAutoFit/>
          </a:bodyPr>
          <a:lstStyle/>
          <a:p>
            <a:pPr marL="0" indent="0" lvl="0">
              <a:lnSpc>
                <a:spcPts val="6475"/>
              </a:lnSpc>
              <a:spcBef>
                <a:spcPct val="0"/>
              </a:spcBef>
            </a:pPr>
            <a:r>
              <a:rPr lang="en-US" sz="6226">
                <a:solidFill>
                  <a:srgbClr val="1B1B1B"/>
                </a:solidFill>
                <a:latin typeface="Anton"/>
              </a:rPr>
              <a:t>IMPLEMENTATION</a:t>
            </a:r>
          </a:p>
        </p:txBody>
      </p:sp>
      <p:sp>
        <p:nvSpPr>
          <p:cNvPr name="Freeform 5" id="5"/>
          <p:cNvSpPr/>
          <p:nvPr/>
        </p:nvSpPr>
        <p:spPr>
          <a:xfrm flipH="false" flipV="false" rot="0">
            <a:off x="13368724" y="2050568"/>
            <a:ext cx="2898264" cy="2420050"/>
          </a:xfrm>
          <a:custGeom>
            <a:avLst/>
            <a:gdLst/>
            <a:ahLst/>
            <a:cxnLst/>
            <a:rect r="r" b="b" t="t" l="l"/>
            <a:pathLst>
              <a:path h="2420050" w="2898264">
                <a:moveTo>
                  <a:pt x="0" y="0"/>
                </a:moveTo>
                <a:lnTo>
                  <a:pt x="2898264" y="0"/>
                </a:lnTo>
                <a:lnTo>
                  <a:pt x="2898264" y="2420050"/>
                </a:lnTo>
                <a:lnTo>
                  <a:pt x="0" y="242005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9899109" y="4773527"/>
            <a:ext cx="992312" cy="939214"/>
          </a:xfrm>
          <a:custGeom>
            <a:avLst/>
            <a:gdLst/>
            <a:ahLst/>
            <a:cxnLst/>
            <a:rect r="r" b="b" t="t" l="l"/>
            <a:pathLst>
              <a:path h="939214" w="992312">
                <a:moveTo>
                  <a:pt x="0" y="0"/>
                </a:moveTo>
                <a:lnTo>
                  <a:pt x="992312" y="0"/>
                </a:lnTo>
                <a:lnTo>
                  <a:pt x="992312" y="939213"/>
                </a:lnTo>
                <a:lnTo>
                  <a:pt x="0" y="939213"/>
                </a:lnTo>
                <a:lnTo>
                  <a:pt x="0" y="0"/>
                </a:lnTo>
                <a:close/>
              </a:path>
            </a:pathLst>
          </a:custGeom>
          <a:blipFill>
            <a:blip r:embed="rId5"/>
            <a:stretch>
              <a:fillRect l="0" t="-7839" r="0" b="0"/>
            </a:stretch>
          </a:blipFill>
        </p:spPr>
      </p:sp>
      <p:sp>
        <p:nvSpPr>
          <p:cNvPr name="Freeform 7" id="7"/>
          <p:cNvSpPr/>
          <p:nvPr/>
        </p:nvSpPr>
        <p:spPr>
          <a:xfrm flipH="false" flipV="false" rot="0">
            <a:off x="1019175" y="2050568"/>
            <a:ext cx="6874857" cy="3595523"/>
          </a:xfrm>
          <a:custGeom>
            <a:avLst/>
            <a:gdLst/>
            <a:ahLst/>
            <a:cxnLst/>
            <a:rect r="r" b="b" t="t" l="l"/>
            <a:pathLst>
              <a:path h="3595523" w="6874857">
                <a:moveTo>
                  <a:pt x="0" y="0"/>
                </a:moveTo>
                <a:lnTo>
                  <a:pt x="6874857" y="0"/>
                </a:lnTo>
                <a:lnTo>
                  <a:pt x="6874857" y="3595523"/>
                </a:lnTo>
                <a:lnTo>
                  <a:pt x="0" y="3595523"/>
                </a:lnTo>
                <a:lnTo>
                  <a:pt x="0" y="0"/>
                </a:lnTo>
                <a:close/>
              </a:path>
            </a:pathLst>
          </a:custGeom>
          <a:blipFill>
            <a:blip r:embed="rId6"/>
            <a:stretch>
              <a:fillRect l="0" t="0" r="0" b="0"/>
            </a:stretch>
          </a:blipFill>
        </p:spPr>
      </p:sp>
      <p:sp>
        <p:nvSpPr>
          <p:cNvPr name="Freeform 8" id="8"/>
          <p:cNvSpPr/>
          <p:nvPr/>
        </p:nvSpPr>
        <p:spPr>
          <a:xfrm flipH="false" flipV="false" rot="0">
            <a:off x="2094483" y="6108774"/>
            <a:ext cx="4875811" cy="3692237"/>
          </a:xfrm>
          <a:custGeom>
            <a:avLst/>
            <a:gdLst/>
            <a:ahLst/>
            <a:cxnLst/>
            <a:rect r="r" b="b" t="t" l="l"/>
            <a:pathLst>
              <a:path h="3692237" w="4875811">
                <a:moveTo>
                  <a:pt x="0" y="0"/>
                </a:moveTo>
                <a:lnTo>
                  <a:pt x="4875811" y="0"/>
                </a:lnTo>
                <a:lnTo>
                  <a:pt x="4875811" y="3692237"/>
                </a:lnTo>
                <a:lnTo>
                  <a:pt x="0" y="3692237"/>
                </a:lnTo>
                <a:lnTo>
                  <a:pt x="0" y="0"/>
                </a:lnTo>
                <a:close/>
              </a:path>
            </a:pathLst>
          </a:custGeom>
          <a:blipFill>
            <a:blip r:embed="rId7"/>
            <a:stretch>
              <a:fillRect l="0" t="0" r="0" b="0"/>
            </a:stretch>
          </a:blipFill>
        </p:spPr>
      </p:sp>
      <p:sp>
        <p:nvSpPr>
          <p:cNvPr name="TextBox 9" id="9"/>
          <p:cNvSpPr txBox="true"/>
          <p:nvPr/>
        </p:nvSpPr>
        <p:spPr>
          <a:xfrm rot="0">
            <a:off x="1019175" y="1019175"/>
            <a:ext cx="5951119" cy="328041"/>
          </a:xfrm>
          <a:prstGeom prst="rect">
            <a:avLst/>
          </a:prstGeom>
        </p:spPr>
        <p:txBody>
          <a:bodyPr anchor="t" rtlCol="false" tIns="0" lIns="0" bIns="0" rIns="0">
            <a:spAutoFit/>
          </a:bodyPr>
          <a:lstStyle/>
          <a:p>
            <a:pPr algn="l" marL="0" indent="0" lvl="0">
              <a:lnSpc>
                <a:spcPts val="2562"/>
              </a:lnSpc>
              <a:spcBef>
                <a:spcPct val="0"/>
              </a:spcBef>
            </a:pPr>
            <a:r>
              <a:rPr lang="en-US" sz="2100">
                <a:solidFill>
                  <a:srgbClr val="1B1B1B"/>
                </a:solidFill>
                <a:latin typeface="Now"/>
              </a:rPr>
              <a:t>Don’t Get Hooked!</a:t>
            </a:r>
            <a:r>
              <a:rPr lang="en-US" sz="2100">
                <a:solidFill>
                  <a:srgbClr val="1B1B1B"/>
                </a:solidFill>
                <a:latin typeface="Now"/>
              </a:rPr>
              <a:t> </a:t>
            </a:r>
          </a:p>
        </p:txBody>
      </p:sp>
      <p:sp>
        <p:nvSpPr>
          <p:cNvPr name="TextBox 10" id="10"/>
          <p:cNvSpPr txBox="true"/>
          <p:nvPr/>
        </p:nvSpPr>
        <p:spPr>
          <a:xfrm rot="0">
            <a:off x="9144000" y="6099249"/>
            <a:ext cx="6802466" cy="3242683"/>
          </a:xfrm>
          <a:prstGeom prst="rect">
            <a:avLst/>
          </a:prstGeom>
        </p:spPr>
        <p:txBody>
          <a:bodyPr anchor="t" rtlCol="false" tIns="0" lIns="0" bIns="0" rIns="0">
            <a:spAutoFit/>
          </a:bodyPr>
          <a:lstStyle/>
          <a:p>
            <a:pPr algn="ctr">
              <a:lnSpc>
                <a:spcPts val="2565"/>
              </a:lnSpc>
              <a:spcBef>
                <a:spcPct val="0"/>
              </a:spcBef>
            </a:pPr>
            <a:r>
              <a:rPr lang="en-US" sz="2103">
                <a:solidFill>
                  <a:srgbClr val="000000"/>
                </a:solidFill>
                <a:latin typeface="Now"/>
              </a:rPr>
              <a:t>Gophish is an open-source phishing framework designed for security professionals and penetration testers to simulate phishing attacks and assess the awareness and susceptibility of individuals within an organization. Gophish allows users to create and customize phishing campaigns by designing realistic phishing emails, crafting convincing landing pages, and configuring various aspects of the attack, such as sender information, email content, and target lists. </a:t>
            </a:r>
          </a:p>
        </p:txBody>
      </p:sp>
      <p:sp>
        <p:nvSpPr>
          <p:cNvPr name="TextBox 11" id="11"/>
          <p:cNvSpPr txBox="true"/>
          <p:nvPr/>
        </p:nvSpPr>
        <p:spPr>
          <a:xfrm rot="0">
            <a:off x="11831788" y="5000168"/>
            <a:ext cx="1861401" cy="552606"/>
          </a:xfrm>
          <a:prstGeom prst="rect">
            <a:avLst/>
          </a:prstGeom>
        </p:spPr>
        <p:txBody>
          <a:bodyPr anchor="t" rtlCol="false" tIns="0" lIns="0" bIns="0" rIns="0">
            <a:spAutoFit/>
          </a:bodyPr>
          <a:lstStyle/>
          <a:p>
            <a:pPr marL="0" indent="0" lvl="0">
              <a:lnSpc>
                <a:spcPts val="4242"/>
              </a:lnSpc>
              <a:spcBef>
                <a:spcPct val="0"/>
              </a:spcBef>
            </a:pPr>
            <a:r>
              <a:rPr lang="en-US" sz="4078">
                <a:solidFill>
                  <a:srgbClr val="1B1B1B"/>
                </a:solidFill>
                <a:latin typeface="Anton"/>
              </a:rPr>
              <a:t>GOPHISH</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descr="Monoline Abstract Geometric"/>
          <p:cNvSpPr/>
          <p:nvPr/>
        </p:nvSpPr>
        <p:spPr>
          <a:xfrm flipH="false" flipV="false" rot="0">
            <a:off x="790252" y="409672"/>
            <a:ext cx="2735199" cy="2283891"/>
          </a:xfrm>
          <a:custGeom>
            <a:avLst/>
            <a:gdLst/>
            <a:ahLst/>
            <a:cxnLst/>
            <a:rect r="r" b="b" t="t" l="l"/>
            <a:pathLst>
              <a:path h="2283891" w="2735199">
                <a:moveTo>
                  <a:pt x="0" y="0"/>
                </a:moveTo>
                <a:lnTo>
                  <a:pt x="2735199" y="0"/>
                </a:lnTo>
                <a:lnTo>
                  <a:pt x="2735199" y="2283891"/>
                </a:lnTo>
                <a:lnTo>
                  <a:pt x="0" y="228389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4743860" y="3754767"/>
            <a:ext cx="3326491" cy="2328544"/>
          </a:xfrm>
          <a:custGeom>
            <a:avLst/>
            <a:gdLst/>
            <a:ahLst/>
            <a:cxnLst/>
            <a:rect r="r" b="b" t="t" l="l"/>
            <a:pathLst>
              <a:path h="2328544" w="3326491">
                <a:moveTo>
                  <a:pt x="0" y="0"/>
                </a:moveTo>
                <a:lnTo>
                  <a:pt x="3326491" y="0"/>
                </a:lnTo>
                <a:lnTo>
                  <a:pt x="3326491" y="2328544"/>
                </a:lnTo>
                <a:lnTo>
                  <a:pt x="0" y="2328544"/>
                </a:lnTo>
                <a:lnTo>
                  <a:pt x="0" y="0"/>
                </a:lnTo>
                <a:close/>
              </a:path>
            </a:pathLst>
          </a:custGeom>
          <a:blipFill>
            <a:blip r:embed="rId5"/>
            <a:stretch>
              <a:fillRect l="0" t="0" r="0" b="0"/>
            </a:stretch>
          </a:blipFill>
        </p:spPr>
      </p:sp>
      <p:sp>
        <p:nvSpPr>
          <p:cNvPr name="Freeform 5" id="5"/>
          <p:cNvSpPr/>
          <p:nvPr/>
        </p:nvSpPr>
        <p:spPr>
          <a:xfrm flipH="false" flipV="false" rot="0">
            <a:off x="892975" y="3327766"/>
            <a:ext cx="3182547" cy="3182547"/>
          </a:xfrm>
          <a:custGeom>
            <a:avLst/>
            <a:gdLst/>
            <a:ahLst/>
            <a:cxnLst/>
            <a:rect r="r" b="b" t="t" l="l"/>
            <a:pathLst>
              <a:path h="3182547" w="3182547">
                <a:moveTo>
                  <a:pt x="0" y="0"/>
                </a:moveTo>
                <a:lnTo>
                  <a:pt x="3182546" y="0"/>
                </a:lnTo>
                <a:lnTo>
                  <a:pt x="3182546" y="3182547"/>
                </a:lnTo>
                <a:lnTo>
                  <a:pt x="0" y="3182547"/>
                </a:lnTo>
                <a:lnTo>
                  <a:pt x="0" y="0"/>
                </a:lnTo>
                <a:close/>
              </a:path>
            </a:pathLst>
          </a:custGeom>
          <a:blipFill>
            <a:blip r:embed="rId6"/>
            <a:stretch>
              <a:fillRect l="0" t="0" r="0" b="0"/>
            </a:stretch>
          </a:blipFill>
        </p:spPr>
      </p:sp>
      <p:sp>
        <p:nvSpPr>
          <p:cNvPr name="Freeform 6" id="6"/>
          <p:cNvSpPr/>
          <p:nvPr/>
        </p:nvSpPr>
        <p:spPr>
          <a:xfrm flipH="false" flipV="false" rot="0">
            <a:off x="3192054" y="6939950"/>
            <a:ext cx="3103611" cy="2443388"/>
          </a:xfrm>
          <a:custGeom>
            <a:avLst/>
            <a:gdLst/>
            <a:ahLst/>
            <a:cxnLst/>
            <a:rect r="r" b="b" t="t" l="l"/>
            <a:pathLst>
              <a:path h="2443388" w="3103611">
                <a:moveTo>
                  <a:pt x="0" y="0"/>
                </a:moveTo>
                <a:lnTo>
                  <a:pt x="3103612" y="0"/>
                </a:lnTo>
                <a:lnTo>
                  <a:pt x="3103612" y="2443388"/>
                </a:lnTo>
                <a:lnTo>
                  <a:pt x="0" y="244338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7" id="7"/>
          <p:cNvSpPr txBox="true"/>
          <p:nvPr/>
        </p:nvSpPr>
        <p:spPr>
          <a:xfrm rot="0">
            <a:off x="10448943" y="3850017"/>
            <a:ext cx="5270756" cy="850101"/>
          </a:xfrm>
          <a:prstGeom prst="rect">
            <a:avLst/>
          </a:prstGeom>
        </p:spPr>
        <p:txBody>
          <a:bodyPr anchor="t" rtlCol="false" tIns="0" lIns="0" bIns="0" rIns="0">
            <a:spAutoFit/>
          </a:bodyPr>
          <a:lstStyle/>
          <a:p>
            <a:pPr marL="0" indent="0" lvl="0">
              <a:lnSpc>
                <a:spcPts val="6475"/>
              </a:lnSpc>
              <a:spcBef>
                <a:spcPct val="0"/>
              </a:spcBef>
            </a:pPr>
            <a:r>
              <a:rPr lang="en-US" sz="6226">
                <a:solidFill>
                  <a:srgbClr val="1B1B1B"/>
                </a:solidFill>
                <a:latin typeface="Anton"/>
              </a:rPr>
              <a:t>EXTRA SOFTWARE</a:t>
            </a:r>
          </a:p>
        </p:txBody>
      </p:sp>
      <p:sp>
        <p:nvSpPr>
          <p:cNvPr name="TextBox 8" id="8"/>
          <p:cNvSpPr txBox="true"/>
          <p:nvPr/>
        </p:nvSpPr>
        <p:spPr>
          <a:xfrm rot="0">
            <a:off x="10310953" y="5133975"/>
            <a:ext cx="5779175" cy="3242683"/>
          </a:xfrm>
          <a:prstGeom prst="rect">
            <a:avLst/>
          </a:prstGeom>
        </p:spPr>
        <p:txBody>
          <a:bodyPr anchor="t" rtlCol="false" tIns="0" lIns="0" bIns="0" rIns="0">
            <a:spAutoFit/>
          </a:bodyPr>
          <a:lstStyle/>
          <a:p>
            <a:pPr algn="ctr">
              <a:lnSpc>
                <a:spcPts val="2565"/>
              </a:lnSpc>
              <a:spcBef>
                <a:spcPct val="0"/>
              </a:spcBef>
            </a:pPr>
            <a:r>
              <a:rPr lang="en-US" sz="2103">
                <a:solidFill>
                  <a:srgbClr val="000000"/>
                </a:solidFill>
                <a:latin typeface="Now"/>
              </a:rPr>
              <a:t>During implementation, we tested various options for successful attacks since modern email providers would block the mass sending of emails, rendering our efforts useless. For this situation we found ourselves deciding between the use of actual domains or our own email servers. The ones we used were hMailServer and Postfix, open-source solutions that allowed us to bypass this issues.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TextBox 3" id="3"/>
          <p:cNvSpPr txBox="true"/>
          <p:nvPr/>
        </p:nvSpPr>
        <p:spPr>
          <a:xfrm rot="0">
            <a:off x="5174516" y="2358654"/>
            <a:ext cx="8575481" cy="850101"/>
          </a:xfrm>
          <a:prstGeom prst="rect">
            <a:avLst/>
          </a:prstGeom>
        </p:spPr>
        <p:txBody>
          <a:bodyPr anchor="t" rtlCol="false" tIns="0" lIns="0" bIns="0" rIns="0">
            <a:spAutoFit/>
          </a:bodyPr>
          <a:lstStyle/>
          <a:p>
            <a:pPr marL="0" indent="0" lvl="0">
              <a:lnSpc>
                <a:spcPts val="6475"/>
              </a:lnSpc>
              <a:spcBef>
                <a:spcPct val="0"/>
              </a:spcBef>
            </a:pPr>
            <a:r>
              <a:rPr lang="en-US" sz="6226">
                <a:solidFill>
                  <a:srgbClr val="1B1B1B"/>
                </a:solidFill>
                <a:latin typeface="Anton"/>
              </a:rPr>
              <a:t>EXAMPLE OF OUR CAMPAIGN</a:t>
            </a:r>
          </a:p>
        </p:txBody>
      </p:sp>
      <p:sp>
        <p:nvSpPr>
          <p:cNvPr name="Freeform 4" id="4"/>
          <p:cNvSpPr/>
          <p:nvPr/>
        </p:nvSpPr>
        <p:spPr>
          <a:xfrm flipH="false" flipV="false" rot="0">
            <a:off x="9686385" y="3495395"/>
            <a:ext cx="8209197" cy="4489194"/>
          </a:xfrm>
          <a:custGeom>
            <a:avLst/>
            <a:gdLst/>
            <a:ahLst/>
            <a:cxnLst/>
            <a:rect r="r" b="b" t="t" l="l"/>
            <a:pathLst>
              <a:path h="4489194" w="8209197">
                <a:moveTo>
                  <a:pt x="0" y="0"/>
                </a:moveTo>
                <a:lnTo>
                  <a:pt x="8209197" y="0"/>
                </a:lnTo>
                <a:lnTo>
                  <a:pt x="8209197" y="4489194"/>
                </a:lnTo>
                <a:lnTo>
                  <a:pt x="0" y="4489194"/>
                </a:lnTo>
                <a:lnTo>
                  <a:pt x="0" y="0"/>
                </a:lnTo>
                <a:close/>
              </a:path>
            </a:pathLst>
          </a:custGeom>
          <a:blipFill>
            <a:blip r:embed="rId3"/>
            <a:stretch>
              <a:fillRect l="0" t="0" r="0" b="0"/>
            </a:stretch>
          </a:blipFill>
        </p:spPr>
      </p:sp>
      <p:sp>
        <p:nvSpPr>
          <p:cNvPr name="Freeform 5" id="5"/>
          <p:cNvSpPr/>
          <p:nvPr/>
        </p:nvSpPr>
        <p:spPr>
          <a:xfrm flipH="false" flipV="false" rot="0">
            <a:off x="381407" y="3495395"/>
            <a:ext cx="8903892" cy="4419066"/>
          </a:xfrm>
          <a:custGeom>
            <a:avLst/>
            <a:gdLst/>
            <a:ahLst/>
            <a:cxnLst/>
            <a:rect r="r" b="b" t="t" l="l"/>
            <a:pathLst>
              <a:path h="4419066" w="8903892">
                <a:moveTo>
                  <a:pt x="0" y="0"/>
                </a:moveTo>
                <a:lnTo>
                  <a:pt x="8903892" y="0"/>
                </a:lnTo>
                <a:lnTo>
                  <a:pt x="8903892" y="4419066"/>
                </a:lnTo>
                <a:lnTo>
                  <a:pt x="0" y="4419066"/>
                </a:lnTo>
                <a:lnTo>
                  <a:pt x="0" y="0"/>
                </a:lnTo>
                <a:close/>
              </a:path>
            </a:pathLst>
          </a:custGeom>
          <a:blipFill>
            <a:blip r:embed="rId4"/>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AutoShape 3" id="3"/>
          <p:cNvSpPr/>
          <p:nvPr/>
        </p:nvSpPr>
        <p:spPr>
          <a:xfrm>
            <a:off x="2585922" y="5262536"/>
            <a:ext cx="755109" cy="0"/>
          </a:xfrm>
          <a:prstGeom prst="line">
            <a:avLst/>
          </a:prstGeom>
          <a:ln cap="flat" w="19050">
            <a:solidFill>
              <a:srgbClr val="000000"/>
            </a:solidFill>
            <a:prstDash val="solid"/>
            <a:headEnd type="none" len="sm" w="sm"/>
            <a:tailEnd type="none" len="sm" w="sm"/>
          </a:ln>
        </p:spPr>
      </p:sp>
      <p:sp>
        <p:nvSpPr>
          <p:cNvPr name="Freeform 4" id="4"/>
          <p:cNvSpPr/>
          <p:nvPr/>
        </p:nvSpPr>
        <p:spPr>
          <a:xfrm flipH="false" flipV="false" rot="0">
            <a:off x="7746209" y="0"/>
            <a:ext cx="2011109" cy="4114800"/>
          </a:xfrm>
          <a:custGeom>
            <a:avLst/>
            <a:gdLst/>
            <a:ahLst/>
            <a:cxnLst/>
            <a:rect r="r" b="b" t="t" l="l"/>
            <a:pathLst>
              <a:path h="4114800" w="2011109">
                <a:moveTo>
                  <a:pt x="0" y="0"/>
                </a:moveTo>
                <a:lnTo>
                  <a:pt x="2011108" y="0"/>
                </a:lnTo>
                <a:lnTo>
                  <a:pt x="201110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10709762" y="6578576"/>
            <a:ext cx="6097649" cy="3019407"/>
            <a:chOff x="0" y="0"/>
            <a:chExt cx="8130199" cy="4025876"/>
          </a:xfrm>
        </p:grpSpPr>
        <p:pic>
          <p:nvPicPr>
            <p:cNvPr name="Picture 6" id="6"/>
            <p:cNvPicPr>
              <a:picLocks noChangeAspect="true"/>
            </p:cNvPicPr>
            <p:nvPr/>
          </p:nvPicPr>
          <p:blipFill>
            <a:blip r:embed="rId5"/>
            <a:srcRect l="0" t="8155" r="0" b="8155"/>
            <a:stretch>
              <a:fillRect/>
            </a:stretch>
          </p:blipFill>
          <p:spPr>
            <a:xfrm flipH="false" flipV="false">
              <a:off x="0" y="0"/>
              <a:ext cx="8130199" cy="4025876"/>
            </a:xfrm>
            <a:prstGeom prst="rect">
              <a:avLst/>
            </a:prstGeom>
          </p:spPr>
        </p:pic>
      </p:grpSp>
      <p:sp>
        <p:nvSpPr>
          <p:cNvPr name="Freeform 7" id="7"/>
          <p:cNvSpPr/>
          <p:nvPr/>
        </p:nvSpPr>
        <p:spPr>
          <a:xfrm flipH="false" flipV="false" rot="0">
            <a:off x="10709762" y="2765302"/>
            <a:ext cx="6097649" cy="3438036"/>
          </a:xfrm>
          <a:custGeom>
            <a:avLst/>
            <a:gdLst/>
            <a:ahLst/>
            <a:cxnLst/>
            <a:rect r="r" b="b" t="t" l="l"/>
            <a:pathLst>
              <a:path h="3438036" w="6097649">
                <a:moveTo>
                  <a:pt x="0" y="0"/>
                </a:moveTo>
                <a:lnTo>
                  <a:pt x="6097649" y="0"/>
                </a:lnTo>
                <a:lnTo>
                  <a:pt x="6097649" y="3438037"/>
                </a:lnTo>
                <a:lnTo>
                  <a:pt x="0" y="3438037"/>
                </a:lnTo>
                <a:lnTo>
                  <a:pt x="0" y="0"/>
                </a:lnTo>
                <a:close/>
              </a:path>
            </a:pathLst>
          </a:custGeom>
          <a:blipFill>
            <a:blip r:embed="rId6"/>
            <a:stretch>
              <a:fillRect l="0" t="0" r="0" b="0"/>
            </a:stretch>
          </a:blipFill>
        </p:spPr>
      </p:sp>
      <p:sp>
        <p:nvSpPr>
          <p:cNvPr name="TextBox 8" id="8"/>
          <p:cNvSpPr txBox="true"/>
          <p:nvPr/>
        </p:nvSpPr>
        <p:spPr>
          <a:xfrm rot="0">
            <a:off x="2585922" y="2363570"/>
            <a:ext cx="5160287" cy="2779930"/>
          </a:xfrm>
          <a:prstGeom prst="rect">
            <a:avLst/>
          </a:prstGeom>
        </p:spPr>
        <p:txBody>
          <a:bodyPr anchor="t" rtlCol="false" tIns="0" lIns="0" bIns="0" rIns="0">
            <a:spAutoFit/>
          </a:bodyPr>
          <a:lstStyle/>
          <a:p>
            <a:pPr algn="l" marL="0" indent="0" lvl="0">
              <a:lnSpc>
                <a:spcPts val="7220"/>
              </a:lnSpc>
              <a:spcBef>
                <a:spcPct val="0"/>
              </a:spcBef>
            </a:pPr>
            <a:r>
              <a:rPr lang="en-US" sz="6942">
                <a:solidFill>
                  <a:srgbClr val="1B1B1B"/>
                </a:solidFill>
                <a:latin typeface="Anton"/>
              </a:rPr>
              <a:t>HOW TO SPOT PHISHING EMAILS</a:t>
            </a:r>
          </a:p>
        </p:txBody>
      </p:sp>
      <p:sp>
        <p:nvSpPr>
          <p:cNvPr name="TextBox 9" id="9"/>
          <p:cNvSpPr txBox="true"/>
          <p:nvPr/>
        </p:nvSpPr>
        <p:spPr>
          <a:xfrm rot="0">
            <a:off x="2547822" y="6631898"/>
            <a:ext cx="5632094" cy="2966085"/>
          </a:xfrm>
          <a:prstGeom prst="rect">
            <a:avLst/>
          </a:prstGeom>
        </p:spPr>
        <p:txBody>
          <a:bodyPr anchor="t" rtlCol="false" tIns="0" lIns="0" bIns="0" rIns="0">
            <a:spAutoFit/>
          </a:bodyPr>
          <a:lstStyle/>
          <a:p>
            <a:pPr>
              <a:lnSpc>
                <a:spcPts val="2940"/>
              </a:lnSpc>
            </a:pPr>
            <a:r>
              <a:rPr lang="en-US" sz="2100">
                <a:solidFill>
                  <a:srgbClr val="000000"/>
                </a:solidFill>
                <a:latin typeface="Now"/>
              </a:rPr>
              <a:t>Phishing attacks continue to be one of the most prevalent and damaging cybersecurity threats, often leading to data breaches, financial losses, and reputational damage. With the implementation of our training we can help mitigate this issue for you and your company.</a:t>
            </a:r>
          </a:p>
        </p:txBody>
      </p:sp>
      <p:sp>
        <p:nvSpPr>
          <p:cNvPr name="TextBox 10" id="10"/>
          <p:cNvSpPr txBox="true"/>
          <p:nvPr/>
        </p:nvSpPr>
        <p:spPr>
          <a:xfrm rot="0">
            <a:off x="2557347" y="5976644"/>
            <a:ext cx="4164472" cy="405765"/>
          </a:xfrm>
          <a:prstGeom prst="rect">
            <a:avLst/>
          </a:prstGeom>
        </p:spPr>
        <p:txBody>
          <a:bodyPr anchor="t" rtlCol="false" tIns="0" lIns="0" bIns="0" rIns="0">
            <a:spAutoFit/>
          </a:bodyPr>
          <a:lstStyle/>
          <a:p>
            <a:pPr>
              <a:lnSpc>
                <a:spcPts val="3359"/>
              </a:lnSpc>
            </a:pPr>
            <a:r>
              <a:rPr lang="en-US" sz="2400">
                <a:solidFill>
                  <a:srgbClr val="000000"/>
                </a:solidFill>
                <a:latin typeface="Now Medium"/>
              </a:rPr>
              <a:t>PHISHING TRAINING 101</a:t>
            </a:r>
          </a:p>
        </p:txBody>
      </p:sp>
      <p:sp>
        <p:nvSpPr>
          <p:cNvPr name="TextBox 11" id="11"/>
          <p:cNvSpPr txBox="true"/>
          <p:nvPr/>
        </p:nvSpPr>
        <p:spPr>
          <a:xfrm rot="0">
            <a:off x="11801408" y="995362"/>
            <a:ext cx="5616263" cy="365760"/>
          </a:xfrm>
          <a:prstGeom prst="rect">
            <a:avLst/>
          </a:prstGeom>
        </p:spPr>
        <p:txBody>
          <a:bodyPr anchor="t" rtlCol="false" tIns="0" lIns="0" bIns="0" rIns="0">
            <a:spAutoFit/>
          </a:bodyPr>
          <a:lstStyle/>
          <a:p>
            <a:pPr algn="r" marL="0" indent="0" lvl="0">
              <a:lnSpc>
                <a:spcPts val="2940"/>
              </a:lnSpc>
              <a:spcBef>
                <a:spcPct val="0"/>
              </a:spcBef>
            </a:pPr>
            <a:r>
              <a:rPr lang="en-US" sz="2100" spc="115">
                <a:solidFill>
                  <a:srgbClr val="000000"/>
                </a:solidFill>
                <a:latin typeface="Now"/>
              </a:rPr>
              <a:t>DON’T GET HOOKED!</a:t>
            </a:r>
            <a:r>
              <a:rPr lang="en-US" sz="2100" spc="115">
                <a:solidFill>
                  <a:srgbClr val="000000"/>
                </a:solidFill>
                <a:latin typeface="Now"/>
              </a:rPr>
              <a:t>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Freeform 3" id="3"/>
          <p:cNvSpPr/>
          <p:nvPr/>
        </p:nvSpPr>
        <p:spPr>
          <a:xfrm flipH="false" flipV="false" rot="0">
            <a:off x="13888629" y="7515202"/>
            <a:ext cx="5370049" cy="4114800"/>
          </a:xfrm>
          <a:custGeom>
            <a:avLst/>
            <a:gdLst/>
            <a:ahLst/>
            <a:cxnLst/>
            <a:rect r="r" b="b" t="t" l="l"/>
            <a:pathLst>
              <a:path h="4114800" w="5370049">
                <a:moveTo>
                  <a:pt x="0" y="0"/>
                </a:moveTo>
                <a:lnTo>
                  <a:pt x="5370049" y="0"/>
                </a:lnTo>
                <a:lnTo>
                  <a:pt x="537004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5291185" y="6324069"/>
            <a:ext cx="2033680" cy="1998091"/>
          </a:xfrm>
          <a:custGeom>
            <a:avLst/>
            <a:gdLst/>
            <a:ahLst/>
            <a:cxnLst/>
            <a:rect r="r" b="b" t="t" l="l"/>
            <a:pathLst>
              <a:path h="1998091" w="2033680">
                <a:moveTo>
                  <a:pt x="0" y="0"/>
                </a:moveTo>
                <a:lnTo>
                  <a:pt x="2033680" y="0"/>
                </a:lnTo>
                <a:lnTo>
                  <a:pt x="2033680" y="1998091"/>
                </a:lnTo>
                <a:lnTo>
                  <a:pt x="0" y="1998091"/>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5505042" y="3072956"/>
            <a:ext cx="1605966" cy="1998091"/>
          </a:xfrm>
          <a:custGeom>
            <a:avLst/>
            <a:gdLst/>
            <a:ahLst/>
            <a:cxnLst/>
            <a:rect r="r" b="b" t="t" l="l"/>
            <a:pathLst>
              <a:path h="1998091" w="1605966">
                <a:moveTo>
                  <a:pt x="0" y="0"/>
                </a:moveTo>
                <a:lnTo>
                  <a:pt x="1605966" y="0"/>
                </a:lnTo>
                <a:lnTo>
                  <a:pt x="1605966" y="1998091"/>
                </a:lnTo>
                <a:lnTo>
                  <a:pt x="0" y="199809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0">
            <a:off x="10680982" y="3095397"/>
            <a:ext cx="1998091" cy="1998091"/>
          </a:xfrm>
          <a:custGeom>
            <a:avLst/>
            <a:gdLst/>
            <a:ahLst/>
            <a:cxnLst/>
            <a:rect r="r" b="b" t="t" l="l"/>
            <a:pathLst>
              <a:path h="1998091" w="1998091">
                <a:moveTo>
                  <a:pt x="0" y="0"/>
                </a:moveTo>
                <a:lnTo>
                  <a:pt x="1998091" y="0"/>
                </a:lnTo>
                <a:lnTo>
                  <a:pt x="1998091" y="1998091"/>
                </a:lnTo>
                <a:lnTo>
                  <a:pt x="0" y="1998091"/>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7" id="7"/>
          <p:cNvSpPr txBox="true"/>
          <p:nvPr/>
        </p:nvSpPr>
        <p:spPr>
          <a:xfrm rot="0">
            <a:off x="1028700" y="1309670"/>
            <a:ext cx="5529446" cy="794113"/>
          </a:xfrm>
          <a:prstGeom prst="rect">
            <a:avLst/>
          </a:prstGeom>
        </p:spPr>
        <p:txBody>
          <a:bodyPr anchor="t" rtlCol="false" tIns="0" lIns="0" bIns="0" rIns="0">
            <a:spAutoFit/>
          </a:bodyPr>
          <a:lstStyle/>
          <a:p>
            <a:pPr algn="ctr">
              <a:lnSpc>
                <a:spcPts val="6208"/>
              </a:lnSpc>
              <a:spcBef>
                <a:spcPct val="0"/>
              </a:spcBef>
            </a:pPr>
            <a:r>
              <a:rPr lang="en-US" sz="5088">
                <a:solidFill>
                  <a:srgbClr val="000000"/>
                </a:solidFill>
                <a:latin typeface="Now"/>
              </a:rPr>
              <a:t>TRAINING GOALS</a:t>
            </a:r>
          </a:p>
        </p:txBody>
      </p:sp>
      <p:sp>
        <p:nvSpPr>
          <p:cNvPr name="TextBox 8" id="8"/>
          <p:cNvSpPr txBox="true"/>
          <p:nvPr/>
        </p:nvSpPr>
        <p:spPr>
          <a:xfrm rot="0">
            <a:off x="1028700" y="2641327"/>
            <a:ext cx="4364072" cy="860516"/>
          </a:xfrm>
          <a:prstGeom prst="rect">
            <a:avLst/>
          </a:prstGeom>
        </p:spPr>
        <p:txBody>
          <a:bodyPr anchor="t" rtlCol="false" tIns="0" lIns="0" bIns="0" rIns="0">
            <a:spAutoFit/>
          </a:bodyPr>
          <a:lstStyle/>
          <a:p>
            <a:pPr algn="just">
              <a:lnSpc>
                <a:spcPts val="3495"/>
              </a:lnSpc>
            </a:pPr>
            <a:r>
              <a:rPr lang="en-US" sz="2496">
                <a:solidFill>
                  <a:srgbClr val="000000"/>
                </a:solidFill>
                <a:latin typeface="Now Bold"/>
              </a:rPr>
              <a:t>Provide Effective and Up-to-Date Information</a:t>
            </a:r>
          </a:p>
        </p:txBody>
      </p:sp>
      <p:sp>
        <p:nvSpPr>
          <p:cNvPr name="TextBox 9" id="9"/>
          <p:cNvSpPr txBox="true"/>
          <p:nvPr/>
        </p:nvSpPr>
        <p:spPr>
          <a:xfrm rot="0">
            <a:off x="10680982" y="5232614"/>
            <a:ext cx="3423617" cy="765173"/>
          </a:xfrm>
          <a:prstGeom prst="rect">
            <a:avLst/>
          </a:prstGeom>
        </p:spPr>
        <p:txBody>
          <a:bodyPr anchor="t" rtlCol="false" tIns="0" lIns="0" bIns="0" rIns="0">
            <a:spAutoFit/>
          </a:bodyPr>
          <a:lstStyle/>
          <a:p>
            <a:pPr>
              <a:lnSpc>
                <a:spcPts val="3051"/>
              </a:lnSpc>
              <a:spcBef>
                <a:spcPct val="0"/>
              </a:spcBef>
            </a:pPr>
            <a:r>
              <a:rPr lang="en-US" sz="2500">
                <a:solidFill>
                  <a:srgbClr val="000000"/>
                </a:solidFill>
                <a:latin typeface="Now Bold"/>
              </a:rPr>
              <a:t>Offer Examples and Practice Exercises</a:t>
            </a:r>
          </a:p>
        </p:txBody>
      </p:sp>
      <p:sp>
        <p:nvSpPr>
          <p:cNvPr name="TextBox 10" id="10"/>
          <p:cNvSpPr txBox="true"/>
          <p:nvPr/>
        </p:nvSpPr>
        <p:spPr>
          <a:xfrm rot="0">
            <a:off x="1028700" y="6136914"/>
            <a:ext cx="3700900" cy="765175"/>
          </a:xfrm>
          <a:prstGeom prst="rect">
            <a:avLst/>
          </a:prstGeom>
        </p:spPr>
        <p:txBody>
          <a:bodyPr anchor="t" rtlCol="false" tIns="0" lIns="0" bIns="0" rIns="0">
            <a:spAutoFit/>
          </a:bodyPr>
          <a:lstStyle/>
          <a:p>
            <a:pPr>
              <a:lnSpc>
                <a:spcPts val="3050"/>
              </a:lnSpc>
              <a:spcBef>
                <a:spcPct val="0"/>
              </a:spcBef>
            </a:pPr>
            <a:r>
              <a:rPr lang="en-US" sz="2500">
                <a:solidFill>
                  <a:srgbClr val="000000"/>
                </a:solidFill>
                <a:latin typeface="Now Bold"/>
              </a:rPr>
              <a:t>Deliver Thorough and Engaging Training</a:t>
            </a:r>
          </a:p>
        </p:txBody>
      </p:sp>
      <p:sp>
        <p:nvSpPr>
          <p:cNvPr name="TextBox 11" id="11"/>
          <p:cNvSpPr txBox="true"/>
          <p:nvPr/>
        </p:nvSpPr>
        <p:spPr>
          <a:xfrm rot="0">
            <a:off x="1028700" y="3590744"/>
            <a:ext cx="3575257" cy="1480304"/>
          </a:xfrm>
          <a:prstGeom prst="rect">
            <a:avLst/>
          </a:prstGeom>
        </p:spPr>
        <p:txBody>
          <a:bodyPr anchor="t" rtlCol="false" tIns="0" lIns="0" bIns="0" rIns="0">
            <a:spAutoFit/>
          </a:bodyPr>
          <a:lstStyle/>
          <a:p>
            <a:pPr>
              <a:lnSpc>
                <a:spcPts val="2933"/>
              </a:lnSpc>
            </a:pPr>
            <a:r>
              <a:rPr lang="en-US" sz="2095">
                <a:solidFill>
                  <a:srgbClr val="000000"/>
                </a:solidFill>
                <a:latin typeface="Now"/>
              </a:rPr>
              <a:t>Use trusted sources and industry best practices to make sure our materials are up to date.</a:t>
            </a:r>
          </a:p>
        </p:txBody>
      </p:sp>
      <p:sp>
        <p:nvSpPr>
          <p:cNvPr name="TextBox 12" id="12"/>
          <p:cNvSpPr txBox="true"/>
          <p:nvPr/>
        </p:nvSpPr>
        <p:spPr>
          <a:xfrm rot="0">
            <a:off x="10680982" y="6136914"/>
            <a:ext cx="4938110" cy="975741"/>
          </a:xfrm>
          <a:prstGeom prst="rect">
            <a:avLst/>
          </a:prstGeom>
        </p:spPr>
        <p:txBody>
          <a:bodyPr anchor="t" rtlCol="false" tIns="0" lIns="0" bIns="0" rIns="0">
            <a:spAutoFit/>
          </a:bodyPr>
          <a:lstStyle/>
          <a:p>
            <a:pPr>
              <a:lnSpc>
                <a:spcPts val="2562"/>
              </a:lnSpc>
              <a:spcBef>
                <a:spcPct val="0"/>
              </a:spcBef>
            </a:pPr>
            <a:r>
              <a:rPr lang="en-US" sz="2100">
                <a:solidFill>
                  <a:srgbClr val="000000"/>
                </a:solidFill>
                <a:latin typeface="Now"/>
              </a:rPr>
              <a:t>Conduct simulated phishing exercises to allow employees to practice identifying and responding to threats.</a:t>
            </a:r>
          </a:p>
        </p:txBody>
      </p:sp>
      <p:sp>
        <p:nvSpPr>
          <p:cNvPr name="TextBox 13" id="13"/>
          <p:cNvSpPr txBox="true"/>
          <p:nvPr/>
        </p:nvSpPr>
        <p:spPr>
          <a:xfrm rot="0">
            <a:off x="1028700" y="7022569"/>
            <a:ext cx="3700900" cy="1299591"/>
          </a:xfrm>
          <a:prstGeom prst="rect">
            <a:avLst/>
          </a:prstGeom>
        </p:spPr>
        <p:txBody>
          <a:bodyPr anchor="t" rtlCol="false" tIns="0" lIns="0" bIns="0" rIns="0">
            <a:spAutoFit/>
          </a:bodyPr>
          <a:lstStyle/>
          <a:p>
            <a:pPr>
              <a:lnSpc>
                <a:spcPts val="2562"/>
              </a:lnSpc>
              <a:spcBef>
                <a:spcPct val="0"/>
              </a:spcBef>
            </a:pPr>
            <a:r>
              <a:rPr lang="en-US" sz="2100">
                <a:solidFill>
                  <a:srgbClr val="000000"/>
                </a:solidFill>
                <a:latin typeface="Now"/>
              </a:rPr>
              <a:t>Use multimedia elements, interactive exercises, and real-life scenarios to get people more engaged.</a:t>
            </a:r>
          </a:p>
        </p:txBody>
      </p:sp>
      <p:sp>
        <p:nvSpPr>
          <p:cNvPr name="TextBox 14" id="14"/>
          <p:cNvSpPr txBox="true"/>
          <p:nvPr/>
        </p:nvSpPr>
        <p:spPr>
          <a:xfrm rot="0">
            <a:off x="10074071" y="1104900"/>
            <a:ext cx="6151933" cy="1298904"/>
          </a:xfrm>
          <a:prstGeom prst="rect">
            <a:avLst/>
          </a:prstGeom>
        </p:spPr>
        <p:txBody>
          <a:bodyPr anchor="t" rtlCol="false" tIns="0" lIns="0" bIns="0" rIns="0">
            <a:spAutoFit/>
          </a:bodyPr>
          <a:lstStyle/>
          <a:p>
            <a:pPr algn="l" marL="0" indent="0" lvl="0">
              <a:lnSpc>
                <a:spcPts val="5054"/>
              </a:lnSpc>
              <a:spcBef>
                <a:spcPct val="0"/>
              </a:spcBef>
            </a:pPr>
            <a:r>
              <a:rPr lang="en-US" sz="4859">
                <a:solidFill>
                  <a:srgbClr val="1B1B1B"/>
                </a:solidFill>
                <a:latin typeface="Anton"/>
              </a:rPr>
              <a:t>WHY OUR PRODUCT IS RIGHT FOR YOUR TEAM</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0" r="0" b="0"/>
            </a:stretch>
          </a:blipFill>
        </p:spPr>
      </p:sp>
      <p:sp>
        <p:nvSpPr>
          <p:cNvPr name="AutoShape 3" id="3"/>
          <p:cNvSpPr/>
          <p:nvPr/>
        </p:nvSpPr>
        <p:spPr>
          <a:xfrm>
            <a:off x="9322173" y="3697943"/>
            <a:ext cx="755109" cy="0"/>
          </a:xfrm>
          <a:prstGeom prst="line">
            <a:avLst/>
          </a:prstGeom>
          <a:ln cap="flat" w="19050">
            <a:solidFill>
              <a:srgbClr val="000000"/>
            </a:solidFill>
            <a:prstDash val="solid"/>
            <a:headEnd type="none" len="sm" w="sm"/>
            <a:tailEnd type="none" len="sm" w="sm"/>
          </a:ln>
        </p:spPr>
      </p:sp>
      <p:sp>
        <p:nvSpPr>
          <p:cNvPr name="Freeform 4" id="4"/>
          <p:cNvSpPr/>
          <p:nvPr/>
        </p:nvSpPr>
        <p:spPr>
          <a:xfrm flipH="false" flipV="false" rot="0">
            <a:off x="14256326" y="2674073"/>
            <a:ext cx="630371" cy="1033395"/>
          </a:xfrm>
          <a:custGeom>
            <a:avLst/>
            <a:gdLst/>
            <a:ahLst/>
            <a:cxnLst/>
            <a:rect r="r" b="b" t="t" l="l"/>
            <a:pathLst>
              <a:path h="1033395" w="630371">
                <a:moveTo>
                  <a:pt x="0" y="0"/>
                </a:moveTo>
                <a:lnTo>
                  <a:pt x="630371" y="0"/>
                </a:lnTo>
                <a:lnTo>
                  <a:pt x="630371" y="1033395"/>
                </a:lnTo>
                <a:lnTo>
                  <a:pt x="0" y="103339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4112690" y="7697629"/>
            <a:ext cx="5370049" cy="4114800"/>
          </a:xfrm>
          <a:custGeom>
            <a:avLst/>
            <a:gdLst/>
            <a:ahLst/>
            <a:cxnLst/>
            <a:rect r="r" b="b" t="t" l="l"/>
            <a:pathLst>
              <a:path h="4114800" w="5370049">
                <a:moveTo>
                  <a:pt x="0" y="0"/>
                </a:moveTo>
                <a:lnTo>
                  <a:pt x="5370049" y="0"/>
                </a:lnTo>
                <a:lnTo>
                  <a:pt x="5370049"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6" id="6"/>
          <p:cNvGrpSpPr/>
          <p:nvPr/>
        </p:nvGrpSpPr>
        <p:grpSpPr>
          <a:xfrm rot="0">
            <a:off x="2506711" y="2049960"/>
            <a:ext cx="5680110" cy="6187079"/>
            <a:chOff x="0" y="0"/>
            <a:chExt cx="7573480" cy="8249439"/>
          </a:xfrm>
        </p:grpSpPr>
        <p:pic>
          <p:nvPicPr>
            <p:cNvPr name="Picture 7" id="7"/>
            <p:cNvPicPr>
              <a:picLocks noChangeAspect="true"/>
            </p:cNvPicPr>
            <p:nvPr/>
          </p:nvPicPr>
          <p:blipFill>
            <a:blip r:embed="rId7"/>
            <a:srcRect l="9402" t="0" r="9402" b="0"/>
            <a:stretch>
              <a:fillRect/>
            </a:stretch>
          </p:blipFill>
          <p:spPr>
            <a:xfrm flipH="false" flipV="false">
              <a:off x="0" y="0"/>
              <a:ext cx="7573480" cy="8249439"/>
            </a:xfrm>
            <a:prstGeom prst="rect">
              <a:avLst/>
            </a:prstGeom>
          </p:spPr>
        </p:pic>
      </p:grpSp>
      <p:sp>
        <p:nvSpPr>
          <p:cNvPr name="TextBox 8" id="8"/>
          <p:cNvSpPr txBox="true"/>
          <p:nvPr/>
        </p:nvSpPr>
        <p:spPr>
          <a:xfrm rot="0">
            <a:off x="9144000" y="2189489"/>
            <a:ext cx="6151933" cy="1298904"/>
          </a:xfrm>
          <a:prstGeom prst="rect">
            <a:avLst/>
          </a:prstGeom>
        </p:spPr>
        <p:txBody>
          <a:bodyPr anchor="t" rtlCol="false" tIns="0" lIns="0" bIns="0" rIns="0">
            <a:spAutoFit/>
          </a:bodyPr>
          <a:lstStyle/>
          <a:p>
            <a:pPr algn="l" marL="0" indent="0" lvl="0">
              <a:lnSpc>
                <a:spcPts val="5054"/>
              </a:lnSpc>
              <a:spcBef>
                <a:spcPct val="0"/>
              </a:spcBef>
            </a:pPr>
            <a:r>
              <a:rPr lang="en-US" sz="4859">
                <a:solidFill>
                  <a:srgbClr val="1B1B1B"/>
                </a:solidFill>
                <a:latin typeface="Anton"/>
              </a:rPr>
              <a:t>WHY OUR PRODUCT IS RIGHT FOR YOUR TEAM</a:t>
            </a:r>
          </a:p>
        </p:txBody>
      </p:sp>
      <p:sp>
        <p:nvSpPr>
          <p:cNvPr name="TextBox 9" id="9"/>
          <p:cNvSpPr txBox="true"/>
          <p:nvPr/>
        </p:nvSpPr>
        <p:spPr>
          <a:xfrm rot="0">
            <a:off x="1028700" y="1019175"/>
            <a:ext cx="3027732" cy="389332"/>
          </a:xfrm>
          <a:prstGeom prst="rect">
            <a:avLst/>
          </a:prstGeom>
        </p:spPr>
        <p:txBody>
          <a:bodyPr anchor="t" rtlCol="false" tIns="0" lIns="0" bIns="0" rIns="0">
            <a:spAutoFit/>
          </a:bodyPr>
          <a:lstStyle/>
          <a:p>
            <a:pPr algn="l" marL="0" indent="0" lvl="0">
              <a:lnSpc>
                <a:spcPts val="3054"/>
              </a:lnSpc>
              <a:spcBef>
                <a:spcPct val="0"/>
              </a:spcBef>
            </a:pPr>
            <a:r>
              <a:rPr lang="en-US" sz="2504">
                <a:solidFill>
                  <a:srgbClr val="1B1B1B"/>
                </a:solidFill>
                <a:latin typeface="Now"/>
              </a:rPr>
              <a:t>Don’t Get Hooked!</a:t>
            </a:r>
            <a:r>
              <a:rPr lang="en-US" sz="2504">
                <a:solidFill>
                  <a:srgbClr val="1B1B1B"/>
                </a:solidFill>
                <a:latin typeface="Now"/>
              </a:rPr>
              <a:t> </a:t>
            </a:r>
          </a:p>
        </p:txBody>
      </p:sp>
      <p:sp>
        <p:nvSpPr>
          <p:cNvPr name="TextBox 10" id="10"/>
          <p:cNvSpPr txBox="true"/>
          <p:nvPr/>
        </p:nvSpPr>
        <p:spPr>
          <a:xfrm rot="0">
            <a:off x="9322173" y="4303871"/>
            <a:ext cx="4790517" cy="365760"/>
          </a:xfrm>
          <a:prstGeom prst="rect">
            <a:avLst/>
          </a:prstGeom>
        </p:spPr>
        <p:txBody>
          <a:bodyPr anchor="t" rtlCol="false" tIns="0" lIns="0" bIns="0" rIns="0">
            <a:spAutoFit/>
          </a:bodyPr>
          <a:lstStyle/>
          <a:p>
            <a:pPr algn="just">
              <a:lnSpc>
                <a:spcPts val="2940"/>
              </a:lnSpc>
            </a:pPr>
            <a:r>
              <a:rPr lang="en-US" sz="2100">
                <a:solidFill>
                  <a:srgbClr val="000000"/>
                </a:solidFill>
                <a:latin typeface="Now Medium"/>
              </a:rPr>
              <a:t>GOPHISH </a:t>
            </a:r>
          </a:p>
        </p:txBody>
      </p:sp>
      <p:sp>
        <p:nvSpPr>
          <p:cNvPr name="TextBox 11" id="11"/>
          <p:cNvSpPr txBox="true"/>
          <p:nvPr/>
        </p:nvSpPr>
        <p:spPr>
          <a:xfrm rot="0">
            <a:off x="9322173" y="4826794"/>
            <a:ext cx="4790517" cy="2223135"/>
          </a:xfrm>
          <a:prstGeom prst="rect">
            <a:avLst/>
          </a:prstGeom>
        </p:spPr>
        <p:txBody>
          <a:bodyPr anchor="t" rtlCol="false" tIns="0" lIns="0" bIns="0" rIns="0">
            <a:spAutoFit/>
          </a:bodyPr>
          <a:lstStyle/>
          <a:p>
            <a:pPr algn="just">
              <a:lnSpc>
                <a:spcPts val="2940"/>
              </a:lnSpc>
            </a:pPr>
            <a:r>
              <a:rPr lang="en-US" sz="2100">
                <a:solidFill>
                  <a:srgbClr val="000000"/>
                </a:solidFill>
                <a:latin typeface="Now"/>
              </a:rPr>
              <a:t>With the implementation of gophish as our software solution, we are confident that we have one of the best tools at our disposal to fulfill the goal of conducting campaigns and proper training to the university.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DAGCojSmsp4</dc:identifier>
  <dcterms:modified xsi:type="dcterms:W3CDTF">2011-08-01T06:04:30Z</dcterms:modified>
  <cp:revision>1</cp:revision>
  <dc:title>Don’t Get Hooked!</dc:title>
</cp:coreProperties>
</file>