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sldIdLst>
    <p:sldId id="288" r:id="rId5"/>
    <p:sldId id="273" r:id="rId6"/>
    <p:sldId id="287" r:id="rId7"/>
    <p:sldId id="292" r:id="rId8"/>
    <p:sldId id="291" r:id="rId9"/>
    <p:sldId id="293" r:id="rId10"/>
    <p:sldId id="283" r:id="rId11"/>
    <p:sldId id="289" r:id="rId12"/>
    <p:sldId id="277" r:id="rId13"/>
    <p:sldId id="275" r:id="rId14"/>
    <p:sldId id="294" r:id="rId15"/>
    <p:sldId id="29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071BD1-C684-408D-B5C8-9F3003EDA907}" v="23" dt="2023-11-29T15:00:08.351"/>
    <p1510:client id="{382A53F0-3BD5-B031-2024-7756B8AAFA96}" v="29" dt="2023-11-29T04:53:05.499"/>
    <p1510:client id="{6372351F-E002-D2C6-E3F9-988D4DB45ECA}" v="303" dt="2023-11-29T04:51:29.103"/>
    <p1510:client id="{97ECFFF3-4845-7709-F3C7-F3592D4421B0}" v="1222" dt="2023-11-29T08:27:26.019"/>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294" autoAdjust="0"/>
  </p:normalViewPr>
  <p:slideViewPr>
    <p:cSldViewPr snapToGrid="0">
      <p:cViewPr varScale="1">
        <p:scale>
          <a:sx n="88" d="100"/>
          <a:sy n="88" d="100"/>
        </p:scale>
        <p:origin x="22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BE5395-61AD-40BB-9B3E-983FB8DB30FD}" type="datetimeFigureOut">
              <a:rPr lang="en-US" smtClean="0"/>
              <a:t>11/29/2023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64740D-2BD7-45C5-9579-BFDCAB613651}" type="slidenum">
              <a:rPr lang="en-US" smtClean="0"/>
              <a:t>‹#›</a:t>
            </a:fld>
            <a:endParaRPr lang="en-US"/>
          </a:p>
        </p:txBody>
      </p:sp>
    </p:spTree>
    <p:extLst>
      <p:ext uri="{BB962C8B-B14F-4D97-AF65-F5344CB8AC3E}">
        <p14:creationId xmlns:p14="http://schemas.microsoft.com/office/powerpoint/2010/main" val="1822776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7D64740D-2BD7-45C5-9579-BFDCAB613651}" type="slidenum">
              <a:rPr lang="en-US" smtClean="0"/>
              <a:t>4</a:t>
            </a:fld>
            <a:endParaRPr lang="en-US"/>
          </a:p>
        </p:txBody>
      </p:sp>
    </p:spTree>
    <p:extLst>
      <p:ext uri="{BB962C8B-B14F-4D97-AF65-F5344CB8AC3E}">
        <p14:creationId xmlns:p14="http://schemas.microsoft.com/office/powerpoint/2010/main" val="1055602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7D64740D-2BD7-45C5-9579-BFDCAB613651}" type="slidenum">
              <a:rPr lang="en-US" smtClean="0"/>
              <a:t>5</a:t>
            </a:fld>
            <a:endParaRPr lang="en-US"/>
          </a:p>
        </p:txBody>
      </p:sp>
    </p:spTree>
    <p:extLst>
      <p:ext uri="{BB962C8B-B14F-4D97-AF65-F5344CB8AC3E}">
        <p14:creationId xmlns:p14="http://schemas.microsoft.com/office/powerpoint/2010/main" val="171824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b="0" i="0">
                <a:effectLst/>
                <a:latin typeface="Söhne"/>
              </a:rPr>
              <a:t>The </a:t>
            </a:r>
            <a:r>
              <a:rPr lang="en-US" b="1" i="0">
                <a:effectLst/>
                <a:latin typeface="Söhne"/>
              </a:rPr>
              <a:t>blue line</a:t>
            </a:r>
            <a:r>
              <a:rPr lang="en-US" b="0" i="0">
                <a:effectLst/>
                <a:latin typeface="Söhne"/>
              </a:rPr>
              <a:t> represents the code length as it varies over iterations. This could represent the bit length in the clustering algorithm, showing how it typically decreases as the algorithm progresses.</a:t>
            </a:r>
          </a:p>
          <a:p>
            <a:pPr algn="l">
              <a:buFont typeface="Arial" panose="020B0604020202020204" pitchFamily="34" charset="0"/>
              <a:buChar char="•"/>
            </a:pPr>
            <a:endParaRPr lang="en-US" b="0" i="0">
              <a:effectLst/>
              <a:latin typeface="Söhne"/>
            </a:endParaRPr>
          </a:p>
          <a:p>
            <a:pPr algn="l">
              <a:buFont typeface="Arial" panose="020B0604020202020204" pitchFamily="34" charset="0"/>
              <a:buChar char="•"/>
            </a:pPr>
            <a:r>
              <a:rPr lang="en-US" b="0" i="0">
                <a:effectLst/>
                <a:latin typeface="Söhne"/>
              </a:rPr>
              <a:t>The </a:t>
            </a:r>
            <a:r>
              <a:rPr lang="en-US" b="1" i="0">
                <a:effectLst/>
                <a:latin typeface="Söhne"/>
              </a:rPr>
              <a:t>red dashed line</a:t>
            </a:r>
            <a:r>
              <a:rPr lang="en-US" b="0" i="0">
                <a:effectLst/>
                <a:latin typeface="Söhne"/>
              </a:rPr>
              <a:t> indicates the threshold level. This is the predefined code length threshold below which the algorithm considers its results to be sufficiently optimized.</a:t>
            </a:r>
          </a:p>
          <a:p>
            <a:endParaRPr lang="en-US"/>
          </a:p>
        </p:txBody>
      </p:sp>
      <p:sp>
        <p:nvSpPr>
          <p:cNvPr id="4" name="Slide Number Placeholder 3"/>
          <p:cNvSpPr>
            <a:spLocks noGrp="1"/>
          </p:cNvSpPr>
          <p:nvPr>
            <p:ph type="sldNum" sz="quarter" idx="5"/>
          </p:nvPr>
        </p:nvSpPr>
        <p:spPr/>
        <p:txBody>
          <a:bodyPr/>
          <a:lstStyle/>
          <a:p>
            <a:fld id="{7D64740D-2BD7-45C5-9579-BFDCAB613651}" type="slidenum">
              <a:rPr lang="en-US" smtClean="0"/>
              <a:t>7</a:t>
            </a:fld>
            <a:endParaRPr lang="en-US"/>
          </a:p>
        </p:txBody>
      </p:sp>
    </p:spTree>
    <p:extLst>
      <p:ext uri="{BB962C8B-B14F-4D97-AF65-F5344CB8AC3E}">
        <p14:creationId xmlns:p14="http://schemas.microsoft.com/office/powerpoint/2010/main" val="4004101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b="0" i="0">
                <a:solidFill>
                  <a:srgbClr val="ECECF1"/>
                </a:solidFill>
                <a:effectLst/>
                <a:latin typeface="Söhne"/>
              </a:rPr>
              <a:t>By comparing these two charts, we can visually appreciate the impact of randomizing the node processing order. The randomized approach, as depicted in the second chart, enhances the algorithm's ability to explore the solution space more effectively, increasing the chances of finding a globally optimal solution.</a:t>
            </a:r>
            <a:endParaRPr lang="en-US"/>
          </a:p>
        </p:txBody>
      </p:sp>
      <p:sp>
        <p:nvSpPr>
          <p:cNvPr id="4" name="Slide Number Placeholder 3"/>
          <p:cNvSpPr>
            <a:spLocks noGrp="1"/>
          </p:cNvSpPr>
          <p:nvPr>
            <p:ph type="sldNum" sz="quarter" idx="5"/>
          </p:nvPr>
        </p:nvSpPr>
        <p:spPr/>
        <p:txBody>
          <a:bodyPr/>
          <a:lstStyle/>
          <a:p>
            <a:fld id="{7D64740D-2BD7-45C5-9579-BFDCAB613651}" type="slidenum">
              <a:rPr lang="en-US" smtClean="0"/>
              <a:t>8</a:t>
            </a:fld>
            <a:endParaRPr lang="en-US"/>
          </a:p>
        </p:txBody>
      </p:sp>
    </p:spTree>
    <p:extLst>
      <p:ext uri="{BB962C8B-B14F-4D97-AF65-F5344CB8AC3E}">
        <p14:creationId xmlns:p14="http://schemas.microsoft.com/office/powerpoint/2010/main" val="1270193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references are </a:t>
            </a:r>
          </a:p>
          <a:p>
            <a:r>
              <a:rPr lang="en-US" dirty="0"/>
              <a:t>“mapping higher order networks in memory and multilayer networks with </a:t>
            </a:r>
            <a:r>
              <a:rPr lang="en-US" dirty="0" err="1"/>
              <a:t>infomap</a:t>
            </a:r>
            <a:r>
              <a:rPr lang="en-US" dirty="0"/>
              <a:t>” by </a:t>
            </a:r>
            <a:r>
              <a:rPr lang="en-US" dirty="0" err="1"/>
              <a:t>edler</a:t>
            </a:r>
            <a:r>
              <a:rPr lang="en-US" dirty="0"/>
              <a:t>, Bohlin and </a:t>
            </a:r>
            <a:r>
              <a:rPr lang="en-US" dirty="0" err="1"/>
              <a:t>rosvall</a:t>
            </a:r>
            <a:endParaRPr lang="en-US" dirty="0"/>
          </a:p>
          <a:p>
            <a:r>
              <a:rPr lang="en-US" dirty="0"/>
              <a:t>“the map equation” by </a:t>
            </a:r>
            <a:r>
              <a:rPr lang="en-US" dirty="0" err="1"/>
              <a:t>rosvall</a:t>
            </a:r>
            <a:r>
              <a:rPr lang="en-US" dirty="0"/>
              <a:t> and </a:t>
            </a:r>
            <a:r>
              <a:rPr lang="en-US" dirty="0" err="1"/>
              <a:t>axelsson</a:t>
            </a:r>
            <a:endParaRPr lang="en-US" dirty="0"/>
          </a:p>
          <a:p>
            <a:r>
              <a:rPr lang="en-US" dirty="0"/>
              <a:t>And the map equation software package available at mapequation.org by </a:t>
            </a:r>
            <a:r>
              <a:rPr lang="en-US" dirty="0" err="1"/>
              <a:t>edler</a:t>
            </a:r>
            <a:r>
              <a:rPr lang="en-US" dirty="0"/>
              <a:t> Holmgren and </a:t>
            </a:r>
            <a:r>
              <a:rPr lang="en-US" dirty="0" err="1"/>
              <a:t>rosvall</a:t>
            </a:r>
            <a:endParaRPr lang="en-US" dirty="0"/>
          </a:p>
          <a:p>
            <a:endParaRPr lang="en-US" dirty="0"/>
          </a:p>
          <a:p>
            <a:r>
              <a:rPr lang="en-US" dirty="0"/>
              <a:t>We hope you </a:t>
            </a:r>
            <a:r>
              <a:rPr lang="en-US" dirty="0" err="1"/>
              <a:t>emjoyed</a:t>
            </a:r>
            <a:r>
              <a:rPr lang="en-US" dirty="0"/>
              <a:t> the presentation and thank you for you time.</a:t>
            </a:r>
          </a:p>
          <a:p>
            <a:endParaRPr lang="en-US" dirty="0"/>
          </a:p>
        </p:txBody>
      </p:sp>
      <p:sp>
        <p:nvSpPr>
          <p:cNvPr id="4" name="Slide Number Placeholder 3"/>
          <p:cNvSpPr>
            <a:spLocks noGrp="1"/>
          </p:cNvSpPr>
          <p:nvPr>
            <p:ph type="sldNum" sz="quarter" idx="5"/>
          </p:nvPr>
        </p:nvSpPr>
        <p:spPr/>
        <p:txBody>
          <a:bodyPr/>
          <a:lstStyle/>
          <a:p>
            <a:fld id="{7D64740D-2BD7-45C5-9579-BFDCAB613651}" type="slidenum">
              <a:rPr lang="en-US" smtClean="0"/>
              <a:t>12</a:t>
            </a:fld>
            <a:endParaRPr lang="en-US"/>
          </a:p>
        </p:txBody>
      </p:sp>
    </p:spTree>
    <p:extLst>
      <p:ext uri="{BB962C8B-B14F-4D97-AF65-F5344CB8AC3E}">
        <p14:creationId xmlns:p14="http://schemas.microsoft.com/office/powerpoint/2010/main" val="66541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11/29/2023</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hyperlink" Target="https://www.mapequation.org/" TargetMode="External"/><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normAutofit fontScale="90000"/>
          </a:bodyPr>
          <a:lstStyle/>
          <a:p>
            <a:r>
              <a:rPr lang="en-US" sz="6000">
                <a:cs typeface="Arial"/>
              </a:rPr>
              <a:t>App Development for Analyzing Biological Networks</a:t>
            </a:r>
            <a:endParaRPr lang="en-US"/>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p:txBody>
          <a:bodyPr vert="horz" lIns="91440" tIns="45720" rIns="91440" bIns="45720" rtlCol="0" anchor="t">
            <a:normAutofit fontScale="77500" lnSpcReduction="20000"/>
          </a:bodyPr>
          <a:lstStyle/>
          <a:p>
            <a:r>
              <a:rPr lang="en-US" i="1">
                <a:cs typeface="Arial"/>
              </a:rPr>
              <a:t>Fall 2023 Capstone II</a:t>
            </a:r>
          </a:p>
          <a:p>
            <a:endParaRPr lang="en-US">
              <a:cs typeface="Arial"/>
            </a:endParaRPr>
          </a:p>
          <a:p>
            <a:r>
              <a:rPr lang="en-US" sz="2400" b="1">
                <a:cs typeface="Arial" panose="020B0604020202020204"/>
              </a:rPr>
              <a:t>Team: </a:t>
            </a:r>
            <a:r>
              <a:rPr lang="en-US" sz="2400">
                <a:cs typeface="Arial" panose="020B0604020202020204"/>
              </a:rPr>
              <a:t>David Barahona, Gabriel Zavala</a:t>
            </a:r>
            <a:r>
              <a:rPr lang="en-US">
                <a:cs typeface="Arial" panose="020B0604020202020204"/>
              </a:rPr>
              <a:t>, </a:t>
            </a:r>
            <a:r>
              <a:rPr lang="en-US" err="1">
                <a:cs typeface="Arial" panose="020B0604020202020204"/>
              </a:rPr>
              <a:t>Riguens</a:t>
            </a:r>
            <a:r>
              <a:rPr lang="en-US">
                <a:cs typeface="Arial" panose="020B0604020202020204"/>
              </a:rPr>
              <a:t> Brutus</a:t>
            </a:r>
            <a:endParaRPr lang="en-US" sz="2400">
              <a:cs typeface="Arial" panose="020B0604020202020204"/>
            </a:endParaRPr>
          </a:p>
          <a:p>
            <a:r>
              <a:rPr lang="en-US" sz="2400" b="1">
                <a:cs typeface="Arial" panose="020B0604020202020204"/>
              </a:rPr>
              <a:t>Product Owner: </a:t>
            </a:r>
            <a:r>
              <a:rPr lang="en-US" sz="2400">
                <a:cs typeface="Arial" panose="020B0604020202020204"/>
              </a:rPr>
              <a:t>Ananda</a:t>
            </a:r>
            <a:r>
              <a:rPr lang="en-US">
                <a:cs typeface="Arial" panose="020B0604020202020204"/>
              </a:rPr>
              <a:t> M.</a:t>
            </a:r>
            <a:r>
              <a:rPr lang="en-US" sz="2400">
                <a:cs typeface="Arial" panose="020B0604020202020204"/>
              </a:rPr>
              <a:t> Mondal</a:t>
            </a:r>
            <a:endParaRPr lang="en-US" sz="2400" b="1">
              <a:cs typeface="Arial" panose="020B0604020202020204"/>
            </a:endParaRPr>
          </a:p>
          <a:p>
            <a:r>
              <a:rPr lang="en-US" sz="2400" b="1">
                <a:cs typeface="Arial" panose="020B0604020202020204"/>
              </a:rPr>
              <a:t>Instructor: </a:t>
            </a:r>
            <a:r>
              <a:rPr lang="en-US" sz="2400">
                <a:cs typeface="Arial" panose="020B0604020202020204"/>
              </a:rPr>
              <a:t>Masoud Sadjadi</a:t>
            </a:r>
          </a:p>
          <a:p>
            <a:endParaRPr lang="en-US"/>
          </a:p>
        </p:txBody>
      </p:sp>
    </p:spTree>
    <p:extLst>
      <p:ext uri="{BB962C8B-B14F-4D97-AF65-F5344CB8AC3E}">
        <p14:creationId xmlns:p14="http://schemas.microsoft.com/office/powerpoint/2010/main" val="414270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910593" y="175548"/>
            <a:ext cx="9718653" cy="1184156"/>
          </a:xfrm>
        </p:spPr>
        <p:txBody>
          <a:bodyPr/>
          <a:lstStyle/>
          <a:p>
            <a:r>
              <a:rPr lang="en-US">
                <a:cs typeface="Arial"/>
              </a:rPr>
              <a:t>Implementation of </a:t>
            </a:r>
            <a:r>
              <a:rPr lang="en-US" dirty="0">
                <a:cs typeface="Arial"/>
              </a:rPr>
              <a:t>Fine-Tuning</a:t>
            </a:r>
            <a:r>
              <a:rPr lang="en-US">
                <a:cs typeface="Arial"/>
              </a:rPr>
              <a:t> Algorithm</a:t>
            </a:r>
            <a:endParaRPr lang="en-US"/>
          </a:p>
        </p:txBody>
      </p:sp>
      <p:sp>
        <p:nvSpPr>
          <p:cNvPr id="2" name="TextBox 1">
            <a:extLst>
              <a:ext uri="{FF2B5EF4-FFF2-40B4-BE49-F238E27FC236}">
                <a16:creationId xmlns:a16="http://schemas.microsoft.com/office/drawing/2014/main" id="{E23166C3-F63A-4B54-7444-2E48653CE34D}"/>
              </a:ext>
            </a:extLst>
          </p:cNvPr>
          <p:cNvSpPr txBox="1"/>
          <p:nvPr/>
        </p:nvSpPr>
        <p:spPr>
          <a:xfrm>
            <a:off x="1792718" y="1133354"/>
            <a:ext cx="7740569" cy="45899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FFFFFF"/>
                </a:solidFill>
                <a:cs typeface="Arial"/>
              </a:rPr>
              <a:t>Overview:</a:t>
            </a:r>
            <a:endParaRPr lang="en-US" b="1" dirty="0">
              <a:cs typeface="Arial"/>
            </a:endParaRPr>
          </a:p>
          <a:p>
            <a:r>
              <a:rPr lang="en-US" dirty="0">
                <a:solidFill>
                  <a:srgbClr val="FFFFFF"/>
                </a:solidFill>
                <a:ea typeface="+mn-lt"/>
                <a:cs typeface="+mn-lt"/>
              </a:rPr>
              <a:t>Fine-Tuning is one of the different algorithm of </a:t>
            </a:r>
            <a:r>
              <a:rPr lang="en-US" dirty="0" err="1">
                <a:solidFill>
                  <a:srgbClr val="FFFFFF"/>
                </a:solidFill>
                <a:ea typeface="+mn-lt"/>
                <a:cs typeface="+mn-lt"/>
              </a:rPr>
              <a:t>Infomap</a:t>
            </a:r>
            <a:r>
              <a:rPr lang="en-US" dirty="0">
                <a:solidFill>
                  <a:srgbClr val="FFFFFF"/>
                </a:solidFill>
                <a:ea typeface="+mn-lt"/>
                <a:cs typeface="+mn-lt"/>
              </a:rPr>
              <a:t>. Its goal is to optimize the modular description of network flows by allowing individual nodes to move between modules.</a:t>
            </a:r>
            <a:endParaRPr lang="en-US">
              <a:ea typeface="+mn-lt"/>
              <a:cs typeface="+mn-lt"/>
            </a:endParaRPr>
          </a:p>
          <a:p>
            <a:endParaRPr lang="en-US" dirty="0">
              <a:solidFill>
                <a:srgbClr val="FFFFFF"/>
              </a:solidFill>
              <a:cs typeface="Arial"/>
            </a:endParaRPr>
          </a:p>
          <a:p>
            <a:r>
              <a:rPr lang="en-US" b="1" dirty="0">
                <a:cs typeface="Arial"/>
              </a:rPr>
              <a:t>Implementation Steps:</a:t>
            </a:r>
            <a:endParaRPr lang="en-US" dirty="0"/>
          </a:p>
          <a:p>
            <a:pPr marL="795020" lvl="1" indent="-337820">
              <a:lnSpc>
                <a:spcPct val="120000"/>
              </a:lnSpc>
              <a:spcBef>
                <a:spcPts val="500"/>
              </a:spcBef>
              <a:spcAft>
                <a:spcPts val="600"/>
              </a:spcAft>
              <a:buFont typeface="Courier New,monospace"/>
              <a:buChar char="o"/>
            </a:pPr>
            <a:r>
              <a:rPr lang="en-US" dirty="0">
                <a:solidFill>
                  <a:srgbClr val="FFFFFF"/>
                </a:solidFill>
                <a:cs typeface="Arial"/>
              </a:rPr>
              <a:t>1) </a:t>
            </a:r>
            <a:r>
              <a:rPr lang="en-US" dirty="0" err="1">
                <a:solidFill>
                  <a:srgbClr val="FFFFFF"/>
                </a:solidFill>
                <a:cs typeface="Arial"/>
              </a:rPr>
              <a:t>Infomap</a:t>
            </a:r>
            <a:r>
              <a:rPr lang="en-US" dirty="0">
                <a:solidFill>
                  <a:srgbClr val="FFFFFF"/>
                </a:solidFill>
                <a:cs typeface="Arial"/>
              </a:rPr>
              <a:t> reassigns each node to be the sole member of its own module to allow for single-node movements.</a:t>
            </a:r>
          </a:p>
          <a:p>
            <a:pPr marL="795020" lvl="1" indent="-337820">
              <a:lnSpc>
                <a:spcPct val="120000"/>
              </a:lnSpc>
              <a:spcBef>
                <a:spcPts val="500"/>
              </a:spcBef>
              <a:spcAft>
                <a:spcPts val="600"/>
              </a:spcAft>
              <a:buFont typeface="Courier New,monospace"/>
              <a:buChar char="o"/>
            </a:pPr>
            <a:r>
              <a:rPr lang="en-US" dirty="0">
                <a:solidFill>
                  <a:srgbClr val="FFFFFF"/>
                </a:solidFill>
                <a:cs typeface="Arial"/>
              </a:rPr>
              <a:t>2) moves all nodes back to their respective modules of the previous step.</a:t>
            </a:r>
          </a:p>
          <a:p>
            <a:pPr marL="795020" lvl="1" indent="-337820">
              <a:lnSpc>
                <a:spcPct val="120000"/>
              </a:lnSpc>
              <a:spcBef>
                <a:spcPts val="500"/>
              </a:spcBef>
              <a:spcAft>
                <a:spcPts val="600"/>
              </a:spcAft>
              <a:buFont typeface="Courier New,monospace"/>
              <a:buChar char="o"/>
            </a:pPr>
            <a:r>
              <a:rPr lang="en-US" dirty="0">
                <a:solidFill>
                  <a:srgbClr val="FFFFFF"/>
                </a:solidFill>
                <a:cs typeface="Arial"/>
              </a:rPr>
              <a:t>3) recall cluster() (algorithm 3, Repeated node aggregation)</a:t>
            </a:r>
            <a:endParaRPr lang="en-US" dirty="0">
              <a:solidFill>
                <a:srgbClr val="000000"/>
              </a:solidFill>
              <a:cs typeface="Arial"/>
            </a:endParaRPr>
          </a:p>
          <a:p>
            <a:pPr lvl="1">
              <a:lnSpc>
                <a:spcPct val="120000"/>
              </a:lnSpc>
              <a:spcBef>
                <a:spcPts val="500"/>
              </a:spcBef>
              <a:spcAft>
                <a:spcPts val="600"/>
              </a:spcAft>
            </a:pPr>
            <a:endParaRPr lang="en-US" dirty="0">
              <a:solidFill>
                <a:srgbClr val="FFFFFF"/>
              </a:solidFill>
              <a:cs typeface="Arial"/>
            </a:endParaRPr>
          </a:p>
          <a:p>
            <a:pPr marL="342900" indent="-342900">
              <a:buFontTx/>
              <a:buAutoNum type="arabicParenR"/>
            </a:pPr>
            <a:endParaRPr lang="en-US" dirty="0">
              <a:solidFill>
                <a:srgbClr val="000000"/>
              </a:solidFill>
              <a:cs typeface="Arial"/>
            </a:endParaRPr>
          </a:p>
        </p:txBody>
      </p:sp>
      <p:pic>
        <p:nvPicPr>
          <p:cNvPr id="8" name="Picture 7" descr="A close up of a map&#10;&#10;Description automatically generated">
            <a:extLst>
              <a:ext uri="{FF2B5EF4-FFF2-40B4-BE49-F238E27FC236}">
                <a16:creationId xmlns:a16="http://schemas.microsoft.com/office/drawing/2014/main" id="{7AD73461-D93A-4676-8A13-1DA404C7CDDA}"/>
              </a:ext>
            </a:extLst>
          </p:cNvPr>
          <p:cNvPicPr>
            <a:picLocks noChangeAspect="1"/>
          </p:cNvPicPr>
          <p:nvPr/>
        </p:nvPicPr>
        <p:blipFill>
          <a:blip r:embed="rId2"/>
          <a:stretch>
            <a:fillRect/>
          </a:stretch>
        </p:blipFill>
        <p:spPr>
          <a:xfrm>
            <a:off x="3198109" y="4854562"/>
            <a:ext cx="7021974" cy="1589156"/>
          </a:xfrm>
          <a:prstGeom prst="rect">
            <a:avLst/>
          </a:prstGeom>
        </p:spPr>
      </p:pic>
    </p:spTree>
    <p:extLst>
      <p:ext uri="{BB962C8B-B14F-4D97-AF65-F5344CB8AC3E}">
        <p14:creationId xmlns:p14="http://schemas.microsoft.com/office/powerpoint/2010/main" val="1693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78C5A02-15D8-4DA0-71E6-080F2DE16E5B}"/>
              </a:ext>
            </a:extLst>
          </p:cNvPr>
          <p:cNvSpPr>
            <a:spLocks noGrp="1"/>
          </p:cNvSpPr>
          <p:nvPr>
            <p:ph type="title"/>
          </p:nvPr>
        </p:nvSpPr>
        <p:spPr/>
        <p:txBody>
          <a:bodyPr/>
          <a:lstStyle/>
          <a:p>
            <a:r>
              <a:rPr lang="en-US" dirty="0">
                <a:cs typeface="Arial"/>
              </a:rPr>
              <a:t>Requirements</a:t>
            </a:r>
            <a:endParaRPr lang="en-US" dirty="0"/>
          </a:p>
        </p:txBody>
      </p:sp>
      <p:sp>
        <p:nvSpPr>
          <p:cNvPr id="4" name="Content Placeholder 3">
            <a:extLst>
              <a:ext uri="{FF2B5EF4-FFF2-40B4-BE49-F238E27FC236}">
                <a16:creationId xmlns:a16="http://schemas.microsoft.com/office/drawing/2014/main" id="{0DF8FB38-EFA6-892F-20BD-F7FC8153AFB9}"/>
              </a:ext>
            </a:extLst>
          </p:cNvPr>
          <p:cNvSpPr>
            <a:spLocks noGrp="1"/>
          </p:cNvSpPr>
          <p:nvPr>
            <p:ph sz="half" idx="14"/>
          </p:nvPr>
        </p:nvSpPr>
        <p:spPr>
          <a:xfrm>
            <a:off x="1917998" y="1959429"/>
            <a:ext cx="9718653" cy="4049485"/>
          </a:xfrm>
        </p:spPr>
        <p:txBody>
          <a:bodyPr>
            <a:normAutofit fontScale="92500"/>
          </a:bodyPr>
          <a:lstStyle/>
          <a:p>
            <a:pPr>
              <a:lnSpc>
                <a:spcPct val="200000"/>
              </a:lnSpc>
            </a:pPr>
            <a:r>
              <a:rPr lang="en-US" sz="2800" dirty="0">
                <a:cs typeface="Arial"/>
              </a:rPr>
              <a:t>Java 11: what the plug-in was written in</a:t>
            </a:r>
          </a:p>
          <a:p>
            <a:pPr>
              <a:lnSpc>
                <a:spcPct val="200000"/>
              </a:lnSpc>
            </a:pPr>
            <a:r>
              <a:rPr lang="en-US" sz="2800" dirty="0">
                <a:cs typeface="Arial"/>
              </a:rPr>
              <a:t>Apache Ant: used to create the jar files </a:t>
            </a:r>
            <a:endParaRPr lang="en-US" sz="2800" dirty="0"/>
          </a:p>
          <a:p>
            <a:pPr>
              <a:lnSpc>
                <a:spcPct val="200000"/>
              </a:lnSpc>
            </a:pPr>
            <a:r>
              <a:rPr lang="en-US" sz="2800" dirty="0">
                <a:cs typeface="Arial"/>
              </a:rPr>
              <a:t>Apache Maven: managing project's build</a:t>
            </a:r>
          </a:p>
          <a:p>
            <a:pPr>
              <a:lnSpc>
                <a:spcPct val="200000"/>
              </a:lnSpc>
            </a:pPr>
            <a:r>
              <a:rPr lang="en-US" sz="2800" dirty="0" err="1">
                <a:solidFill>
                  <a:schemeClr val="bg1"/>
                </a:solidFill>
                <a:cs typeface="Arial" panose="020B0604020202020204"/>
              </a:rPr>
              <a:t>Cytoscape</a:t>
            </a:r>
            <a:r>
              <a:rPr lang="en-US" sz="2800" dirty="0">
                <a:solidFill>
                  <a:schemeClr val="bg1"/>
                </a:solidFill>
                <a:cs typeface="Arial" panose="020B0604020202020204"/>
              </a:rPr>
              <a:t> 3.9.1: the software the plug-in is used in</a:t>
            </a:r>
          </a:p>
          <a:p>
            <a:pPr marL="0" indent="0">
              <a:buNone/>
            </a:pPr>
            <a:r>
              <a:rPr lang="en-US" dirty="0">
                <a:cs typeface="Arial"/>
              </a:rPr>
              <a:t> </a:t>
            </a:r>
            <a:endParaRPr lang="en-US" dirty="0"/>
          </a:p>
          <a:p>
            <a:pPr marL="0" indent="0">
              <a:buNone/>
            </a:pPr>
            <a:endParaRPr lang="en-US" dirty="0"/>
          </a:p>
        </p:txBody>
      </p:sp>
      <p:pic>
        <p:nvPicPr>
          <p:cNvPr id="9" name="Picture 10" descr="A picture containing light&#10;&#10;Description automatically generated">
            <a:extLst>
              <a:ext uri="{FF2B5EF4-FFF2-40B4-BE49-F238E27FC236}">
                <a16:creationId xmlns:a16="http://schemas.microsoft.com/office/drawing/2014/main" id="{FBEA401D-CB65-CE66-6876-58F2EF9DA682}"/>
              </a:ext>
            </a:extLst>
          </p:cNvPr>
          <p:cNvPicPr>
            <a:picLocks noChangeAspect="1"/>
          </p:cNvPicPr>
          <p:nvPr/>
        </p:nvPicPr>
        <p:blipFill>
          <a:blip r:embed="rId2"/>
          <a:stretch>
            <a:fillRect/>
          </a:stretch>
        </p:blipFill>
        <p:spPr>
          <a:xfrm>
            <a:off x="8174286" y="1716591"/>
            <a:ext cx="1013638" cy="1040884"/>
          </a:xfrm>
          <a:prstGeom prst="rect">
            <a:avLst/>
          </a:prstGeom>
        </p:spPr>
      </p:pic>
      <p:pic>
        <p:nvPicPr>
          <p:cNvPr id="10" name="Picture 11" descr="A picture containing text, clipart, sign, night sky&#10;&#10;Description automatically generated">
            <a:extLst>
              <a:ext uri="{FF2B5EF4-FFF2-40B4-BE49-F238E27FC236}">
                <a16:creationId xmlns:a16="http://schemas.microsoft.com/office/drawing/2014/main" id="{539EDCCB-7A3B-6D3A-7315-A89B33FBA571}"/>
              </a:ext>
            </a:extLst>
          </p:cNvPr>
          <p:cNvPicPr>
            <a:picLocks noChangeAspect="1"/>
          </p:cNvPicPr>
          <p:nvPr/>
        </p:nvPicPr>
        <p:blipFill>
          <a:blip r:embed="rId3"/>
          <a:stretch>
            <a:fillRect/>
          </a:stretch>
        </p:blipFill>
        <p:spPr>
          <a:xfrm>
            <a:off x="8174286" y="2927087"/>
            <a:ext cx="1361410" cy="830447"/>
          </a:xfrm>
          <a:prstGeom prst="rect">
            <a:avLst/>
          </a:prstGeom>
        </p:spPr>
      </p:pic>
      <p:pic>
        <p:nvPicPr>
          <p:cNvPr id="11" name="Graphic 18">
            <a:extLst>
              <a:ext uri="{FF2B5EF4-FFF2-40B4-BE49-F238E27FC236}">
                <a16:creationId xmlns:a16="http://schemas.microsoft.com/office/drawing/2014/main" id="{8BC74351-7261-0674-F991-1D7E30F7CD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330609" y="3844066"/>
            <a:ext cx="2743199" cy="693868"/>
          </a:xfrm>
          <a:prstGeom prst="rect">
            <a:avLst/>
          </a:prstGeom>
        </p:spPr>
      </p:pic>
      <p:pic>
        <p:nvPicPr>
          <p:cNvPr id="12" name="Picture 12" descr="Icon&#10;&#10;Description automatically generated">
            <a:extLst>
              <a:ext uri="{FF2B5EF4-FFF2-40B4-BE49-F238E27FC236}">
                <a16:creationId xmlns:a16="http://schemas.microsoft.com/office/drawing/2014/main" id="{FC99DAB0-64AE-073C-9603-41F0366B6003}"/>
              </a:ext>
            </a:extLst>
          </p:cNvPr>
          <p:cNvPicPr>
            <a:picLocks noChangeAspect="1"/>
          </p:cNvPicPr>
          <p:nvPr/>
        </p:nvPicPr>
        <p:blipFill>
          <a:blip r:embed="rId6"/>
          <a:stretch>
            <a:fillRect/>
          </a:stretch>
        </p:blipFill>
        <p:spPr>
          <a:xfrm>
            <a:off x="10477056" y="4624466"/>
            <a:ext cx="1193504" cy="1017845"/>
          </a:xfrm>
          <a:prstGeom prst="rect">
            <a:avLst/>
          </a:prstGeom>
        </p:spPr>
      </p:pic>
    </p:spTree>
    <p:extLst>
      <p:ext uri="{BB962C8B-B14F-4D97-AF65-F5344CB8AC3E}">
        <p14:creationId xmlns:p14="http://schemas.microsoft.com/office/powerpoint/2010/main" val="433032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417EEE-96B9-3A3E-1CB8-C420C65B257D}"/>
              </a:ext>
            </a:extLst>
          </p:cNvPr>
          <p:cNvSpPr>
            <a:spLocks noGrp="1"/>
          </p:cNvSpPr>
          <p:nvPr>
            <p:ph idx="1"/>
          </p:nvPr>
        </p:nvSpPr>
        <p:spPr/>
        <p:txBody>
          <a:bodyPr/>
          <a:lstStyle/>
          <a:p>
            <a:r>
              <a:rPr lang="en-US" dirty="0" err="1">
                <a:cs typeface="Arial"/>
              </a:rPr>
              <a:t>Edler</a:t>
            </a:r>
            <a:r>
              <a:rPr lang="en-US" dirty="0">
                <a:cs typeface="Arial"/>
              </a:rPr>
              <a:t>, D., Bohlin, L., &amp; </a:t>
            </a:r>
            <a:r>
              <a:rPr lang="en-US" dirty="0" err="1">
                <a:cs typeface="Arial"/>
              </a:rPr>
              <a:t>Rosvall</a:t>
            </a:r>
            <a:r>
              <a:rPr lang="en-US" dirty="0">
                <a:cs typeface="Arial"/>
              </a:rPr>
              <a:t>, M. (2017). Mapping higher-order network flows in memory and multilayer networks with </a:t>
            </a:r>
            <a:r>
              <a:rPr lang="en-US" dirty="0" err="1">
                <a:cs typeface="Arial"/>
              </a:rPr>
              <a:t>Infomap</a:t>
            </a:r>
            <a:r>
              <a:rPr lang="en-US" dirty="0">
                <a:cs typeface="Arial"/>
              </a:rPr>
              <a:t>. Scientific Reports, 7(1), 1-13. </a:t>
            </a:r>
            <a:r>
              <a:rPr lang="en-US" dirty="0" err="1">
                <a:cs typeface="Arial"/>
              </a:rPr>
              <a:t>doi</a:t>
            </a:r>
            <a:r>
              <a:rPr lang="en-US" dirty="0">
                <a:cs typeface="Arial"/>
              </a:rPr>
              <a:t>: 10.1038/srep46689</a:t>
            </a:r>
          </a:p>
          <a:p>
            <a:r>
              <a:rPr lang="en-US" dirty="0" err="1">
                <a:cs typeface="Arial"/>
              </a:rPr>
              <a:t>Rosvall</a:t>
            </a:r>
            <a:r>
              <a:rPr lang="en-US" dirty="0">
                <a:cs typeface="Arial"/>
              </a:rPr>
              <a:t>, M., &amp; </a:t>
            </a:r>
            <a:r>
              <a:rPr lang="en-US" dirty="0" err="1">
                <a:cs typeface="Arial"/>
              </a:rPr>
              <a:t>Axelsson</a:t>
            </a:r>
            <a:r>
              <a:rPr lang="en-US" dirty="0">
                <a:cs typeface="Arial"/>
              </a:rPr>
              <a:t>, D. (2009). The map equation. The European Physical Journal Special Topics, 178(1), 13-23. </a:t>
            </a:r>
            <a:r>
              <a:rPr lang="en-US" dirty="0" err="1">
                <a:cs typeface="Arial"/>
              </a:rPr>
              <a:t>doi</a:t>
            </a:r>
            <a:r>
              <a:rPr lang="en-US" dirty="0">
                <a:cs typeface="Arial"/>
              </a:rPr>
              <a:t>: 10.1140/</a:t>
            </a:r>
            <a:r>
              <a:rPr lang="en-US" dirty="0" err="1">
                <a:cs typeface="Arial"/>
              </a:rPr>
              <a:t>epjst</a:t>
            </a:r>
            <a:r>
              <a:rPr lang="en-US" dirty="0">
                <a:cs typeface="Arial"/>
              </a:rPr>
              <a:t>/e2010-01179-1</a:t>
            </a:r>
          </a:p>
          <a:p>
            <a:r>
              <a:rPr lang="en-US" dirty="0">
                <a:solidFill>
                  <a:srgbClr val="1A202C"/>
                </a:solidFill>
                <a:ea typeface="+mn-lt"/>
                <a:cs typeface="+mn-lt"/>
              </a:rPr>
              <a:t>D. </a:t>
            </a:r>
            <a:r>
              <a:rPr lang="en-US" dirty="0" err="1">
                <a:solidFill>
                  <a:srgbClr val="1A202C"/>
                </a:solidFill>
                <a:ea typeface="+mn-lt"/>
                <a:cs typeface="+mn-lt"/>
              </a:rPr>
              <a:t>Edler</a:t>
            </a:r>
            <a:r>
              <a:rPr lang="en-US" dirty="0">
                <a:solidFill>
                  <a:srgbClr val="1A202C"/>
                </a:solidFill>
                <a:ea typeface="+mn-lt"/>
                <a:cs typeface="+mn-lt"/>
              </a:rPr>
              <a:t>, A. Holmgren and M. </a:t>
            </a:r>
            <a:r>
              <a:rPr lang="en-US" dirty="0" err="1">
                <a:solidFill>
                  <a:srgbClr val="1A202C"/>
                </a:solidFill>
                <a:ea typeface="+mn-lt"/>
                <a:cs typeface="+mn-lt"/>
              </a:rPr>
              <a:t>Rosvall</a:t>
            </a:r>
            <a:r>
              <a:rPr lang="en-US" dirty="0">
                <a:solidFill>
                  <a:srgbClr val="1A202C"/>
                </a:solidFill>
                <a:ea typeface="+mn-lt"/>
                <a:cs typeface="+mn-lt"/>
              </a:rPr>
              <a:t>, The </a:t>
            </a:r>
            <a:r>
              <a:rPr lang="en-US" dirty="0" err="1">
                <a:solidFill>
                  <a:srgbClr val="1A202C"/>
                </a:solidFill>
                <a:ea typeface="+mn-lt"/>
                <a:cs typeface="+mn-lt"/>
              </a:rPr>
              <a:t>MapEquation</a:t>
            </a:r>
            <a:r>
              <a:rPr lang="en-US" dirty="0">
                <a:solidFill>
                  <a:srgbClr val="1A202C"/>
                </a:solidFill>
                <a:ea typeface="+mn-lt"/>
                <a:cs typeface="+mn-lt"/>
              </a:rPr>
              <a:t> software package, available online at </a:t>
            </a:r>
            <a:r>
              <a:rPr lang="en-US" dirty="0">
                <a:solidFill>
                  <a:srgbClr val="128BC2"/>
                </a:solidFill>
                <a:ea typeface="+mn-lt"/>
                <a:cs typeface="+mn-lt"/>
                <a:hlinkClick r:id="rId3"/>
              </a:rPr>
              <a:t>mapequation.org</a:t>
            </a:r>
            <a:r>
              <a:rPr lang="en-US" dirty="0">
                <a:solidFill>
                  <a:srgbClr val="1A202C"/>
                </a:solidFill>
                <a:ea typeface="+mn-lt"/>
                <a:cs typeface="+mn-lt"/>
              </a:rPr>
              <a:t>.</a:t>
            </a:r>
            <a:endParaRPr lang="en-US" dirty="0"/>
          </a:p>
          <a:p>
            <a:endParaRPr lang="en-US" dirty="0">
              <a:cs typeface="Arial"/>
            </a:endParaRPr>
          </a:p>
          <a:p>
            <a:endParaRPr lang="en-US" dirty="0">
              <a:cs typeface="Arial"/>
            </a:endParaRPr>
          </a:p>
          <a:p>
            <a:endParaRPr lang="en-US" dirty="0"/>
          </a:p>
        </p:txBody>
      </p:sp>
      <p:sp>
        <p:nvSpPr>
          <p:cNvPr id="3" name="Title 2">
            <a:extLst>
              <a:ext uri="{FF2B5EF4-FFF2-40B4-BE49-F238E27FC236}">
                <a16:creationId xmlns:a16="http://schemas.microsoft.com/office/drawing/2014/main" id="{16440790-E1A9-1C91-83D1-B0A55FB37063}"/>
              </a:ext>
            </a:extLst>
          </p:cNvPr>
          <p:cNvSpPr>
            <a:spLocks noGrp="1"/>
          </p:cNvSpPr>
          <p:nvPr>
            <p:ph type="title"/>
          </p:nvPr>
        </p:nvSpPr>
        <p:spPr/>
        <p:txBody>
          <a:bodyPr/>
          <a:lstStyle/>
          <a:p>
            <a:r>
              <a:rPr lang="en-US" dirty="0">
                <a:cs typeface="Arial"/>
              </a:rPr>
              <a:t>References: </a:t>
            </a:r>
            <a:endParaRPr lang="en-US" dirty="0"/>
          </a:p>
        </p:txBody>
      </p:sp>
    </p:spTree>
    <p:extLst>
      <p:ext uri="{BB962C8B-B14F-4D97-AF65-F5344CB8AC3E}">
        <p14:creationId xmlns:p14="http://schemas.microsoft.com/office/powerpoint/2010/main" val="1986133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lstStyle/>
          <a:p>
            <a:r>
              <a:rPr lang="en-US">
                <a:cs typeface="Arial"/>
              </a:rPr>
              <a:t>Software Components </a:t>
            </a:r>
            <a:endParaRPr lang="en-US"/>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p:txBody>
          <a:bodyPr/>
          <a:lstStyle/>
          <a:p>
            <a:r>
              <a:rPr lang="en-US" sz="2400" b="1" err="1">
                <a:cs typeface="Arial"/>
              </a:rPr>
              <a:t>Cytoscape</a:t>
            </a:r>
            <a:r>
              <a:rPr lang="en-US" sz="2400" b="1">
                <a:cs typeface="Arial"/>
              </a:rPr>
              <a:t> </a:t>
            </a:r>
            <a:r>
              <a:rPr lang="en-US" sz="2400">
                <a:cs typeface="Arial"/>
              </a:rPr>
              <a:t>- </a:t>
            </a:r>
            <a:r>
              <a:rPr lang="en-US" sz="2000">
                <a:cs typeface="Arial"/>
              </a:rPr>
              <a:t>is an open-source software platform for visualizing and incorporating complicated networks with any type of attribute data.</a:t>
            </a:r>
          </a:p>
          <a:p>
            <a:r>
              <a:rPr lang="en-US" sz="2400" b="1" err="1">
                <a:cs typeface="Arial"/>
              </a:rPr>
              <a:t>CyFinder</a:t>
            </a:r>
            <a:r>
              <a:rPr lang="en-US" sz="2400" b="1">
                <a:cs typeface="Arial"/>
              </a:rPr>
              <a:t> </a:t>
            </a:r>
            <a:r>
              <a:rPr lang="en-US" sz="2400">
                <a:cs typeface="Arial"/>
              </a:rPr>
              <a:t>- </a:t>
            </a:r>
            <a:r>
              <a:rPr lang="en-US" sz="2000">
                <a:cs typeface="Arial"/>
              </a:rPr>
              <a:t>is a </a:t>
            </a:r>
            <a:r>
              <a:rPr lang="en-US" sz="2000" err="1">
                <a:cs typeface="Arial"/>
              </a:rPr>
              <a:t>Cytoscape</a:t>
            </a:r>
            <a:r>
              <a:rPr lang="en-US" sz="2000">
                <a:cs typeface="Arial"/>
              </a:rPr>
              <a:t> </a:t>
            </a:r>
            <a:r>
              <a:rPr lang="en-US" sz="2000" err="1">
                <a:cs typeface="Arial"/>
              </a:rPr>
              <a:t>plugin.CyFinder</a:t>
            </a:r>
            <a:r>
              <a:rPr lang="en-US" sz="2000">
                <a:cs typeface="Arial"/>
              </a:rPr>
              <a:t> is used to locate biomarkers in disease networks by locating various types of subnetworks.</a:t>
            </a:r>
          </a:p>
          <a:p>
            <a:r>
              <a:rPr lang="en-US" sz="2400" b="1" err="1">
                <a:cs typeface="Arial"/>
              </a:rPr>
              <a:t>SubgraphFinder</a:t>
            </a:r>
            <a:r>
              <a:rPr lang="en-US" sz="2400">
                <a:cs typeface="Arial"/>
              </a:rPr>
              <a:t> - </a:t>
            </a:r>
            <a:r>
              <a:rPr lang="en-US" sz="2000">
                <a:cs typeface="Arial"/>
              </a:rPr>
              <a:t>The project providing the logic behind </a:t>
            </a:r>
            <a:r>
              <a:rPr lang="en-US" sz="2000" err="1">
                <a:cs typeface="Arial"/>
              </a:rPr>
              <a:t>CyFinder's</a:t>
            </a:r>
            <a:r>
              <a:rPr lang="en-US" sz="2000">
                <a:cs typeface="Arial"/>
              </a:rPr>
              <a:t> algorithms.</a:t>
            </a:r>
            <a:endParaRPr lang="en-US"/>
          </a:p>
        </p:txBody>
      </p:sp>
    </p:spTree>
    <p:extLst>
      <p:ext uri="{BB962C8B-B14F-4D97-AF65-F5344CB8AC3E}">
        <p14:creationId xmlns:p14="http://schemas.microsoft.com/office/powerpoint/2010/main" val="440650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p:txBody>
          <a:bodyPr/>
          <a:lstStyle/>
          <a:p>
            <a:r>
              <a:rPr lang="en-US"/>
              <a:t>Problem</a:t>
            </a:r>
          </a:p>
        </p:txBody>
      </p:sp>
      <p:sp>
        <p:nvSpPr>
          <p:cNvPr id="3" name="Content Placeholder 2">
            <a:extLst>
              <a:ext uri="{FF2B5EF4-FFF2-40B4-BE49-F238E27FC236}">
                <a16:creationId xmlns:a16="http://schemas.microsoft.com/office/drawing/2014/main" id="{71C8BC60-8B6F-43C0-B8A1-05577F05A6CE}"/>
              </a:ext>
            </a:extLst>
          </p:cNvPr>
          <p:cNvSpPr>
            <a:spLocks noGrp="1"/>
          </p:cNvSpPr>
          <p:nvPr>
            <p:ph idx="1"/>
          </p:nvPr>
        </p:nvSpPr>
        <p:spPr/>
        <p:txBody>
          <a:bodyPr/>
          <a:lstStyle/>
          <a:p>
            <a:r>
              <a:rPr lang="en-US"/>
              <a:t>We have three main goals:</a:t>
            </a:r>
          </a:p>
          <a:p>
            <a:pPr marL="0" indent="0">
              <a:buNone/>
            </a:pPr>
            <a:r>
              <a:rPr lang="en-US"/>
              <a:t>	1. Improve currents algorithms 3 and 4 by adding a threshold in code length 	and adding randomization to algorithm 4</a:t>
            </a:r>
          </a:p>
          <a:p>
            <a:pPr marL="0" indent="0">
              <a:buNone/>
            </a:pPr>
            <a:r>
              <a:rPr lang="en-US"/>
              <a:t>	2. Add support for directed weighted networks in Map equation and </a:t>
            </a:r>
            <a:r>
              <a:rPr lang="en-US" err="1"/>
              <a:t>Infomap</a:t>
            </a:r>
            <a:endParaRPr lang="en-US"/>
          </a:p>
          <a:p>
            <a:pPr marL="0" indent="0">
              <a:buNone/>
            </a:pPr>
            <a:r>
              <a:rPr lang="en-US"/>
              <a:t>	algorithm.</a:t>
            </a:r>
          </a:p>
          <a:p>
            <a:pPr marL="0" indent="0">
              <a:buNone/>
            </a:pPr>
            <a:r>
              <a:rPr lang="en-US"/>
              <a:t>	3. Complete implementation of </a:t>
            </a:r>
            <a:r>
              <a:rPr lang="en-US" err="1"/>
              <a:t>Infomap</a:t>
            </a:r>
            <a:r>
              <a:rPr lang="en-US"/>
              <a:t> algorithm by adding other algorithms 	from paper Mapping Higher Order </a:t>
            </a:r>
          </a:p>
        </p:txBody>
      </p:sp>
    </p:spTree>
    <p:extLst>
      <p:ext uri="{BB962C8B-B14F-4D97-AF65-F5344CB8AC3E}">
        <p14:creationId xmlns:p14="http://schemas.microsoft.com/office/powerpoint/2010/main" val="1335522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B5715F-E9C9-1D4D-9583-18347D3A7BA2}"/>
              </a:ext>
            </a:extLst>
          </p:cNvPr>
          <p:cNvSpPr>
            <a:spLocks noGrp="1"/>
          </p:cNvSpPr>
          <p:nvPr>
            <p:ph idx="1"/>
          </p:nvPr>
        </p:nvSpPr>
        <p:spPr/>
        <p:txBody>
          <a:bodyPr vert="horz" lIns="91440" tIns="45720" rIns="91440" bIns="45720" rtlCol="0" anchor="t">
            <a:normAutofit fontScale="92500" lnSpcReduction="20000"/>
          </a:bodyPr>
          <a:lstStyle/>
          <a:p>
            <a:r>
              <a:rPr lang="en-US" sz="1200" b="1">
                <a:ea typeface="+mn-lt"/>
                <a:cs typeface="+mn-lt"/>
              </a:rPr>
              <a:t>Method Name</a:t>
            </a:r>
            <a:r>
              <a:rPr lang="en-US" sz="1200">
                <a:solidFill>
                  <a:srgbClr val="D1D5DB"/>
                </a:solidFill>
                <a:ea typeface="+mn-lt"/>
                <a:cs typeface="+mn-lt"/>
              </a:rPr>
              <a:t>: </a:t>
            </a:r>
            <a:r>
              <a:rPr lang="en-US" sz="1200" b="1" err="1">
                <a:latin typeface="Consolas"/>
              </a:rPr>
              <a:t>createBioVisualStyle</a:t>
            </a:r>
            <a:endParaRPr lang="en-US" err="1"/>
          </a:p>
          <a:p>
            <a:pPr lvl="1"/>
            <a:r>
              <a:rPr lang="en-US" sz="1200" b="1">
                <a:ea typeface="+mn-lt"/>
                <a:cs typeface="+mn-lt"/>
              </a:rPr>
              <a:t>Parameters</a:t>
            </a:r>
            <a:r>
              <a:rPr lang="en-US" sz="1200">
                <a:solidFill>
                  <a:srgbClr val="D1D5DB"/>
                </a:solidFill>
                <a:ea typeface="+mn-lt"/>
                <a:cs typeface="+mn-lt"/>
              </a:rPr>
              <a:t>:</a:t>
            </a:r>
            <a:endParaRPr lang="en-US"/>
          </a:p>
          <a:p>
            <a:pPr lvl="2"/>
            <a:r>
              <a:rPr lang="en-US" sz="1200" b="1" err="1">
                <a:latin typeface="Consolas"/>
              </a:rPr>
              <a:t>VisualStyleFactory</a:t>
            </a:r>
            <a:r>
              <a:rPr lang="en-US" sz="1200" b="1">
                <a:latin typeface="Consolas"/>
              </a:rPr>
              <a:t> </a:t>
            </a:r>
            <a:r>
              <a:rPr lang="en-US" sz="1200" b="1" err="1">
                <a:latin typeface="Consolas"/>
              </a:rPr>
              <a:t>visualStyleFactory</a:t>
            </a:r>
            <a:endParaRPr lang="en-US" err="1"/>
          </a:p>
          <a:p>
            <a:pPr lvl="2"/>
            <a:r>
              <a:rPr lang="en-US" sz="1200" b="1" err="1">
                <a:latin typeface="Consolas"/>
              </a:rPr>
              <a:t>VisualMappingFunctionFactory</a:t>
            </a:r>
            <a:r>
              <a:rPr lang="en-US" sz="1200" b="1">
                <a:latin typeface="Consolas"/>
              </a:rPr>
              <a:t> </a:t>
            </a:r>
            <a:r>
              <a:rPr lang="en-US" sz="1200" b="1" err="1">
                <a:latin typeface="Consolas"/>
              </a:rPr>
              <a:t>passthroughMappingFactory</a:t>
            </a:r>
            <a:endParaRPr lang="en-US" err="1"/>
          </a:p>
          <a:p>
            <a:r>
              <a:rPr lang="en-US" sz="1200" b="1">
                <a:ea typeface="+mn-lt"/>
                <a:cs typeface="+mn-lt"/>
              </a:rPr>
              <a:t>Process</a:t>
            </a:r>
            <a:r>
              <a:rPr lang="en-US" sz="1200">
                <a:solidFill>
                  <a:srgbClr val="D1D5DB"/>
                </a:solidFill>
                <a:ea typeface="+mn-lt"/>
                <a:cs typeface="+mn-lt"/>
              </a:rPr>
              <a:t>:</a:t>
            </a:r>
            <a:endParaRPr lang="en-US"/>
          </a:p>
          <a:p>
            <a:pPr lvl="1"/>
            <a:r>
              <a:rPr lang="en-US" sz="1200" b="1">
                <a:ea typeface="+mn-lt"/>
                <a:cs typeface="+mn-lt"/>
              </a:rPr>
              <a:t>Create Visual Style</a:t>
            </a:r>
            <a:r>
              <a:rPr lang="en-US" sz="1200">
                <a:solidFill>
                  <a:srgbClr val="D1D5DB"/>
                </a:solidFill>
                <a:ea typeface="+mn-lt"/>
                <a:cs typeface="+mn-lt"/>
              </a:rPr>
              <a:t>:</a:t>
            </a:r>
            <a:endParaRPr lang="en-US"/>
          </a:p>
          <a:p>
            <a:pPr lvl="2"/>
            <a:r>
              <a:rPr lang="en-US" sz="1200" b="1">
                <a:ea typeface="+mn-lt"/>
                <a:cs typeface="+mn-lt"/>
              </a:rPr>
              <a:t>Name</a:t>
            </a:r>
            <a:r>
              <a:rPr lang="en-US" sz="1200">
                <a:solidFill>
                  <a:srgbClr val="D1D5DB"/>
                </a:solidFill>
                <a:ea typeface="+mn-lt"/>
                <a:cs typeface="+mn-lt"/>
              </a:rPr>
              <a:t>: "Biological Network Style"</a:t>
            </a:r>
            <a:endParaRPr lang="en-US"/>
          </a:p>
          <a:p>
            <a:pPr lvl="1"/>
            <a:r>
              <a:rPr lang="en-US" sz="1200" b="1">
                <a:ea typeface="+mn-lt"/>
                <a:cs typeface="+mn-lt"/>
              </a:rPr>
              <a:t>Node Configuration</a:t>
            </a:r>
            <a:r>
              <a:rPr lang="en-US" sz="1200">
                <a:solidFill>
                  <a:srgbClr val="D1D5DB"/>
                </a:solidFill>
                <a:ea typeface="+mn-lt"/>
                <a:cs typeface="+mn-lt"/>
              </a:rPr>
              <a:t>:</a:t>
            </a:r>
            <a:endParaRPr lang="en-US"/>
          </a:p>
          <a:p>
            <a:pPr lvl="2"/>
            <a:r>
              <a:rPr lang="en-US" sz="1200" b="1">
                <a:ea typeface="+mn-lt"/>
                <a:cs typeface="+mn-lt"/>
              </a:rPr>
              <a:t>Shape</a:t>
            </a:r>
            <a:r>
              <a:rPr lang="en-US" sz="1200">
                <a:solidFill>
                  <a:srgbClr val="D1D5DB"/>
                </a:solidFill>
                <a:ea typeface="+mn-lt"/>
                <a:cs typeface="+mn-lt"/>
              </a:rPr>
              <a:t>: Ellipse</a:t>
            </a:r>
            <a:endParaRPr lang="en-US"/>
          </a:p>
          <a:p>
            <a:pPr lvl="2"/>
            <a:r>
              <a:rPr lang="en-US" sz="1200" b="1">
                <a:ea typeface="+mn-lt"/>
                <a:cs typeface="+mn-lt"/>
              </a:rPr>
              <a:t>Size</a:t>
            </a:r>
            <a:r>
              <a:rPr lang="en-US" sz="1200">
                <a:solidFill>
                  <a:srgbClr val="D1D5DB"/>
                </a:solidFill>
                <a:ea typeface="+mn-lt"/>
                <a:cs typeface="+mn-lt"/>
              </a:rPr>
              <a:t>: Default 40.0</a:t>
            </a:r>
            <a:endParaRPr lang="en-US"/>
          </a:p>
          <a:p>
            <a:pPr lvl="2"/>
            <a:r>
              <a:rPr lang="en-US" sz="1200" b="1">
                <a:ea typeface="+mn-lt"/>
                <a:cs typeface="+mn-lt"/>
              </a:rPr>
              <a:t>Color</a:t>
            </a:r>
            <a:r>
              <a:rPr lang="en-US" sz="1200">
                <a:solidFill>
                  <a:srgbClr val="D1D5DB"/>
                </a:solidFill>
                <a:ea typeface="+mn-lt"/>
                <a:cs typeface="+mn-lt"/>
              </a:rPr>
              <a:t>: Green</a:t>
            </a:r>
            <a:endParaRPr lang="en-US"/>
          </a:p>
          <a:p>
            <a:pPr lvl="2"/>
            <a:r>
              <a:rPr lang="en-US" sz="1200" b="1">
                <a:ea typeface="+mn-lt"/>
                <a:cs typeface="+mn-lt"/>
              </a:rPr>
              <a:t>Label</a:t>
            </a:r>
            <a:r>
              <a:rPr lang="en-US" sz="1200">
                <a:solidFill>
                  <a:srgbClr val="D1D5DB"/>
                </a:solidFill>
                <a:ea typeface="+mn-lt"/>
                <a:cs typeface="+mn-lt"/>
              </a:rPr>
              <a:t>: Display name label using passthrough mapping</a:t>
            </a:r>
            <a:endParaRPr lang="en-US"/>
          </a:p>
          <a:p>
            <a:pPr lvl="1"/>
            <a:r>
              <a:rPr lang="en-US" sz="1200" b="1">
                <a:ea typeface="+mn-lt"/>
                <a:cs typeface="+mn-lt"/>
              </a:rPr>
              <a:t>Edge Configuration</a:t>
            </a:r>
            <a:r>
              <a:rPr lang="en-US" sz="1200">
                <a:solidFill>
                  <a:srgbClr val="D1D5DB"/>
                </a:solidFill>
                <a:ea typeface="+mn-lt"/>
                <a:cs typeface="+mn-lt"/>
              </a:rPr>
              <a:t>:</a:t>
            </a:r>
            <a:endParaRPr lang="en-US"/>
          </a:p>
          <a:p>
            <a:pPr lvl="2"/>
            <a:r>
              <a:rPr lang="en-US" sz="1200" b="1">
                <a:ea typeface="+mn-lt"/>
                <a:cs typeface="+mn-lt"/>
              </a:rPr>
              <a:t>Arrows</a:t>
            </a:r>
            <a:r>
              <a:rPr lang="en-US" sz="1200">
                <a:solidFill>
                  <a:srgbClr val="D1D5DB"/>
                </a:solidFill>
                <a:ea typeface="+mn-lt"/>
                <a:cs typeface="+mn-lt"/>
              </a:rPr>
              <a:t>:</a:t>
            </a:r>
            <a:endParaRPr lang="en-US"/>
          </a:p>
          <a:p>
            <a:pPr lvl="3"/>
            <a:r>
              <a:rPr lang="en-US" sz="1200" b="1">
                <a:ea typeface="+mn-lt"/>
                <a:cs typeface="+mn-lt"/>
              </a:rPr>
              <a:t>Target</a:t>
            </a:r>
            <a:r>
              <a:rPr lang="en-US" sz="1200">
                <a:solidFill>
                  <a:srgbClr val="D1D5DB"/>
                </a:solidFill>
                <a:ea typeface="+mn-lt"/>
                <a:cs typeface="+mn-lt"/>
              </a:rPr>
              <a:t>: Arrow shape</a:t>
            </a:r>
            <a:endParaRPr lang="en-US"/>
          </a:p>
          <a:p>
            <a:pPr lvl="3"/>
            <a:r>
              <a:rPr lang="en-US" sz="1200" b="1">
                <a:ea typeface="+mn-lt"/>
                <a:cs typeface="+mn-lt"/>
              </a:rPr>
              <a:t>Source</a:t>
            </a:r>
            <a:r>
              <a:rPr lang="en-US" sz="1200">
                <a:solidFill>
                  <a:srgbClr val="D1D5DB"/>
                </a:solidFill>
                <a:ea typeface="+mn-lt"/>
                <a:cs typeface="+mn-lt"/>
              </a:rPr>
              <a:t>: None</a:t>
            </a:r>
            <a:endParaRPr lang="en-US"/>
          </a:p>
          <a:p>
            <a:pPr lvl="2"/>
            <a:r>
              <a:rPr lang="en-US" sz="1200" b="1">
                <a:ea typeface="+mn-lt"/>
                <a:cs typeface="+mn-lt"/>
              </a:rPr>
              <a:t>Width</a:t>
            </a:r>
            <a:r>
              <a:rPr lang="en-US" sz="1200">
                <a:solidFill>
                  <a:srgbClr val="D1D5DB"/>
                </a:solidFill>
                <a:ea typeface="+mn-lt"/>
                <a:cs typeface="+mn-lt"/>
              </a:rPr>
              <a:t>: Default 2.0</a:t>
            </a:r>
            <a:endParaRPr lang="en-US"/>
          </a:p>
          <a:p>
            <a:pPr lvl="2"/>
            <a:r>
              <a:rPr lang="en-US" sz="1200" b="1">
                <a:ea typeface="+mn-lt"/>
                <a:cs typeface="+mn-lt"/>
              </a:rPr>
              <a:t>Color</a:t>
            </a:r>
            <a:r>
              <a:rPr lang="en-US" sz="1200">
                <a:solidFill>
                  <a:srgbClr val="D1D5DB"/>
                </a:solidFill>
                <a:ea typeface="+mn-lt"/>
                <a:cs typeface="+mn-lt"/>
              </a:rPr>
              <a:t>: Gray</a:t>
            </a:r>
            <a:endParaRPr lang="en-US"/>
          </a:p>
          <a:p>
            <a:r>
              <a:rPr lang="en-US" sz="1200" b="1">
                <a:ea typeface="+mn-lt"/>
                <a:cs typeface="+mn-lt"/>
              </a:rPr>
              <a:t>Return Value</a:t>
            </a:r>
            <a:r>
              <a:rPr lang="en-US" sz="1200">
                <a:solidFill>
                  <a:srgbClr val="D1D5DB"/>
                </a:solidFill>
                <a:ea typeface="+mn-lt"/>
                <a:cs typeface="+mn-lt"/>
              </a:rPr>
              <a:t>:</a:t>
            </a:r>
            <a:endParaRPr lang="en-US"/>
          </a:p>
          <a:p>
            <a:pPr lvl="1"/>
            <a:r>
              <a:rPr lang="en-US" sz="1200">
                <a:solidFill>
                  <a:srgbClr val="D1D5DB"/>
                </a:solidFill>
                <a:ea typeface="+mn-lt"/>
                <a:cs typeface="+mn-lt"/>
              </a:rPr>
              <a:t>Returns </a:t>
            </a:r>
            <a:r>
              <a:rPr lang="en-US" sz="1200" b="1" err="1">
                <a:latin typeface="Consolas"/>
              </a:rPr>
              <a:t>bioStyle</a:t>
            </a:r>
            <a:r>
              <a:rPr lang="en-US" sz="1200">
                <a:solidFill>
                  <a:srgbClr val="D1D5DB"/>
                </a:solidFill>
                <a:ea typeface="+mn-lt"/>
                <a:cs typeface="+mn-lt"/>
              </a:rPr>
              <a:t> (</a:t>
            </a:r>
            <a:r>
              <a:rPr lang="en-US" sz="1200" err="1">
                <a:solidFill>
                  <a:srgbClr val="D1D5DB"/>
                </a:solidFill>
                <a:ea typeface="+mn-lt"/>
                <a:cs typeface="+mn-lt"/>
              </a:rPr>
              <a:t>VisualStyle</a:t>
            </a:r>
            <a:r>
              <a:rPr lang="en-US" sz="1200">
                <a:solidFill>
                  <a:srgbClr val="D1D5DB"/>
                </a:solidFill>
                <a:ea typeface="+mn-lt"/>
                <a:cs typeface="+mn-lt"/>
              </a:rPr>
              <a:t> object configured as above)</a:t>
            </a:r>
            <a:endParaRPr lang="en-US"/>
          </a:p>
          <a:p>
            <a:endParaRPr lang="en-US">
              <a:cs typeface="Arial"/>
            </a:endParaRPr>
          </a:p>
        </p:txBody>
      </p:sp>
      <p:sp>
        <p:nvSpPr>
          <p:cNvPr id="3" name="Title 2">
            <a:extLst>
              <a:ext uri="{FF2B5EF4-FFF2-40B4-BE49-F238E27FC236}">
                <a16:creationId xmlns:a16="http://schemas.microsoft.com/office/drawing/2014/main" id="{B5D239BE-7595-C945-8B49-59119C2E49F8}"/>
              </a:ext>
            </a:extLst>
          </p:cNvPr>
          <p:cNvSpPr>
            <a:spLocks noGrp="1"/>
          </p:cNvSpPr>
          <p:nvPr>
            <p:ph type="title"/>
          </p:nvPr>
        </p:nvSpPr>
        <p:spPr/>
        <p:txBody>
          <a:bodyPr/>
          <a:lstStyle/>
          <a:p>
            <a:r>
              <a:rPr lang="en-US"/>
              <a:t>Directedness and Custom Style</a:t>
            </a:r>
          </a:p>
          <a:p>
            <a:endParaRPr lang="en-US">
              <a:cs typeface="Arial"/>
            </a:endParaRPr>
          </a:p>
        </p:txBody>
      </p:sp>
    </p:spTree>
    <p:extLst>
      <p:ext uri="{BB962C8B-B14F-4D97-AF65-F5344CB8AC3E}">
        <p14:creationId xmlns:p14="http://schemas.microsoft.com/office/powerpoint/2010/main" val="1548974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B5715F-E9C9-1D4D-9583-18347D3A7BA2}"/>
              </a:ext>
            </a:extLst>
          </p:cNvPr>
          <p:cNvSpPr>
            <a:spLocks noGrp="1"/>
          </p:cNvSpPr>
          <p:nvPr>
            <p:ph idx="1"/>
          </p:nvPr>
        </p:nvSpPr>
        <p:spPr/>
        <p:txBody>
          <a:bodyPr vert="horz" lIns="91440" tIns="45720" rIns="91440" bIns="45720" rtlCol="0" anchor="t">
            <a:normAutofit/>
          </a:bodyPr>
          <a:lstStyle/>
          <a:p>
            <a:r>
              <a:rPr lang="en-US" b="1"/>
              <a:t> A </a:t>
            </a:r>
            <a:r>
              <a:rPr lang="en-US" b="1" err="1"/>
              <a:t>wishlist</a:t>
            </a:r>
            <a:r>
              <a:rPr lang="en-US" b="1"/>
              <a:t> item was modifying network view displays – </a:t>
            </a:r>
            <a:r>
              <a:rPr lang="en-US"/>
              <a:t>We explored </a:t>
            </a:r>
            <a:r>
              <a:rPr lang="en-US" err="1"/>
              <a:t>Cytoscape's</a:t>
            </a:r>
            <a:r>
              <a:rPr lang="en-US"/>
              <a:t> documentation and implemented "Visual Map" to give </a:t>
            </a:r>
            <a:r>
              <a:rPr lang="en-US" err="1"/>
              <a:t>CyFinder</a:t>
            </a:r>
            <a:r>
              <a:rPr lang="en-US"/>
              <a:t> a style reflective of Biological Networks</a:t>
            </a:r>
            <a:r>
              <a:rPr lang="en-US" b="1"/>
              <a:t> </a:t>
            </a:r>
            <a:endParaRPr lang="en-US" b="1">
              <a:cs typeface="Arial"/>
            </a:endParaRPr>
          </a:p>
        </p:txBody>
      </p:sp>
      <p:sp>
        <p:nvSpPr>
          <p:cNvPr id="3" name="Title 2">
            <a:extLst>
              <a:ext uri="{FF2B5EF4-FFF2-40B4-BE49-F238E27FC236}">
                <a16:creationId xmlns:a16="http://schemas.microsoft.com/office/drawing/2014/main" id="{B5D239BE-7595-C945-8B49-59119C2E49F8}"/>
              </a:ext>
            </a:extLst>
          </p:cNvPr>
          <p:cNvSpPr>
            <a:spLocks noGrp="1"/>
          </p:cNvSpPr>
          <p:nvPr>
            <p:ph type="title"/>
          </p:nvPr>
        </p:nvSpPr>
        <p:spPr/>
        <p:txBody>
          <a:bodyPr/>
          <a:lstStyle/>
          <a:p>
            <a:r>
              <a:rPr lang="en-US"/>
              <a:t>Directedness and Custom Style</a:t>
            </a:r>
          </a:p>
        </p:txBody>
      </p:sp>
      <p:pic>
        <p:nvPicPr>
          <p:cNvPr id="4" name="Demo">
            <a:hlinkClick r:id="" action="ppaction://media"/>
            <a:extLst>
              <a:ext uri="{FF2B5EF4-FFF2-40B4-BE49-F238E27FC236}">
                <a16:creationId xmlns:a16="http://schemas.microsoft.com/office/drawing/2014/main" id="{1D86A9E3-E67F-F2DB-A31C-09BFE3D141A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616029" y="2741428"/>
            <a:ext cx="6359895" cy="3590261"/>
          </a:xfrm>
          <a:prstGeom prst="rect">
            <a:avLst/>
          </a:prstGeom>
        </p:spPr>
      </p:pic>
    </p:spTree>
    <p:extLst>
      <p:ext uri="{BB962C8B-B14F-4D97-AF65-F5344CB8AC3E}">
        <p14:creationId xmlns:p14="http://schemas.microsoft.com/office/powerpoint/2010/main" val="122346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6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38FD8B2-0ED6-8B54-CF94-3737E7101FA6}"/>
              </a:ext>
            </a:extLst>
          </p:cNvPr>
          <p:cNvSpPr>
            <a:spLocks noGrp="1"/>
          </p:cNvSpPr>
          <p:nvPr>
            <p:ph idx="1"/>
          </p:nvPr>
        </p:nvSpPr>
        <p:spPr/>
        <p:txBody>
          <a:bodyPr/>
          <a:lstStyle/>
          <a:p>
            <a:r>
              <a:rPr lang="en-US" dirty="0"/>
              <a:t>The previous team developed crucial components such as the Bit Length Calculator and Best Bit Length</a:t>
            </a:r>
          </a:p>
          <a:p>
            <a:r>
              <a:rPr lang="en-US" b="1" dirty="0"/>
              <a:t>Bit Length Calculator</a:t>
            </a:r>
            <a:r>
              <a:rPr lang="en-US" dirty="0"/>
              <a:t>: This component actively calculates the bit length, reflecting the information needed to describe a random walker's path through network communities. It achieves this by evaluating various node-to-module configurations within the network, guiding the algorithm towards an efficient community structure.</a:t>
            </a:r>
          </a:p>
          <a:p>
            <a:r>
              <a:rPr lang="en-US" b="1" dirty="0"/>
              <a:t>Best Bit Length</a:t>
            </a:r>
            <a:r>
              <a:rPr lang="en-US" dirty="0"/>
              <a:t>: It continuously updates to the lowest bit length found during the algorithm's iterations. This process involves comparing each newly calculated bit length with the current </a:t>
            </a:r>
            <a:r>
              <a:rPr lang="en-US" dirty="0" err="1"/>
              <a:t>bestBitLength</a:t>
            </a:r>
            <a:r>
              <a:rPr lang="en-US" dirty="0"/>
              <a:t> and updating it if a lower value is found, ensuring the search for the most effective community structure.</a:t>
            </a:r>
          </a:p>
        </p:txBody>
      </p:sp>
      <p:sp>
        <p:nvSpPr>
          <p:cNvPr id="3" name="Title 2">
            <a:extLst>
              <a:ext uri="{FF2B5EF4-FFF2-40B4-BE49-F238E27FC236}">
                <a16:creationId xmlns:a16="http://schemas.microsoft.com/office/drawing/2014/main" id="{B57F609C-46D0-F16E-6DDC-E642E3E56018}"/>
              </a:ext>
            </a:extLst>
          </p:cNvPr>
          <p:cNvSpPr>
            <a:spLocks noGrp="1"/>
          </p:cNvSpPr>
          <p:nvPr>
            <p:ph type="title"/>
          </p:nvPr>
        </p:nvSpPr>
        <p:spPr/>
        <p:txBody>
          <a:bodyPr/>
          <a:lstStyle/>
          <a:p>
            <a:r>
              <a:rPr lang="en-US" dirty="0"/>
              <a:t>Bit Length </a:t>
            </a:r>
          </a:p>
        </p:txBody>
      </p:sp>
    </p:spTree>
    <p:extLst>
      <p:ext uri="{BB962C8B-B14F-4D97-AF65-F5344CB8AC3E}">
        <p14:creationId xmlns:p14="http://schemas.microsoft.com/office/powerpoint/2010/main" val="3830451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B5715F-E9C9-1D4D-9583-18347D3A7BA2}"/>
              </a:ext>
            </a:extLst>
          </p:cNvPr>
          <p:cNvSpPr>
            <a:spLocks noGrp="1"/>
          </p:cNvSpPr>
          <p:nvPr>
            <p:ph idx="1"/>
          </p:nvPr>
        </p:nvSpPr>
        <p:spPr/>
        <p:txBody>
          <a:bodyPr/>
          <a:lstStyle/>
          <a:p>
            <a:r>
              <a:rPr lang="en-US" b="1" dirty="0"/>
              <a:t>The introduction of a code length threshold: </a:t>
            </a:r>
            <a:r>
              <a:rPr lang="en-US" dirty="0"/>
              <a:t>This threshold acts as a stopping point for the algorithm. When the </a:t>
            </a:r>
            <a:r>
              <a:rPr lang="en-US" dirty="0" err="1"/>
              <a:t>bestBitLength</a:t>
            </a:r>
            <a:r>
              <a:rPr lang="en-US" dirty="0"/>
              <a:t> falls below this threshold, it signifies that an efficient community structure has been found, streamlining the algorithm by preventing further unnecessary computations.</a:t>
            </a:r>
          </a:p>
          <a:p>
            <a:r>
              <a:rPr lang="en-US" dirty="0"/>
              <a:t>Setting this threshold allows the algorithm to stop searching for a better community structure once it has found one that is "good enough," which can be important for efficiency, especially in large or complex networks.</a:t>
            </a:r>
          </a:p>
        </p:txBody>
      </p:sp>
      <p:sp>
        <p:nvSpPr>
          <p:cNvPr id="3" name="Title 2">
            <a:extLst>
              <a:ext uri="{FF2B5EF4-FFF2-40B4-BE49-F238E27FC236}">
                <a16:creationId xmlns:a16="http://schemas.microsoft.com/office/drawing/2014/main" id="{B5D239BE-7595-C945-8B49-59119C2E49F8}"/>
              </a:ext>
            </a:extLst>
          </p:cNvPr>
          <p:cNvSpPr>
            <a:spLocks noGrp="1"/>
          </p:cNvSpPr>
          <p:nvPr>
            <p:ph type="title"/>
          </p:nvPr>
        </p:nvSpPr>
        <p:spPr/>
        <p:txBody>
          <a:bodyPr/>
          <a:lstStyle/>
          <a:p>
            <a:r>
              <a:rPr lang="en-US" dirty="0"/>
              <a:t>Code Length Threshold in Algorithms </a:t>
            </a:r>
          </a:p>
        </p:txBody>
      </p:sp>
      <p:pic>
        <p:nvPicPr>
          <p:cNvPr id="7" name="Picture 6">
            <a:extLst>
              <a:ext uri="{FF2B5EF4-FFF2-40B4-BE49-F238E27FC236}">
                <a16:creationId xmlns:a16="http://schemas.microsoft.com/office/drawing/2014/main" id="{10D6B358-61F3-D454-C5B2-83A8718076E8}"/>
              </a:ext>
            </a:extLst>
          </p:cNvPr>
          <p:cNvPicPr>
            <a:picLocks noChangeAspect="1"/>
          </p:cNvPicPr>
          <p:nvPr/>
        </p:nvPicPr>
        <p:blipFill>
          <a:blip r:embed="rId3"/>
          <a:stretch>
            <a:fillRect/>
          </a:stretch>
        </p:blipFill>
        <p:spPr>
          <a:xfrm>
            <a:off x="5102134" y="4018920"/>
            <a:ext cx="3354863" cy="1918707"/>
          </a:xfrm>
          <a:prstGeom prst="rect">
            <a:avLst/>
          </a:prstGeom>
        </p:spPr>
      </p:pic>
    </p:spTree>
    <p:extLst>
      <p:ext uri="{BB962C8B-B14F-4D97-AF65-F5344CB8AC3E}">
        <p14:creationId xmlns:p14="http://schemas.microsoft.com/office/powerpoint/2010/main" val="809882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B5715F-E9C9-1D4D-9583-18347D3A7BA2}"/>
              </a:ext>
            </a:extLst>
          </p:cNvPr>
          <p:cNvSpPr>
            <a:spLocks noGrp="1"/>
          </p:cNvSpPr>
          <p:nvPr>
            <p:ph idx="1"/>
          </p:nvPr>
        </p:nvSpPr>
        <p:spPr/>
        <p:txBody>
          <a:bodyPr/>
          <a:lstStyle/>
          <a:p>
            <a:r>
              <a:rPr lang="en-US" b="1" dirty="0"/>
              <a:t> Adding randomness to an algorithm </a:t>
            </a:r>
            <a:r>
              <a:rPr lang="en-US" dirty="0"/>
              <a:t>helps it avoid getting stuck in good but not great solutions, by constantly changing how it looks at the problem. This makes the algorithm more likely to find the best solution and work well in different situations.</a:t>
            </a:r>
          </a:p>
          <a:p>
            <a:r>
              <a:rPr lang="en-US" dirty="0"/>
              <a:t>This was done by calling the </a:t>
            </a:r>
            <a:r>
              <a:rPr lang="en-US" dirty="0" err="1"/>
              <a:t>Collections.shuffle</a:t>
            </a:r>
            <a:r>
              <a:rPr lang="en-US" dirty="0"/>
              <a:t>() method from Collections API that randomly permutes the elements in the list it receives as an argument. By shuffling this list, you ensure that the nodes are optimized in a different, random order in each iteration.</a:t>
            </a:r>
            <a:endParaRPr lang="en-US" i="1" dirty="0"/>
          </a:p>
          <a:p>
            <a:endParaRPr lang="en-US" dirty="0"/>
          </a:p>
        </p:txBody>
      </p:sp>
      <p:sp>
        <p:nvSpPr>
          <p:cNvPr id="3" name="Title 2">
            <a:extLst>
              <a:ext uri="{FF2B5EF4-FFF2-40B4-BE49-F238E27FC236}">
                <a16:creationId xmlns:a16="http://schemas.microsoft.com/office/drawing/2014/main" id="{B5D239BE-7595-C945-8B49-59119C2E49F8}"/>
              </a:ext>
            </a:extLst>
          </p:cNvPr>
          <p:cNvSpPr>
            <a:spLocks noGrp="1"/>
          </p:cNvSpPr>
          <p:nvPr>
            <p:ph type="title"/>
          </p:nvPr>
        </p:nvSpPr>
        <p:spPr/>
        <p:txBody>
          <a:bodyPr/>
          <a:lstStyle/>
          <a:p>
            <a:r>
              <a:rPr lang="en-US" dirty="0"/>
              <a:t>Adding randomization</a:t>
            </a:r>
          </a:p>
        </p:txBody>
      </p:sp>
      <p:pic>
        <p:nvPicPr>
          <p:cNvPr id="5" name="Picture 4">
            <a:extLst>
              <a:ext uri="{FF2B5EF4-FFF2-40B4-BE49-F238E27FC236}">
                <a16:creationId xmlns:a16="http://schemas.microsoft.com/office/drawing/2014/main" id="{B9FDD7DA-BB9B-C766-BF92-CF5A63780D67}"/>
              </a:ext>
            </a:extLst>
          </p:cNvPr>
          <p:cNvPicPr>
            <a:picLocks noChangeAspect="1"/>
          </p:cNvPicPr>
          <p:nvPr/>
        </p:nvPicPr>
        <p:blipFill>
          <a:blip r:embed="rId3"/>
          <a:stretch>
            <a:fillRect/>
          </a:stretch>
        </p:blipFill>
        <p:spPr>
          <a:xfrm>
            <a:off x="4486217" y="4125869"/>
            <a:ext cx="4494497" cy="2247249"/>
          </a:xfrm>
          <a:prstGeom prst="rect">
            <a:avLst/>
          </a:prstGeom>
        </p:spPr>
      </p:pic>
    </p:spTree>
    <p:extLst>
      <p:ext uri="{BB962C8B-B14F-4D97-AF65-F5344CB8AC3E}">
        <p14:creationId xmlns:p14="http://schemas.microsoft.com/office/powerpoint/2010/main" val="3884241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3F0E3-D2EA-0448-8656-7A7A5F88AAFF}"/>
              </a:ext>
            </a:extLst>
          </p:cNvPr>
          <p:cNvSpPr>
            <a:spLocks noGrp="1"/>
          </p:cNvSpPr>
          <p:nvPr>
            <p:ph type="title"/>
          </p:nvPr>
        </p:nvSpPr>
        <p:spPr/>
        <p:txBody>
          <a:bodyPr/>
          <a:lstStyle/>
          <a:p>
            <a:r>
              <a:rPr lang="en-US" dirty="0" err="1">
                <a:cs typeface="Arial"/>
              </a:rPr>
              <a:t>InfoMap</a:t>
            </a:r>
            <a:endParaRPr lang="en-US" dirty="0" err="1"/>
          </a:p>
        </p:txBody>
      </p:sp>
      <p:sp>
        <p:nvSpPr>
          <p:cNvPr id="5" name="TextBox 4">
            <a:extLst>
              <a:ext uri="{FF2B5EF4-FFF2-40B4-BE49-F238E27FC236}">
                <a16:creationId xmlns:a16="http://schemas.microsoft.com/office/drawing/2014/main" id="{58BD18CD-0E71-A89C-0991-80480FC293CD}"/>
              </a:ext>
            </a:extLst>
          </p:cNvPr>
          <p:cNvSpPr txBox="1"/>
          <p:nvPr/>
        </p:nvSpPr>
        <p:spPr>
          <a:xfrm>
            <a:off x="1856772" y="1936348"/>
            <a:ext cx="4228615" cy="37548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dirty="0">
                <a:ea typeface="+mn-lt"/>
                <a:cs typeface="+mn-lt"/>
              </a:rPr>
              <a:t>Overview:</a:t>
            </a:r>
            <a:endParaRPr lang="en-US" sz="2000" dirty="0">
              <a:ea typeface="+mn-lt"/>
              <a:cs typeface="+mn-lt"/>
            </a:endParaRPr>
          </a:p>
          <a:p>
            <a:r>
              <a:rPr lang="en-US" dirty="0" err="1">
                <a:ea typeface="+mn-lt"/>
                <a:cs typeface="+mn-lt"/>
              </a:rPr>
              <a:t>Infomap</a:t>
            </a:r>
            <a:r>
              <a:rPr lang="en-US" dirty="0">
                <a:ea typeface="+mn-lt"/>
                <a:cs typeface="+mn-lt"/>
              </a:rPr>
              <a:t> is a stochastic and efficient search algorithm designed to identify the optimal modular description of network flows based on the map equation.</a:t>
            </a:r>
            <a:endParaRPr lang="en-US" dirty="0"/>
          </a:p>
          <a:p>
            <a:endParaRPr lang="en-US" dirty="0">
              <a:cs typeface="Arial"/>
            </a:endParaRPr>
          </a:p>
          <a:p>
            <a:r>
              <a:rPr lang="en-US" sz="2000" b="1" dirty="0">
                <a:cs typeface="Arial"/>
              </a:rPr>
              <a:t>How it Works: </a:t>
            </a:r>
            <a:endParaRPr lang="en-US" sz="2000" b="1" dirty="0"/>
          </a:p>
          <a:p>
            <a:pPr marL="342900" indent="-342900">
              <a:buAutoNum type="arabicParenR"/>
            </a:pPr>
            <a:r>
              <a:rPr lang="en-US" dirty="0">
                <a:cs typeface="Arial"/>
              </a:rPr>
              <a:t>Each Node start in their own module</a:t>
            </a:r>
          </a:p>
          <a:p>
            <a:pPr marL="342900" indent="-342900">
              <a:buAutoNum type="arabicParenR"/>
            </a:pPr>
            <a:r>
              <a:rPr lang="en-US" dirty="0">
                <a:cs typeface="Arial"/>
              </a:rPr>
              <a:t>If the node decreased modularity, it is moved to its neighboring module</a:t>
            </a:r>
          </a:p>
          <a:p>
            <a:pPr marL="342900" indent="-342900">
              <a:buAutoNum type="arabicParenR"/>
            </a:pPr>
            <a:r>
              <a:rPr lang="en-US" dirty="0">
                <a:cs typeface="Arial"/>
              </a:rPr>
              <a:t>The process continues until no further improvement is possible.</a:t>
            </a:r>
          </a:p>
        </p:txBody>
      </p:sp>
      <p:pic>
        <p:nvPicPr>
          <p:cNvPr id="6" name="Picture 5" descr="A screenshot of a cell phone&#10;&#10;Description automatically generated">
            <a:extLst>
              <a:ext uri="{FF2B5EF4-FFF2-40B4-BE49-F238E27FC236}">
                <a16:creationId xmlns:a16="http://schemas.microsoft.com/office/drawing/2014/main" id="{C5A3CAFD-445F-799E-FFD2-33ACF0E00989}"/>
              </a:ext>
            </a:extLst>
          </p:cNvPr>
          <p:cNvPicPr>
            <a:picLocks noChangeAspect="1"/>
          </p:cNvPicPr>
          <p:nvPr/>
        </p:nvPicPr>
        <p:blipFill>
          <a:blip r:embed="rId2"/>
          <a:stretch>
            <a:fillRect/>
          </a:stretch>
        </p:blipFill>
        <p:spPr>
          <a:xfrm>
            <a:off x="6967264" y="529723"/>
            <a:ext cx="2302582" cy="411480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DA395E4B-086A-ABE5-4DE3-3157E8C4B83C}"/>
              </a:ext>
            </a:extLst>
          </p:cNvPr>
          <p:cNvPicPr>
            <a:picLocks noChangeAspect="1"/>
          </p:cNvPicPr>
          <p:nvPr/>
        </p:nvPicPr>
        <p:blipFill>
          <a:blip r:embed="rId3"/>
          <a:stretch>
            <a:fillRect/>
          </a:stretch>
        </p:blipFill>
        <p:spPr>
          <a:xfrm>
            <a:off x="9729372" y="371475"/>
            <a:ext cx="1914027" cy="4114800"/>
          </a:xfrm>
          <a:prstGeom prst="rect">
            <a:avLst/>
          </a:prstGeom>
        </p:spPr>
      </p:pic>
      <p:sp>
        <p:nvSpPr>
          <p:cNvPr id="8" name="TextBox 7">
            <a:extLst>
              <a:ext uri="{FF2B5EF4-FFF2-40B4-BE49-F238E27FC236}">
                <a16:creationId xmlns:a16="http://schemas.microsoft.com/office/drawing/2014/main" id="{CBB18EF3-3A3D-D31B-7B2A-E9595D1EE63E}"/>
              </a:ext>
            </a:extLst>
          </p:cNvPr>
          <p:cNvSpPr txBox="1"/>
          <p:nvPr/>
        </p:nvSpPr>
        <p:spPr>
          <a:xfrm>
            <a:off x="7834499" y="4650557"/>
            <a:ext cx="3140273"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This is a representation of how it works. In it, the node 4 is moved to it's neighboring module. </a:t>
            </a:r>
            <a:endParaRPr lang="en-US" dirty="0"/>
          </a:p>
        </p:txBody>
      </p:sp>
      <p:sp>
        <p:nvSpPr>
          <p:cNvPr id="9" name="TextBox 8">
            <a:extLst>
              <a:ext uri="{FF2B5EF4-FFF2-40B4-BE49-F238E27FC236}">
                <a16:creationId xmlns:a16="http://schemas.microsoft.com/office/drawing/2014/main" id="{E33258F3-D107-13B9-802E-86AC43434415}"/>
              </a:ext>
            </a:extLst>
          </p:cNvPr>
          <p:cNvSpPr txBox="1"/>
          <p:nvPr/>
        </p:nvSpPr>
        <p:spPr>
          <a:xfrm>
            <a:off x="9631101" y="6402246"/>
            <a:ext cx="2507848"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50" dirty="0">
                <a:cs typeface="Arial"/>
              </a:rPr>
              <a:t>Reference: Spring 2023 Capstone II group</a:t>
            </a:r>
            <a:endParaRPr lang="en-US" dirty="0">
              <a:cs typeface="Arial"/>
            </a:endParaRPr>
          </a:p>
        </p:txBody>
      </p:sp>
    </p:spTree>
    <p:extLst>
      <p:ext uri="{BB962C8B-B14F-4D97-AF65-F5344CB8AC3E}">
        <p14:creationId xmlns:p14="http://schemas.microsoft.com/office/powerpoint/2010/main" val="261122234"/>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13DEF9E56B4F459C29E6A5BF821298" ma:contentTypeVersion="9" ma:contentTypeDescription="Create a new document." ma:contentTypeScope="" ma:versionID="806377e1d8bf48b80ec5e849dc24f882">
  <xsd:schema xmlns:xsd="http://www.w3.org/2001/XMLSchema" xmlns:xs="http://www.w3.org/2001/XMLSchema" xmlns:p="http://schemas.microsoft.com/office/2006/metadata/properties" xmlns:ns3="9cf2264b-3e2a-47a6-b3fe-0c0fda98c753" xmlns:ns4="a52c7361-be75-47d6-b5e2-a1de0b99f8eb" targetNamespace="http://schemas.microsoft.com/office/2006/metadata/properties" ma:root="true" ma:fieldsID="f1613bbb990a971b6773e122f79620d7" ns3:_="" ns4:_="">
    <xsd:import namespace="9cf2264b-3e2a-47a6-b3fe-0c0fda98c753"/>
    <xsd:import namespace="a52c7361-be75-47d6-b5e2-a1de0b99f8eb"/>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ObjectDetectorVersions" minOccurs="0"/>
                <xsd:element ref="ns3:_activity"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f2264b-3e2a-47a6-b3fe-0c0fda98c7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_activity" ma:index="13"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2c7361-be75-47d6-b5e2-a1de0b99f8eb"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a52c7361-be75-47d6-b5e2-a1de0b99f8eb">
      <UserInfo>
        <DisplayName>Cristhofer Lugo</DisplayName>
        <AccountId>561</AccountId>
        <AccountType/>
      </UserInfo>
    </SharedWithUsers>
    <_activity xmlns="9cf2264b-3e2a-47a6-b3fe-0c0fda98c753" xsi:nil="true"/>
  </documentManagement>
</p:properties>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6B7D7882-4D59-406A-94F4-F287F5AAD424}">
  <ds:schemaRefs>
    <ds:schemaRef ds:uri="9cf2264b-3e2a-47a6-b3fe-0c0fda98c753"/>
    <ds:schemaRef ds:uri="a52c7361-be75-47d6-b5e2-a1de0b99f8e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7899C4F-194D-47FC-918D-4EED357B8EAD}">
  <ds:schemaRefs>
    <ds:schemaRef ds:uri="http://www.w3.org/XML/1998/namespace"/>
    <ds:schemaRef ds:uri="http://schemas.openxmlformats.org/package/2006/metadata/core-properties"/>
    <ds:schemaRef ds:uri="http://schemas.microsoft.com/office/2006/documentManagement/types"/>
    <ds:schemaRef ds:uri="http://schemas.microsoft.com/office/infopath/2007/PartnerControls"/>
    <ds:schemaRef ds:uri="http://purl.org/dc/terms/"/>
    <ds:schemaRef ds:uri="http://purl.org/dc/elements/1.1/"/>
    <ds:schemaRef ds:uri="http://purl.org/dc/dcmitype/"/>
    <ds:schemaRef ds:uri="a52c7361-be75-47d6-b5e2-a1de0b99f8eb"/>
    <ds:schemaRef ds:uri="9cf2264b-3e2a-47a6-b3fe-0c0fda98c75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0</TotalTime>
  <Words>1062</Words>
  <Application>Microsoft Office PowerPoint</Application>
  <PresentationFormat>Widescreen</PresentationFormat>
  <Paragraphs>93</Paragraphs>
  <Slides>12</Slides>
  <Notes>5</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Consolas</vt:lpstr>
      <vt:lpstr>Courier New,monospace</vt:lpstr>
      <vt:lpstr>Söhne</vt:lpstr>
      <vt:lpstr>Office Theme</vt:lpstr>
      <vt:lpstr>App Development for Analyzing Biological Networks</vt:lpstr>
      <vt:lpstr>Software Components </vt:lpstr>
      <vt:lpstr>Problem</vt:lpstr>
      <vt:lpstr>Directedness and Custom Style </vt:lpstr>
      <vt:lpstr>Directedness and Custom Style</vt:lpstr>
      <vt:lpstr>Bit Length </vt:lpstr>
      <vt:lpstr>Code Length Threshold in Algorithms </vt:lpstr>
      <vt:lpstr>Adding randomization</vt:lpstr>
      <vt:lpstr>InfoMap</vt:lpstr>
      <vt:lpstr>Implementation of Fine-Tuning Algorithm</vt:lpstr>
      <vt:lpstr>Requirements</vt:lpstr>
      <vt:lpstr>References: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Gabriel Zavala</cp:lastModifiedBy>
  <cp:revision>1</cp:revision>
  <dcterms:created xsi:type="dcterms:W3CDTF">2019-06-25T19:12:02Z</dcterms:created>
  <dcterms:modified xsi:type="dcterms:W3CDTF">2023-11-29T15:40:26Z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0x010100EA13DEF9E56B4F459C29E6A5BF821298</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