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90"/>
  </p:notes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68" r:id="rId14"/>
    <p:sldId id="269" r:id="rId15"/>
    <p:sldId id="270" r:id="rId16"/>
    <p:sldId id="271" r:id="rId17"/>
    <p:sldId id="272" r:id="rId18"/>
    <p:sldId id="281" r:id="rId19"/>
    <p:sldId id="280" r:id="rId20"/>
    <p:sldId id="282" r:id="rId21"/>
    <p:sldId id="283" r:id="rId22"/>
    <p:sldId id="273" r:id="rId23"/>
    <p:sldId id="276" r:id="rId24"/>
    <p:sldId id="274" r:id="rId25"/>
    <p:sldId id="275" r:id="rId26"/>
    <p:sldId id="277" r:id="rId27"/>
    <p:sldId id="278" r:id="rId28"/>
    <p:sldId id="279" r:id="rId29"/>
    <p:sldId id="284" r:id="rId30"/>
    <p:sldId id="285" r:id="rId31"/>
    <p:sldId id="286" r:id="rId32"/>
    <p:sldId id="287" r:id="rId33"/>
    <p:sldId id="295" r:id="rId34"/>
    <p:sldId id="288" r:id="rId35"/>
    <p:sldId id="289" r:id="rId36"/>
    <p:sldId id="296" r:id="rId37"/>
    <p:sldId id="297" r:id="rId38"/>
    <p:sldId id="290" r:id="rId39"/>
    <p:sldId id="291" r:id="rId40"/>
    <p:sldId id="292" r:id="rId41"/>
    <p:sldId id="293" r:id="rId42"/>
    <p:sldId id="294" r:id="rId43"/>
    <p:sldId id="298" r:id="rId44"/>
    <p:sldId id="299" r:id="rId45"/>
    <p:sldId id="300" r:id="rId46"/>
    <p:sldId id="301" r:id="rId47"/>
    <p:sldId id="302" r:id="rId48"/>
    <p:sldId id="303" r:id="rId49"/>
    <p:sldId id="309" r:id="rId50"/>
    <p:sldId id="312" r:id="rId51"/>
    <p:sldId id="310" r:id="rId52"/>
    <p:sldId id="311" r:id="rId53"/>
    <p:sldId id="313" r:id="rId54"/>
    <p:sldId id="304" r:id="rId55"/>
    <p:sldId id="305" r:id="rId56"/>
    <p:sldId id="306" r:id="rId57"/>
    <p:sldId id="307" r:id="rId58"/>
    <p:sldId id="308" r:id="rId59"/>
    <p:sldId id="314" r:id="rId60"/>
    <p:sldId id="323" r:id="rId61"/>
    <p:sldId id="315" r:id="rId62"/>
    <p:sldId id="316" r:id="rId63"/>
    <p:sldId id="318" r:id="rId64"/>
    <p:sldId id="319" r:id="rId65"/>
    <p:sldId id="317" r:id="rId66"/>
    <p:sldId id="320" r:id="rId67"/>
    <p:sldId id="321" r:id="rId68"/>
    <p:sldId id="322" r:id="rId69"/>
    <p:sldId id="324" r:id="rId70"/>
    <p:sldId id="325" r:id="rId71"/>
    <p:sldId id="327" r:id="rId72"/>
    <p:sldId id="328" r:id="rId73"/>
    <p:sldId id="330" r:id="rId74"/>
    <p:sldId id="331" r:id="rId75"/>
    <p:sldId id="332" r:id="rId76"/>
    <p:sldId id="333" r:id="rId77"/>
    <p:sldId id="339" r:id="rId78"/>
    <p:sldId id="340" r:id="rId79"/>
    <p:sldId id="342" r:id="rId80"/>
    <p:sldId id="341" r:id="rId81"/>
    <p:sldId id="344" r:id="rId82"/>
    <p:sldId id="343" r:id="rId83"/>
    <p:sldId id="345" r:id="rId84"/>
    <p:sldId id="346" r:id="rId85"/>
    <p:sldId id="338" r:id="rId86"/>
    <p:sldId id="334" r:id="rId87"/>
    <p:sldId id="335" r:id="rId88"/>
    <p:sldId id="336" r:id="rId8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0052C3-54CC-4C15-A9D7-48209BC52234}" v="2904" dt="2023-11-19T16:56:13.4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945" autoAdjust="0"/>
  </p:normalViewPr>
  <p:slideViewPr>
    <p:cSldViewPr snapToGrid="0">
      <p:cViewPr varScale="1">
        <p:scale>
          <a:sx n="66" d="100"/>
          <a:sy n="66" d="100"/>
        </p:scale>
        <p:origin x="154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notesMaster" Target="notesMasters/notesMaster1.xml"/><Relationship Id="rId95" Type="http://schemas.microsoft.com/office/2015/10/relationships/revisionInfo" Target="revisionInfo.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772044-152E-4518-A1F2-D5A89DF04B6E}" type="datetimeFigureOut">
              <a:rPr lang="en-US" smtClean="0"/>
              <a:t>12/6/2023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F16F1F-19C3-4BF7-BAC4-CCF22988C192}" type="slidenum">
              <a:rPr lang="en-US" smtClean="0"/>
              <a:t>‹#›</a:t>
            </a:fld>
            <a:endParaRPr lang="en-US"/>
          </a:p>
        </p:txBody>
      </p:sp>
    </p:spTree>
    <p:extLst>
      <p:ext uri="{BB962C8B-B14F-4D97-AF65-F5344CB8AC3E}">
        <p14:creationId xmlns:p14="http://schemas.microsoft.com/office/powerpoint/2010/main" val="2124022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b="0" i="0">
                <a:effectLst/>
                <a:latin typeface="Söhne"/>
              </a:rPr>
              <a:t>Example using clustering. </a:t>
            </a:r>
          </a:p>
          <a:p>
            <a:pPr algn="l">
              <a:buFont typeface="Arial" panose="020B0604020202020204" pitchFamily="34" charset="0"/>
              <a:buChar char="•"/>
            </a:pPr>
            <a:r>
              <a:rPr lang="en-US" b="0" i="0">
                <a:effectLst/>
                <a:latin typeface="Söhne"/>
              </a:rPr>
              <a:t>The </a:t>
            </a:r>
            <a:r>
              <a:rPr lang="en-US" b="1" i="0">
                <a:effectLst/>
                <a:latin typeface="Söhne"/>
              </a:rPr>
              <a:t>blue line</a:t>
            </a:r>
            <a:r>
              <a:rPr lang="en-US" b="0" i="0">
                <a:effectLst/>
                <a:latin typeface="Söhne"/>
              </a:rPr>
              <a:t> represents the code length as it varies over iterations. This could represent the bit length in the clustering algorithm, showing how it typically decreases as the algorithm progresses.</a:t>
            </a:r>
          </a:p>
          <a:p>
            <a:pPr algn="l">
              <a:buFont typeface="Arial" panose="020B0604020202020204" pitchFamily="34" charset="0"/>
              <a:buChar char="•"/>
            </a:pPr>
            <a:endParaRPr lang="en-US" b="0" i="0">
              <a:effectLst/>
              <a:latin typeface="Söhne"/>
            </a:endParaRPr>
          </a:p>
          <a:p>
            <a:pPr algn="l">
              <a:buFont typeface="Arial" panose="020B0604020202020204" pitchFamily="34" charset="0"/>
              <a:buChar char="•"/>
            </a:pPr>
            <a:r>
              <a:rPr lang="en-US" b="0" i="0">
                <a:effectLst/>
                <a:latin typeface="Söhne"/>
              </a:rPr>
              <a:t>The </a:t>
            </a:r>
            <a:r>
              <a:rPr lang="en-US" b="1" i="0">
                <a:effectLst/>
                <a:latin typeface="Söhne"/>
              </a:rPr>
              <a:t>red dashed line</a:t>
            </a:r>
            <a:r>
              <a:rPr lang="en-US" b="0" i="0">
                <a:effectLst/>
                <a:latin typeface="Söhne"/>
              </a:rPr>
              <a:t> indicates the threshold level. This is the predefined code length threshold below which the algorithm considers its results to be sufficiently optimized.</a:t>
            </a:r>
          </a:p>
          <a:p>
            <a:endParaRPr lang="en-US"/>
          </a:p>
        </p:txBody>
      </p:sp>
      <p:sp>
        <p:nvSpPr>
          <p:cNvPr id="4" name="Slide Number Placeholder 3"/>
          <p:cNvSpPr>
            <a:spLocks noGrp="1"/>
          </p:cNvSpPr>
          <p:nvPr>
            <p:ph type="sldNum" sz="quarter" idx="5"/>
          </p:nvPr>
        </p:nvSpPr>
        <p:spPr/>
        <p:txBody>
          <a:bodyPr/>
          <a:lstStyle/>
          <a:p>
            <a:fld id="{00F16F1F-19C3-4BF7-BAC4-CCF22988C192}" type="slidenum">
              <a:rPr lang="en-US" smtClean="0"/>
              <a:t>78</a:t>
            </a:fld>
            <a:endParaRPr lang="en-US"/>
          </a:p>
        </p:txBody>
      </p:sp>
    </p:spTree>
    <p:extLst>
      <p:ext uri="{BB962C8B-B14F-4D97-AF65-F5344CB8AC3E}">
        <p14:creationId xmlns:p14="http://schemas.microsoft.com/office/powerpoint/2010/main" val="3918529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Second bullet :</a:t>
            </a:r>
            <a:br>
              <a:rPr lang="en-US"/>
            </a:br>
            <a:r>
              <a:rPr lang="en-US" sz="1200" kern="1200">
                <a:solidFill>
                  <a:schemeClr val="tx1"/>
                </a:solidFill>
                <a:latin typeface="+mn-lt"/>
                <a:ea typeface="+mn-ea"/>
                <a:cs typeface="+mn-cs"/>
              </a:rPr>
              <a:t>Why: The idea is to add a level of precision to the optimization. Node movements that result in a code length below the set threshold are essentially skipped, and focusing the algorithm on movements that have a more significant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Third bullet:</a:t>
            </a:r>
            <a:br>
              <a:rPr lang="en-US"/>
            </a:br>
            <a:r>
              <a:rPr lang="en-US" sz="1200" kern="1200">
                <a:solidFill>
                  <a:schemeClr val="tx1"/>
                </a:solidFill>
                <a:latin typeface="+mn-lt"/>
                <a:ea typeface="+mn-ea"/>
                <a:cs typeface="+mn-cs"/>
              </a:rPr>
              <a:t>Why: This condition serves as a "fast exit" strategy. If the best achievable code length is already below the threshold, it's an indicator that further iterations are likely to be redundant or could even lead to over-optimization.</a:t>
            </a:r>
            <a:endParaRPr lang="en-US" sz="1400"/>
          </a:p>
          <a:p>
            <a:endParaRPr lang="en-US"/>
          </a:p>
        </p:txBody>
      </p:sp>
      <p:sp>
        <p:nvSpPr>
          <p:cNvPr id="4" name="Slide Number Placeholder 3"/>
          <p:cNvSpPr>
            <a:spLocks noGrp="1"/>
          </p:cNvSpPr>
          <p:nvPr>
            <p:ph type="sldNum" sz="quarter" idx="5"/>
          </p:nvPr>
        </p:nvSpPr>
        <p:spPr/>
        <p:txBody>
          <a:bodyPr/>
          <a:lstStyle/>
          <a:p>
            <a:fld id="{00F16F1F-19C3-4BF7-BAC4-CCF22988C192}" type="slidenum">
              <a:rPr lang="en-US" smtClean="0"/>
              <a:t>79</a:t>
            </a:fld>
            <a:endParaRPr lang="en-US"/>
          </a:p>
        </p:txBody>
      </p:sp>
    </p:spTree>
    <p:extLst>
      <p:ext uri="{BB962C8B-B14F-4D97-AF65-F5344CB8AC3E}">
        <p14:creationId xmlns:p14="http://schemas.microsoft.com/office/powerpoint/2010/main" val="3893812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solidFill>
                  <a:srgbClr val="ECECF1"/>
                </a:solidFill>
                <a:effectLst/>
                <a:latin typeface="Söhne"/>
              </a:rPr>
              <a:t>Adding randomization with </a:t>
            </a:r>
            <a:r>
              <a:rPr lang="en-US" err="1"/>
              <a:t>Collections.shuffle</a:t>
            </a:r>
            <a:r>
              <a:rPr lang="en-US"/>
              <a:t>(</a:t>
            </a:r>
            <a:r>
              <a:rPr lang="en-US" err="1"/>
              <a:t>nodeList</a:t>
            </a:r>
            <a:r>
              <a:rPr lang="en-US"/>
              <a:t>)</a:t>
            </a:r>
            <a:r>
              <a:rPr lang="en-US" b="0" i="0">
                <a:solidFill>
                  <a:srgbClr val="ECECF1"/>
                </a:solidFill>
                <a:effectLst/>
                <a:latin typeface="Söhne"/>
              </a:rPr>
              <a:t> helps Algorithm 4 escape using a good but not the best by varying the order in which nodes are considered, leading to a more thorough exploration of a solution. This approach enhances algorithm performance by preventing deterministic paths and potentially allows for faster convergence to optimal solutions. The random element also makes the algorithm more adaptable and robust, especially in complex optimization scenarios.</a:t>
            </a:r>
            <a:endParaRPr lang="en-US"/>
          </a:p>
        </p:txBody>
      </p:sp>
      <p:sp>
        <p:nvSpPr>
          <p:cNvPr id="4" name="Slide Number Placeholder 3"/>
          <p:cNvSpPr>
            <a:spLocks noGrp="1"/>
          </p:cNvSpPr>
          <p:nvPr>
            <p:ph type="sldNum" sz="quarter" idx="5"/>
          </p:nvPr>
        </p:nvSpPr>
        <p:spPr/>
        <p:txBody>
          <a:bodyPr/>
          <a:lstStyle/>
          <a:p>
            <a:fld id="{00F16F1F-19C3-4BF7-BAC4-CCF22988C192}" type="slidenum">
              <a:rPr lang="en-US" smtClean="0"/>
              <a:t>80</a:t>
            </a:fld>
            <a:endParaRPr lang="en-US"/>
          </a:p>
        </p:txBody>
      </p:sp>
    </p:spTree>
    <p:extLst>
      <p:ext uri="{BB962C8B-B14F-4D97-AF65-F5344CB8AC3E}">
        <p14:creationId xmlns:p14="http://schemas.microsoft.com/office/powerpoint/2010/main" val="1956083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ECECF1"/>
                </a:solidFill>
                <a:effectLst/>
                <a:latin typeface="Söhne"/>
              </a:rPr>
              <a:t>Adding randomization with </a:t>
            </a:r>
            <a:r>
              <a:rPr lang="en-US" dirty="0" err="1"/>
              <a:t>Collections.shuffle</a:t>
            </a:r>
            <a:r>
              <a:rPr lang="en-US" dirty="0"/>
              <a:t>(</a:t>
            </a:r>
            <a:r>
              <a:rPr lang="en-US" dirty="0" err="1"/>
              <a:t>nodeList</a:t>
            </a:r>
            <a:r>
              <a:rPr lang="en-US" dirty="0"/>
              <a:t>)</a:t>
            </a:r>
            <a:r>
              <a:rPr lang="en-US" b="0" i="0" dirty="0">
                <a:solidFill>
                  <a:srgbClr val="ECECF1"/>
                </a:solidFill>
                <a:effectLst/>
                <a:latin typeface="Söhne"/>
              </a:rPr>
              <a:t> helps Algorithm 4 escape using a good but not the best by varying the order in which nodes are considered, leading to a more thorough exploration of a solution. This approach enhances algorithm performance by preventing deterministic paths and potentially allows for faster convergence to optimal solutions. The random element also makes the algorithm more adaptable and robust, especially in complex optimization scenarios.</a:t>
            </a:r>
            <a:endParaRPr lang="en-US" dirty="0"/>
          </a:p>
          <a:p>
            <a:endParaRPr lang="en-US" dirty="0"/>
          </a:p>
          <a:p>
            <a:endParaRPr lang="en-US" dirty="0"/>
          </a:p>
          <a:p>
            <a:r>
              <a:rPr lang="en-US" dirty="0"/>
              <a:t>Why</a:t>
            </a:r>
          </a:p>
          <a:p>
            <a:endParaRPr lang="en-US" dirty="0"/>
          </a:p>
          <a:p>
            <a:pPr>
              <a:lnSpc>
                <a:spcPct val="110000"/>
              </a:lnSpc>
            </a:pPr>
            <a:r>
              <a:rPr lang="en-US" sz="1200" dirty="0"/>
              <a:t>Escape simple but not best solutions: In optimization algorithms, it's possible to get stuck in a local optimum, a solution that’s good but not necessarily the best overall. By randomizing the order in which you examine nodes, you increase the chance oof finding the best solution and escaping such local optima.</a:t>
            </a:r>
          </a:p>
          <a:p>
            <a:pPr>
              <a:lnSpc>
                <a:spcPct val="110000"/>
              </a:lnSpc>
            </a:pPr>
            <a:endParaRPr lang="en-US" sz="1200" dirty="0"/>
          </a:p>
          <a:p>
            <a:pPr>
              <a:lnSpc>
                <a:spcPct val="110000"/>
              </a:lnSpc>
            </a:pPr>
            <a:r>
              <a:rPr lang="en-US" sz="1200" dirty="0"/>
              <a:t>Exploration vs Exploitation: In optimization, there's often a trade-off between exploring new solutions and exploiting known good solutions. Randomization can help with the exploration part.</a:t>
            </a:r>
          </a:p>
          <a:p>
            <a:endParaRPr lang="en-US" dirty="0"/>
          </a:p>
        </p:txBody>
      </p:sp>
      <p:sp>
        <p:nvSpPr>
          <p:cNvPr id="4" name="Slide Number Placeholder 3"/>
          <p:cNvSpPr>
            <a:spLocks noGrp="1"/>
          </p:cNvSpPr>
          <p:nvPr>
            <p:ph type="sldNum" sz="quarter" idx="5"/>
          </p:nvPr>
        </p:nvSpPr>
        <p:spPr/>
        <p:txBody>
          <a:bodyPr/>
          <a:lstStyle/>
          <a:p>
            <a:fld id="{00F16F1F-19C3-4BF7-BAC4-CCF22988C192}" type="slidenum">
              <a:rPr lang="en-US" smtClean="0"/>
              <a:t>81</a:t>
            </a:fld>
            <a:endParaRPr lang="en-US"/>
          </a:p>
        </p:txBody>
      </p:sp>
    </p:spTree>
    <p:extLst>
      <p:ext uri="{BB962C8B-B14F-4D97-AF65-F5344CB8AC3E}">
        <p14:creationId xmlns:p14="http://schemas.microsoft.com/office/powerpoint/2010/main" val="4201663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611808" y="3428998"/>
            <a:ext cx="5518066" cy="2268559"/>
          </a:xfrm>
        </p:spPr>
        <p:txBody>
          <a:bodyPr anchor="t">
            <a:normAutofit/>
          </a:bodyPr>
          <a:lstStyle>
            <a:lvl1pPr algn="r">
              <a:defRPr sz="6000"/>
            </a:lvl1pPr>
          </a:lstStyle>
          <a:p>
            <a:r>
              <a:rPr lang="en-US"/>
              <a:t>Click to edit Master title style</a:t>
            </a:r>
          </a:p>
        </p:txBody>
      </p:sp>
      <p:sp>
        <p:nvSpPr>
          <p:cNvPr id="3" name="Subtitle 2"/>
          <p:cNvSpPr>
            <a:spLocks noGrp="1"/>
          </p:cNvSpPr>
          <p:nvPr>
            <p:ph type="subTitle" idx="1"/>
          </p:nvPr>
        </p:nvSpPr>
        <p:spPr>
          <a:xfrm>
            <a:off x="2772274" y="2268786"/>
            <a:ext cx="5357600" cy="1160213"/>
          </a:xfrm>
        </p:spPr>
        <p:txBody>
          <a:bodyPr tIns="0" anchor="b">
            <a:normAutofit/>
          </a:bodyPr>
          <a:lstStyle>
            <a:lvl1pPr marL="0" indent="0" algn="r">
              <a:buNone/>
              <a:defRPr sz="1800" b="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AB3A824-1A51-4B26-AD58-A6D8E14F6C04}" type="datetimeFigureOut">
              <a:rPr lang="en-US" dirty="0"/>
              <a:t>12/6/2023</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rIns="45720"/>
          <a:lstStyle/>
          <a:p>
            <a:fld id="{6D22F896-40B5-4ADD-8801-0D06FADFA095}" type="slidenum">
              <a:rPr lang="en-US" dirty="0"/>
              <a:t>‹#›</a:t>
            </a:fld>
            <a:endParaRPr lang="en-US"/>
          </a:p>
        </p:txBody>
      </p:sp>
      <p:sp>
        <p:nvSpPr>
          <p:cNvPr id="13" name="TextBox 12"/>
          <p:cNvSpPr txBox="1"/>
          <p:nvPr/>
        </p:nvSpPr>
        <p:spPr>
          <a:xfrm>
            <a:off x="2191282" y="3262852"/>
            <a:ext cx="415636" cy="461665"/>
          </a:xfrm>
          <a:prstGeom prst="rect">
            <a:avLst/>
          </a:prstGeom>
          <a:noFill/>
        </p:spPr>
        <p:txBody>
          <a:bodyPr wrap="square" rtlCol="0">
            <a:spAutoFit/>
          </a:bodyPr>
          <a:lstStyle/>
          <a:p>
            <a:pPr algn="r"/>
            <a:r>
              <a:rPr lang="en-US" sz="2400">
                <a:solidFill>
                  <a:schemeClr val="accent6"/>
                </a:solidFill>
                <a:latin typeface="Wingdings 3" panose="05040102010807070707" pitchFamily="18" charset="2"/>
              </a:rPr>
              <a:t>z</a:t>
            </a:r>
            <a:endParaRPr lang="en-US" sz="2400">
              <a:solidFill>
                <a:schemeClr val="accent6"/>
              </a:solidFill>
              <a:latin typeface="MS Shell Dlg 2" panose="020B060403050404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4" name="Rectangle 1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a:off x="2194236" y="641225"/>
            <a:ext cx="415636" cy="369332"/>
          </a:xfrm>
          <a:prstGeom prst="rect">
            <a:avLst/>
          </a:prstGeom>
          <a:noFill/>
        </p:spPr>
        <p:txBody>
          <a:bodyPr wrap="square" rtlCol="0">
            <a:spAutoFit/>
          </a:bodyPr>
          <a:lstStyle/>
          <a:p>
            <a:pPr algn="r"/>
            <a:r>
              <a:rPr lang="en-US" sz="1800">
                <a:solidFill>
                  <a:schemeClr val="accent6"/>
                </a:solidFill>
                <a:latin typeface="Wingdings 3" panose="05040102010807070707" pitchFamily="18" charset="2"/>
              </a:rPr>
              <a:t>z</a:t>
            </a:r>
            <a:endParaRPr lang="en-US" sz="1000">
              <a:solidFill>
                <a:schemeClr val="accent6"/>
              </a:solidFill>
              <a:latin typeface="MS Shell Dlg 2" panose="020B0604030504040204" pitchFamily="34" charset="0"/>
            </a:endParaRPr>
          </a:p>
        </p:txBody>
      </p:sp>
      <p:sp>
        <p:nvSpPr>
          <p:cNvPr id="2" name="Title 1"/>
          <p:cNvSpPr>
            <a:spLocks noGrp="1"/>
          </p:cNvSpPr>
          <p:nvPr>
            <p:ph type="title"/>
          </p:nvPr>
        </p:nvSpPr>
        <p:spPr>
          <a:xfrm>
            <a:off x="2611808" y="808056"/>
            <a:ext cx="7954091" cy="1077229"/>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57E33E-8B18-4087-B112-809917729534}" type="datetimeFigureOut">
              <a:rPr lang="en-US" dirty="0"/>
              <a:t>12/6/2023</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5" name="Rectangle 1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rot="5400000">
            <a:off x="10337141" y="416061"/>
            <a:ext cx="415636" cy="369332"/>
          </a:xfrm>
          <a:prstGeom prst="rect">
            <a:avLst/>
          </a:prstGeom>
          <a:noFill/>
        </p:spPr>
        <p:txBody>
          <a:bodyPr wrap="square" rtlCol="0">
            <a:spAutoFit/>
          </a:bodyPr>
          <a:lstStyle/>
          <a:p>
            <a:pPr algn="r"/>
            <a:r>
              <a:rPr lang="en-US" sz="1800">
                <a:solidFill>
                  <a:schemeClr val="accent6"/>
                </a:solidFill>
                <a:latin typeface="Wingdings 3" panose="05040102010807070707" pitchFamily="18" charset="2"/>
              </a:rPr>
              <a:t>z</a:t>
            </a:r>
            <a:endParaRPr lang="en-US" sz="1000">
              <a:solidFill>
                <a:schemeClr val="accent6"/>
              </a:solidFill>
              <a:latin typeface="MS Shell Dlg 2" panose="020B0604030504040204" pitchFamily="34" charset="0"/>
            </a:endParaRPr>
          </a:p>
        </p:txBody>
      </p:sp>
      <p:sp>
        <p:nvSpPr>
          <p:cNvPr id="2" name="Vertical Title 1"/>
          <p:cNvSpPr>
            <a:spLocks noGrp="1"/>
          </p:cNvSpPr>
          <p:nvPr>
            <p:ph type="title" orient="vert"/>
          </p:nvPr>
        </p:nvSpPr>
        <p:spPr>
          <a:xfrm>
            <a:off x="9239380" y="805818"/>
            <a:ext cx="1326519" cy="5244126"/>
          </a:xfrm>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2608751" y="970410"/>
            <a:ext cx="6466903" cy="50795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FFE419-2371-464F-8239-3959401C3561}" type="datetimeFigureOut">
              <a:rPr lang="en-US" dirty="0"/>
              <a:t>12/6/2023</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9" name="Rectangle 2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7D162C4-EDD9-4389-A98B-B87ECEA2A816}" type="datetimeFigureOut">
              <a:rPr lang="en-US" dirty="0"/>
              <a:t>12/6/2023</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
        <p:nvSpPr>
          <p:cNvPr id="7" name="TextBox 6"/>
          <p:cNvSpPr txBox="1"/>
          <p:nvPr/>
        </p:nvSpPr>
        <p:spPr>
          <a:xfrm>
            <a:off x="2194943" y="641225"/>
            <a:ext cx="415636" cy="369332"/>
          </a:xfrm>
          <a:prstGeom prst="rect">
            <a:avLst/>
          </a:prstGeom>
          <a:noFill/>
        </p:spPr>
        <p:txBody>
          <a:bodyPr wrap="square" rtlCol="0">
            <a:spAutoFit/>
          </a:bodyPr>
          <a:lstStyle/>
          <a:p>
            <a:pPr algn="r"/>
            <a:r>
              <a:rPr lang="en-US" sz="1800">
                <a:solidFill>
                  <a:schemeClr val="accent6"/>
                </a:solidFill>
                <a:latin typeface="Wingdings 3" panose="05040102010807070707" pitchFamily="18" charset="2"/>
              </a:rPr>
              <a:t>z</a:t>
            </a:r>
            <a:endParaRPr lang="en-US" sz="1000">
              <a:solidFill>
                <a:schemeClr val="accent6"/>
              </a:solidFill>
              <a:latin typeface="MS Shell Dlg 2"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4" name="Rectangle 2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TextBox 10"/>
          <p:cNvSpPr txBox="1"/>
          <p:nvPr/>
        </p:nvSpPr>
        <p:spPr>
          <a:xfrm>
            <a:off x="2191843" y="2962586"/>
            <a:ext cx="415636" cy="369332"/>
          </a:xfrm>
          <a:prstGeom prst="rect">
            <a:avLst/>
          </a:prstGeom>
          <a:noFill/>
        </p:spPr>
        <p:txBody>
          <a:bodyPr wrap="square" rtlCol="0">
            <a:spAutoFit/>
          </a:bodyPr>
          <a:lstStyle/>
          <a:p>
            <a:pPr algn="r"/>
            <a:r>
              <a:rPr lang="en-US" sz="1800">
                <a:solidFill>
                  <a:schemeClr val="accent6"/>
                </a:solidFill>
                <a:latin typeface="Wingdings 3" panose="05040102010807070707" pitchFamily="18" charset="2"/>
              </a:rPr>
              <a:t>z</a:t>
            </a:r>
            <a:endParaRPr lang="en-US" sz="100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3147254"/>
            <a:ext cx="7956560" cy="1424746"/>
          </a:xfrm>
        </p:spPr>
        <p:txBody>
          <a:bodyPr anchor="t">
            <a:normAutofit/>
          </a:bodyPr>
          <a:lstStyle>
            <a:lvl1pPr algn="r">
              <a:defRPr sz="3200"/>
            </a:lvl1pPr>
          </a:lstStyle>
          <a:p>
            <a:r>
              <a:rPr lang="en-US"/>
              <a:t>Click to edit Master title style</a:t>
            </a:r>
          </a:p>
        </p:txBody>
      </p:sp>
      <p:sp>
        <p:nvSpPr>
          <p:cNvPr id="3" name="Text Placeholder 2"/>
          <p:cNvSpPr>
            <a:spLocks noGrp="1"/>
          </p:cNvSpPr>
          <p:nvPr>
            <p:ph type="body" idx="1"/>
          </p:nvPr>
        </p:nvSpPr>
        <p:spPr>
          <a:xfrm>
            <a:off x="2773968" y="2268786"/>
            <a:ext cx="7791931" cy="878468"/>
          </a:xfrm>
        </p:spPr>
        <p:txBody>
          <a:bodyPr tIns="0" anchor="b">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5059C3-6A89-4494-99FF-5A4D6FFD50EB}" type="datetimeFigureOut">
              <a:rPr lang="en-US" dirty="0"/>
              <a:t>12/6/2023</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6" name="Rectangle 25"/>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609873" y="805817"/>
            <a:ext cx="7950984" cy="1081705"/>
          </a:xfrm>
        </p:spPr>
        <p:txBody>
          <a:bodyPr/>
          <a:lstStyle/>
          <a:p>
            <a:r>
              <a:rPr lang="en-US"/>
              <a:t>Click to edit Master title style</a:t>
            </a:r>
          </a:p>
        </p:txBody>
      </p:sp>
      <p:sp>
        <p:nvSpPr>
          <p:cNvPr id="3" name="Content Placeholder 2"/>
          <p:cNvSpPr>
            <a:spLocks noGrp="1"/>
          </p:cNvSpPr>
          <p:nvPr>
            <p:ph sz="half" idx="1"/>
          </p:nvPr>
        </p:nvSpPr>
        <p:spPr>
          <a:xfrm>
            <a:off x="2605374" y="2052116"/>
            <a:ext cx="3891960" cy="39978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666636" y="2052114"/>
            <a:ext cx="3894222" cy="3997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954B2F-12DE-47F5-8894-472B206D2E1E}" type="datetimeFigureOut">
              <a:rPr lang="en-US" dirty="0"/>
              <a:t>12/6/2023</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
        <p:nvSpPr>
          <p:cNvPr id="10" name="TextBox 9"/>
          <p:cNvSpPr txBox="1"/>
          <p:nvPr/>
        </p:nvSpPr>
        <p:spPr>
          <a:xfrm>
            <a:off x="2196172" y="641223"/>
            <a:ext cx="415636" cy="369332"/>
          </a:xfrm>
          <a:prstGeom prst="rect">
            <a:avLst/>
          </a:prstGeom>
          <a:noFill/>
        </p:spPr>
        <p:txBody>
          <a:bodyPr wrap="square" rtlCol="0">
            <a:spAutoFit/>
          </a:bodyPr>
          <a:lstStyle/>
          <a:p>
            <a:pPr algn="r"/>
            <a:r>
              <a:rPr lang="en-US" sz="1800">
                <a:solidFill>
                  <a:schemeClr val="accent6"/>
                </a:solidFill>
                <a:latin typeface="Wingdings 3" panose="05040102010807070707" pitchFamily="18" charset="2"/>
              </a:rPr>
              <a:t>z</a:t>
            </a:r>
            <a:endParaRPr lang="en-US" sz="1000">
              <a:solidFill>
                <a:schemeClr val="accent6"/>
              </a:solidFill>
              <a:latin typeface="MS Shell Dlg 2"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0" name="Rectangle 19"/>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p:cNvSpPr txBox="1"/>
          <p:nvPr/>
        </p:nvSpPr>
        <p:spPr>
          <a:xfrm>
            <a:off x="2193650" y="636424"/>
            <a:ext cx="415636" cy="369332"/>
          </a:xfrm>
          <a:prstGeom prst="rect">
            <a:avLst/>
          </a:prstGeom>
          <a:noFill/>
        </p:spPr>
        <p:txBody>
          <a:bodyPr wrap="square" rtlCol="0">
            <a:spAutoFit/>
          </a:bodyPr>
          <a:lstStyle/>
          <a:p>
            <a:pPr algn="r"/>
            <a:r>
              <a:rPr lang="en-US" sz="1800">
                <a:solidFill>
                  <a:schemeClr val="accent6"/>
                </a:solidFill>
                <a:latin typeface="Wingdings 3" panose="05040102010807070707" pitchFamily="18" charset="2"/>
              </a:rPr>
              <a:t>z</a:t>
            </a:r>
            <a:endParaRPr lang="en-US" sz="100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805818"/>
            <a:ext cx="7956560" cy="1078348"/>
          </a:xfrm>
        </p:spPr>
        <p:txBody>
          <a:bodyPr/>
          <a:lstStyle/>
          <a:p>
            <a:r>
              <a:rPr lang="en-US"/>
              <a:t>Click to edit Master title style</a:t>
            </a:r>
          </a:p>
        </p:txBody>
      </p:sp>
      <p:sp>
        <p:nvSpPr>
          <p:cNvPr id="3" name="Text Placeholder 2"/>
          <p:cNvSpPr>
            <a:spLocks noGrp="1"/>
          </p:cNvSpPr>
          <p:nvPr>
            <p:ph type="body" idx="1"/>
          </p:nvPr>
        </p:nvSpPr>
        <p:spPr>
          <a:xfrm>
            <a:off x="2609285" y="2052115"/>
            <a:ext cx="3896467"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609285" y="2851331"/>
            <a:ext cx="3893623" cy="30714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666634" y="2052115"/>
            <a:ext cx="3899798"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66635" y="2851331"/>
            <a:ext cx="3899798" cy="30714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F30E46F-7819-4ACF-B48B-48222C2ACC88}" type="datetimeFigureOut">
              <a:rPr lang="en-US" dirty="0"/>
              <a:t>12/6/2023</a:t>
            </a:fld>
            <a:endParaRPr lang="en-US"/>
          </a:p>
        </p:txBody>
      </p:sp>
      <p:sp>
        <p:nvSpPr>
          <p:cNvPr id="8" name="Footer Placeholder 7"/>
          <p:cNvSpPr>
            <a:spLocks noGrp="1"/>
          </p:cNvSpPr>
          <p:nvPr>
            <p:ph type="ftr" sz="quarter" idx="11"/>
          </p:nvPr>
        </p:nvSpPr>
        <p:spPr/>
        <p:txBody>
          <a:bodyPr/>
          <a:lstStyle/>
          <a:p>
            <a:r>
              <a:rPr lang="en-US"/>
              <a:t>
              </a:t>
            </a:r>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Rectangle 12"/>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FAF3416-4057-4DAA-829D-4CA07428D088}" type="datetimeFigureOut">
              <a:rPr lang="en-US" dirty="0"/>
              <a:t>12/6/2023</a:t>
            </a:fld>
            <a:endParaRPr lang="en-US"/>
          </a:p>
        </p:txBody>
      </p:sp>
      <p:sp>
        <p:nvSpPr>
          <p:cNvPr id="4" name="Footer Placeholder 3"/>
          <p:cNvSpPr>
            <a:spLocks noGrp="1"/>
          </p:cNvSpPr>
          <p:nvPr>
            <p:ph type="ftr" sz="quarter" idx="11"/>
          </p:nvPr>
        </p:nvSpPr>
        <p:spPr/>
        <p:txBody>
          <a:bodyPr/>
          <a:lstStyle/>
          <a:p>
            <a:r>
              <a:rPr lang="en-US"/>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
        <p:nvSpPr>
          <p:cNvPr id="8" name="TextBox 7"/>
          <p:cNvSpPr txBox="1"/>
          <p:nvPr/>
        </p:nvSpPr>
        <p:spPr>
          <a:xfrm>
            <a:off x="2196172" y="641226"/>
            <a:ext cx="415636" cy="369332"/>
          </a:xfrm>
          <a:prstGeom prst="rect">
            <a:avLst/>
          </a:prstGeom>
          <a:noFill/>
        </p:spPr>
        <p:txBody>
          <a:bodyPr wrap="square" rtlCol="0">
            <a:spAutoFit/>
          </a:bodyPr>
          <a:lstStyle/>
          <a:p>
            <a:pPr algn="r"/>
            <a:r>
              <a:rPr lang="en-US" sz="1800">
                <a:solidFill>
                  <a:schemeClr val="accent6"/>
                </a:solidFill>
                <a:latin typeface="Wingdings 3" panose="05040102010807070707" pitchFamily="18" charset="2"/>
              </a:rPr>
              <a:t>z</a:t>
            </a:r>
            <a:endParaRPr lang="en-US" sz="1000">
              <a:solidFill>
                <a:schemeClr val="accent6"/>
              </a:solidFill>
              <a:latin typeface="MS Shell Dlg 2"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2" name="Rectangle 11"/>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921D9284-D300-4297-87F7-E791DCC15DB1}" type="datetimeFigureOut">
              <a:rPr lang="en-US" dirty="0"/>
              <a:t>12/6/2023</a:t>
            </a:fld>
            <a:endParaRPr lang="en-US"/>
          </a:p>
        </p:txBody>
      </p:sp>
      <p:sp>
        <p:nvSpPr>
          <p:cNvPr id="3" name="Footer Placeholder 2"/>
          <p:cNvSpPr>
            <a:spLocks noGrp="1"/>
          </p:cNvSpPr>
          <p:nvPr>
            <p:ph type="ftr" sz="quarter" idx="11"/>
          </p:nvPr>
        </p:nvSpPr>
        <p:spPr/>
        <p:txBody>
          <a:bodyPr/>
          <a:lstStyle/>
          <a:p>
            <a:r>
              <a:rPr lang="en-US"/>
              <a:t>
              </a:t>
            </a:r>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5" name="Rectangle 2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p:cNvSpPr txBox="1"/>
          <p:nvPr/>
        </p:nvSpPr>
        <p:spPr>
          <a:xfrm>
            <a:off x="1554154" y="1127550"/>
            <a:ext cx="415636" cy="369332"/>
          </a:xfrm>
          <a:prstGeom prst="rect">
            <a:avLst/>
          </a:prstGeom>
          <a:noFill/>
        </p:spPr>
        <p:txBody>
          <a:bodyPr wrap="square" rtlCol="0">
            <a:spAutoFit/>
          </a:bodyPr>
          <a:lstStyle/>
          <a:p>
            <a:pPr algn="r"/>
            <a:r>
              <a:rPr lang="en-US" sz="1800">
                <a:solidFill>
                  <a:schemeClr val="accent6"/>
                </a:solidFill>
                <a:latin typeface="Wingdings 3" panose="05040102010807070707" pitchFamily="18" charset="2"/>
              </a:rPr>
              <a:t>z</a:t>
            </a:r>
            <a:endParaRPr lang="en-US" sz="1000">
              <a:solidFill>
                <a:schemeClr val="accent6"/>
              </a:solidFill>
              <a:latin typeface="MS Shell Dlg 2" panose="020B0604030504040204" pitchFamily="34" charset="0"/>
            </a:endParaRPr>
          </a:p>
        </p:txBody>
      </p:sp>
      <p:sp>
        <p:nvSpPr>
          <p:cNvPr id="2" name="Title 1"/>
          <p:cNvSpPr>
            <a:spLocks noGrp="1"/>
          </p:cNvSpPr>
          <p:nvPr>
            <p:ph type="title"/>
          </p:nvPr>
        </p:nvSpPr>
        <p:spPr>
          <a:xfrm>
            <a:off x="1970323" y="1282451"/>
            <a:ext cx="2664361" cy="1903241"/>
          </a:xfrm>
        </p:spPr>
        <p:txBody>
          <a:bodyPr anchor="b">
            <a:normAutofit/>
          </a:bodyPr>
          <a:lstStyle>
            <a:lvl1pPr algn="l">
              <a:defRPr sz="2400"/>
            </a:lvl1pPr>
          </a:lstStyle>
          <a:p>
            <a:r>
              <a:rPr lang="en-US"/>
              <a:t>Click to edit Master title style</a:t>
            </a:r>
          </a:p>
        </p:txBody>
      </p:sp>
      <p:sp>
        <p:nvSpPr>
          <p:cNvPr id="3" name="Content Placeholder 2"/>
          <p:cNvSpPr>
            <a:spLocks noGrp="1"/>
          </p:cNvSpPr>
          <p:nvPr>
            <p:ph idx="1"/>
          </p:nvPr>
        </p:nvSpPr>
        <p:spPr>
          <a:xfrm>
            <a:off x="5120154" y="805818"/>
            <a:ext cx="5446278" cy="52441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970322" y="3186154"/>
            <a:ext cx="2664361" cy="2386397"/>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7D525BB-DA17-4BA0-B3C8-3AC3ABC827E6}" type="datetimeFigureOut">
              <a:rPr lang="en-US" dirty="0"/>
              <a:t>12/6/2023</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9" name="Rectangle 1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6747062" y="3229"/>
            <a:ext cx="4629734" cy="6858000"/>
          </a:xfrm>
          <a:solidFill>
            <a:schemeClr val="tx1">
              <a:alpha val="10000"/>
            </a:schemeClr>
          </a:solidFill>
          <a:ln w="9525" cap="sq">
            <a:noFill/>
            <a:miter lim="800000"/>
          </a:ln>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extBox 9"/>
          <p:cNvSpPr txBox="1"/>
          <p:nvPr/>
        </p:nvSpPr>
        <p:spPr>
          <a:xfrm>
            <a:off x="1554686" y="1127550"/>
            <a:ext cx="415636" cy="369332"/>
          </a:xfrm>
          <a:prstGeom prst="rect">
            <a:avLst/>
          </a:prstGeom>
          <a:noFill/>
        </p:spPr>
        <p:txBody>
          <a:bodyPr wrap="square" rtlCol="0">
            <a:spAutoFit/>
          </a:bodyPr>
          <a:lstStyle/>
          <a:p>
            <a:pPr algn="r"/>
            <a:r>
              <a:rPr lang="en-US" sz="1800">
                <a:solidFill>
                  <a:schemeClr val="accent6"/>
                </a:solidFill>
                <a:latin typeface="Wingdings 3" panose="05040102010807070707" pitchFamily="18" charset="2"/>
              </a:rPr>
              <a:t>z</a:t>
            </a:r>
            <a:endParaRPr lang="en-US" sz="1000">
              <a:solidFill>
                <a:schemeClr val="accent6"/>
              </a:solidFill>
              <a:latin typeface="MS Shell Dlg 2" panose="020B0604030504040204" pitchFamily="34" charset="0"/>
            </a:endParaRPr>
          </a:p>
        </p:txBody>
      </p:sp>
      <p:sp>
        <p:nvSpPr>
          <p:cNvPr id="2" name="Title 1"/>
          <p:cNvSpPr>
            <a:spLocks noGrp="1"/>
          </p:cNvSpPr>
          <p:nvPr>
            <p:ph type="title"/>
          </p:nvPr>
        </p:nvSpPr>
        <p:spPr>
          <a:xfrm>
            <a:off x="1971241" y="1282452"/>
            <a:ext cx="3970986" cy="1900473"/>
          </a:xfrm>
        </p:spPr>
        <p:txBody>
          <a:bodyPr anchor="b">
            <a:normAutofit/>
          </a:bodyPr>
          <a:lstStyle>
            <a:lvl1pPr algn="l">
              <a:defRPr sz="3200"/>
            </a:lvl1pPr>
          </a:lstStyle>
          <a:p>
            <a:r>
              <a:rPr lang="en-US"/>
              <a:t>Click to edit Master title style</a:t>
            </a:r>
          </a:p>
        </p:txBody>
      </p:sp>
      <p:sp>
        <p:nvSpPr>
          <p:cNvPr id="4" name="Text Placeholder 3"/>
          <p:cNvSpPr>
            <a:spLocks noGrp="1"/>
          </p:cNvSpPr>
          <p:nvPr>
            <p:ph type="body" sz="half" idx="2"/>
          </p:nvPr>
        </p:nvSpPr>
        <p:spPr>
          <a:xfrm>
            <a:off x="1970322" y="3182928"/>
            <a:ext cx="3971874" cy="2386394"/>
          </a:xfrm>
        </p:spPr>
        <p:txBody>
          <a:bodyPr>
            <a:normAutofit/>
          </a:bodyPr>
          <a:lstStyle>
            <a:lvl1pPr marL="0" indent="0" algn="l">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16C4C9A-3960-41CF-A4E9-2A8FB932454B}" type="datetimeFigureOut">
              <a:rPr lang="en-US" dirty="0"/>
              <a:t>12/6/2023</a:t>
            </a:fld>
            <a:endParaRPr lang="en-US"/>
          </a:p>
        </p:txBody>
      </p:sp>
      <p:sp>
        <p:nvSpPr>
          <p:cNvPr id="6" name="Footer Placeholder 5"/>
          <p:cNvSpPr>
            <a:spLocks noGrp="1"/>
          </p:cNvSpPr>
          <p:nvPr>
            <p:ph type="ftr" sz="quarter" idx="11"/>
          </p:nvPr>
        </p:nvSpPr>
        <p:spPr/>
        <p:txBody>
          <a:bodyPr/>
          <a:lstStyle/>
          <a:p>
            <a:r>
              <a:rPr lang="en-US"/>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5" name="Pictur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8" name="Rectangle 7"/>
          <p:cNvSpPr/>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611808" y="808056"/>
            <a:ext cx="7958331" cy="1077229"/>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2773599" y="2052116"/>
            <a:ext cx="7796540" cy="3997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rot="5400000">
            <a:off x="-810065" y="5270604"/>
            <a:ext cx="2662729" cy="182880"/>
          </a:xfrm>
          <a:prstGeom prst="rect">
            <a:avLst/>
          </a:prstGeom>
        </p:spPr>
        <p:txBody>
          <a:bodyPr vert="horz" lIns="91440" tIns="18288" rIns="91440" bIns="45720" rtlCol="0" anchor="t"/>
          <a:lstStyle>
            <a:lvl1pPr algn="r">
              <a:defRPr sz="800">
                <a:solidFill>
                  <a:schemeClr val="tx1">
                    <a:tint val="75000"/>
                  </a:schemeClr>
                </a:solidFill>
                <a:latin typeface="+mn-lt"/>
              </a:defRPr>
            </a:lvl1pPr>
          </a:lstStyle>
          <a:p>
            <a:fld id="{3CBC1C18-307B-4F68-A007-B5B542270E8D}" type="datetimeFigureOut">
              <a:rPr lang="en-US" dirty="0"/>
              <a:t>12/6/2023</a:t>
            </a:fld>
            <a:endParaRPr lang="en-US"/>
          </a:p>
        </p:txBody>
      </p:sp>
      <p:sp>
        <p:nvSpPr>
          <p:cNvPr id="5" name="Footer Placeholder 4"/>
          <p:cNvSpPr>
            <a:spLocks noGrp="1"/>
          </p:cNvSpPr>
          <p:nvPr>
            <p:ph type="ftr" sz="quarter" idx="3"/>
          </p:nvPr>
        </p:nvSpPr>
        <p:spPr>
          <a:xfrm rot="5400000">
            <a:off x="-2237130" y="3661144"/>
            <a:ext cx="5885352" cy="179176"/>
          </a:xfrm>
          <a:prstGeom prst="rect">
            <a:avLst/>
          </a:prstGeom>
        </p:spPr>
        <p:txBody>
          <a:bodyPr vert="horz" lIns="91440" tIns="45720" rIns="91440" bIns="18288" rtlCol="0" anchor="b"/>
          <a:lstStyle>
            <a:lvl1pPr algn="r">
              <a:defRPr sz="800">
                <a:solidFill>
                  <a:schemeClr val="tx1">
                    <a:tint val="75000"/>
                  </a:schemeClr>
                </a:solidFill>
              </a:defRPr>
            </a:lvl1pPr>
          </a:lstStyle>
          <a:p>
            <a:r>
              <a:rPr lang="en-US"/>
              <a:t>
              </a:t>
            </a:r>
          </a:p>
        </p:txBody>
      </p:sp>
      <p:sp>
        <p:nvSpPr>
          <p:cNvPr id="6" name="Slide Number Placeholder 5"/>
          <p:cNvSpPr>
            <a:spLocks noGrp="1"/>
          </p:cNvSpPr>
          <p:nvPr>
            <p:ph type="sldNum" sz="quarter" idx="4"/>
          </p:nvPr>
        </p:nvSpPr>
        <p:spPr>
          <a:xfrm>
            <a:off x="158407" y="164592"/>
            <a:ext cx="636727" cy="322851"/>
          </a:xfrm>
          <a:prstGeom prst="rect">
            <a:avLst/>
          </a:prstGeom>
        </p:spPr>
        <p:txBody>
          <a:bodyPr vert="horz" lIns="91440" tIns="45720" rIns="45720" bIns="45720" rtlCol="0" anchor="ctr"/>
          <a:lstStyle>
            <a:lvl1pPr algn="r">
              <a:defRPr sz="1800">
                <a:solidFill>
                  <a:schemeClr val="tx1">
                    <a:tint val="75000"/>
                  </a:schemeClr>
                </a:solidFill>
              </a:defRPr>
            </a:lvl1pPr>
          </a:lstStyle>
          <a:p>
            <a:fld id="{6D22F896-40B5-4ADD-8801-0D06FADFA095}" type="slidenum">
              <a:rPr lang="en-US" dirty="0"/>
              <a:pPr/>
              <a:t>‹#›</a:t>
            </a:fld>
            <a:endParaRPr lang="en-US"/>
          </a:p>
        </p:txBody>
      </p:sp>
      <p:sp>
        <p:nvSpPr>
          <p:cNvPr id="57" name="Rectangle 56"/>
          <p:cNvSpPr/>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r" defTabSz="914400" rtl="0" eaLnBrk="1" latinLnBrk="0" hangingPunct="1">
        <a:lnSpc>
          <a:spcPct val="90000"/>
        </a:lnSpc>
        <a:spcBef>
          <a:spcPct val="0"/>
        </a:spcBef>
        <a:buNone/>
        <a:defRPr sz="3400" b="0" i="0" kern="1200" cap="none">
          <a:solidFill>
            <a:schemeClr val="tx1"/>
          </a:solidFill>
          <a:effectLst/>
          <a:latin typeface="+mj-lt"/>
          <a:ea typeface="+mj-ea"/>
          <a:cs typeface="+mj-cs"/>
        </a:defRPr>
      </a:lvl1pPr>
    </p:titleStyle>
    <p:bodyStyle>
      <a:lvl1pPr marL="344488" indent="-344488" algn="l" defTabSz="914400" rtl="0" eaLnBrk="1" latinLnBrk="0" hangingPunct="1">
        <a:lnSpc>
          <a:spcPct val="120000"/>
        </a:lnSpc>
        <a:spcBef>
          <a:spcPts val="1000"/>
        </a:spcBef>
        <a:spcAft>
          <a:spcPts val="600"/>
        </a:spcAft>
        <a:buClr>
          <a:schemeClr val="accent6"/>
        </a:buClr>
        <a:buSzPct val="90000"/>
        <a:buFont typeface="Wingdings" panose="05000000000000000000" pitchFamily="2" charset="2"/>
        <a:buChar char="§"/>
        <a:defRPr sz="2000" kern="1200">
          <a:solidFill>
            <a:schemeClr val="tx1"/>
          </a:solidFill>
          <a:effectLst/>
          <a:latin typeface="+mn-lt"/>
          <a:ea typeface="+mn-ea"/>
          <a:cs typeface="+mn-cs"/>
        </a:defRPr>
      </a:lvl1pPr>
      <a:lvl2pPr marL="795338" indent="-33813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800" kern="1200">
          <a:solidFill>
            <a:schemeClr val="tx1"/>
          </a:solidFill>
          <a:effectLst/>
          <a:latin typeface="+mn-lt"/>
          <a:ea typeface="+mn-ea"/>
          <a:cs typeface="+mn-cs"/>
        </a:defRPr>
      </a:lvl2pPr>
      <a:lvl3pPr marL="1258888" indent="-34448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600" kern="1200">
          <a:solidFill>
            <a:schemeClr val="tx1"/>
          </a:solidFill>
          <a:effectLst/>
          <a:latin typeface="+mn-lt"/>
          <a:ea typeface="+mn-ea"/>
          <a:cs typeface="+mn-cs"/>
        </a:defRPr>
      </a:lvl3pPr>
      <a:lvl4pPr marL="1709738" indent="-33813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400" kern="1200">
          <a:solidFill>
            <a:schemeClr val="tx1"/>
          </a:solidFill>
          <a:effectLst/>
          <a:latin typeface="+mn-lt"/>
          <a:ea typeface="+mn-ea"/>
          <a:cs typeface="+mn-cs"/>
        </a:defRPr>
      </a:lvl4pPr>
      <a:lvl5pPr marL="2173288" indent="-34448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5pPr>
      <a:lvl6pPr marL="2642616"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6pPr>
      <a:lvl7pPr marL="3108960"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7pPr>
      <a:lvl8pPr marL="3575304"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8pPr>
      <a:lvl9pPr marL="404164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1.gif"/><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hyperlink" Target="https://cytoscape.org/download.html" TargetMode="External"/><Relationship Id="rId2" Type="http://schemas.openxmlformats.org/officeDocument/2006/relationships/hyperlink" Target="https://www.oracle.com/java/technologies/downloads/" TargetMode="External"/><Relationship Id="rId1" Type="http://schemas.openxmlformats.org/officeDocument/2006/relationships/slideLayout" Target="../slideLayouts/slideLayout2.xml"/><Relationship Id="rId4" Type="http://schemas.openxmlformats.org/officeDocument/2006/relationships/hyperlink" Target="https://www.eclipse.org/downloads/packages/release/kepler/sr1/eclipse-ide-java-developers"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4.jpeg"/><Relationship Id="rId4"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0.jpeg"/><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1.jpeg"/><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5.jpeg"/><Relationship Id="rId4" Type="http://schemas.openxmlformats.org/officeDocument/2006/relationships/image" Target="../media/image3.png"/></Relationships>
</file>

<file path=ppt/slides/_rels/slide6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7.jpeg"/><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8.jpeg"/><Relationship Id="rId4" Type="http://schemas.openxmlformats.org/officeDocument/2006/relationships/image" Target="../media/image3.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3.pn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81.jpeg"/><Relationship Id="rId4" Type="http://schemas.openxmlformats.org/officeDocument/2006/relationships/image" Target="../media/image3.png"/></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81.jpeg"/><Relationship Id="rId4" Type="http://schemas.openxmlformats.org/officeDocument/2006/relationships/image" Target="../media/image3.pn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3.png"/></Relationships>
</file>

<file path=ppt/slides/_rels/slide7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3.png"/><Relationship Id="rId4" Type="http://schemas.openxmlformats.org/officeDocument/2006/relationships/image" Target="../media/image2.png"/></Relationships>
</file>

<file path=ppt/slides/_rels/slide7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7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7.png"/><Relationship Id="rId4" Type="http://schemas.openxmlformats.org/officeDocument/2006/relationships/image" Target="../media/image3.png"/></Relationships>
</file>

<file path=ppt/slides/_rels/slide8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1.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85071-544C-CADE-2D05-A27BEFE9E4FA}"/>
              </a:ext>
            </a:extLst>
          </p:cNvPr>
          <p:cNvSpPr>
            <a:spLocks noGrp="1"/>
          </p:cNvSpPr>
          <p:nvPr>
            <p:ph type="ctrTitle"/>
          </p:nvPr>
        </p:nvSpPr>
        <p:spPr>
          <a:xfrm>
            <a:off x="1431235" y="3428999"/>
            <a:ext cx="6698639" cy="2268558"/>
          </a:xfrm>
        </p:spPr>
        <p:txBody>
          <a:bodyPr>
            <a:normAutofit/>
          </a:bodyPr>
          <a:lstStyle/>
          <a:p>
            <a:r>
              <a:rPr lang="en-US" sz="3600" b="1"/>
              <a:t>App Development for Analyzing Biological Networks - Sprints</a:t>
            </a:r>
            <a:endParaRPr lang="en-US" sz="3600" b="1">
              <a:cs typeface="Arial"/>
            </a:endParaRPr>
          </a:p>
        </p:txBody>
      </p:sp>
      <p:sp>
        <p:nvSpPr>
          <p:cNvPr id="3" name="Subtitle 2">
            <a:extLst>
              <a:ext uri="{FF2B5EF4-FFF2-40B4-BE49-F238E27FC236}">
                <a16:creationId xmlns:a16="http://schemas.microsoft.com/office/drawing/2014/main" id="{30F27730-E60D-016A-3965-70C8A81E4CEF}"/>
              </a:ext>
            </a:extLst>
          </p:cNvPr>
          <p:cNvSpPr>
            <a:spLocks noGrp="1"/>
          </p:cNvSpPr>
          <p:nvPr>
            <p:ph type="subTitle" idx="1"/>
          </p:nvPr>
        </p:nvSpPr>
        <p:spPr>
          <a:xfrm>
            <a:off x="2772274" y="1848678"/>
            <a:ext cx="5357600" cy="1580321"/>
          </a:xfrm>
        </p:spPr>
        <p:txBody>
          <a:bodyPr/>
          <a:lstStyle/>
          <a:p>
            <a:pPr>
              <a:lnSpc>
                <a:spcPct val="100000"/>
              </a:lnSpc>
            </a:pPr>
            <a:r>
              <a:rPr lang="en-US" dirty="0"/>
              <a:t>By: Gabriel Zavala</a:t>
            </a:r>
          </a:p>
          <a:p>
            <a:pPr>
              <a:lnSpc>
                <a:spcPct val="100000"/>
              </a:lnSpc>
            </a:pPr>
            <a:r>
              <a:rPr lang="en-US" dirty="0"/>
              <a:t>David Barahona</a:t>
            </a:r>
          </a:p>
          <a:p>
            <a:pPr>
              <a:lnSpc>
                <a:spcPct val="100000"/>
              </a:lnSpc>
            </a:pPr>
            <a:r>
              <a:rPr lang="en-US" dirty="0" err="1"/>
              <a:t>Riguens</a:t>
            </a:r>
            <a:r>
              <a:rPr lang="en-US" dirty="0"/>
              <a:t> Brutus</a:t>
            </a:r>
            <a:endParaRPr lang="en-US" dirty="0">
              <a:cs typeface="Arial"/>
            </a:endParaRPr>
          </a:p>
        </p:txBody>
      </p:sp>
    </p:spTree>
    <p:extLst>
      <p:ext uri="{BB962C8B-B14F-4D97-AF65-F5344CB8AC3E}">
        <p14:creationId xmlns:p14="http://schemas.microsoft.com/office/powerpoint/2010/main" val="4187350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5FC95-E8D2-D8C6-194C-109EFCAF07D0}"/>
              </a:ext>
            </a:extLst>
          </p:cNvPr>
          <p:cNvSpPr>
            <a:spLocks noGrp="1"/>
          </p:cNvSpPr>
          <p:nvPr>
            <p:ph type="title"/>
          </p:nvPr>
        </p:nvSpPr>
        <p:spPr/>
        <p:txBody>
          <a:bodyPr/>
          <a:lstStyle/>
          <a:p>
            <a:r>
              <a:rPr lang="en-US">
                <a:cs typeface="Arial"/>
              </a:rPr>
              <a:t>Project Files</a:t>
            </a:r>
            <a:endParaRPr lang="en-US"/>
          </a:p>
        </p:txBody>
      </p:sp>
      <p:pic>
        <p:nvPicPr>
          <p:cNvPr id="4" name="Content Placeholder 3" descr="A screenshot of a computer&#10;&#10;Description automatically generated">
            <a:extLst>
              <a:ext uri="{FF2B5EF4-FFF2-40B4-BE49-F238E27FC236}">
                <a16:creationId xmlns:a16="http://schemas.microsoft.com/office/drawing/2014/main" id="{A962453A-FB83-4B3B-B494-0625D353CED2}"/>
              </a:ext>
            </a:extLst>
          </p:cNvPr>
          <p:cNvPicPr>
            <a:picLocks noGrp="1" noChangeAspect="1"/>
          </p:cNvPicPr>
          <p:nvPr>
            <p:ph idx="1"/>
          </p:nvPr>
        </p:nvPicPr>
        <p:blipFill>
          <a:blip r:embed="rId2"/>
          <a:stretch>
            <a:fillRect/>
          </a:stretch>
        </p:blipFill>
        <p:spPr>
          <a:xfrm>
            <a:off x="1850532" y="1342410"/>
            <a:ext cx="4741968" cy="3997828"/>
          </a:xfrm>
        </p:spPr>
      </p:pic>
      <p:sp>
        <p:nvSpPr>
          <p:cNvPr id="5" name="TextBox 4">
            <a:extLst>
              <a:ext uri="{FF2B5EF4-FFF2-40B4-BE49-F238E27FC236}">
                <a16:creationId xmlns:a16="http://schemas.microsoft.com/office/drawing/2014/main" id="{2BB548D8-9716-D04A-C50C-5455C364691B}"/>
              </a:ext>
            </a:extLst>
          </p:cNvPr>
          <p:cNvSpPr txBox="1"/>
          <p:nvPr/>
        </p:nvSpPr>
        <p:spPr>
          <a:xfrm>
            <a:off x="6755876" y="1696824"/>
            <a:ext cx="437560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We will need the project files, being </a:t>
            </a:r>
            <a:r>
              <a:rPr lang="en-US" err="1">
                <a:cs typeface="Arial"/>
              </a:rPr>
              <a:t>Cyfinder</a:t>
            </a:r>
            <a:r>
              <a:rPr lang="en-US">
                <a:cs typeface="Arial"/>
              </a:rPr>
              <a:t> and </a:t>
            </a:r>
            <a:r>
              <a:rPr lang="en-US" err="1">
                <a:cs typeface="Arial"/>
              </a:rPr>
              <a:t>SubgraphFinder</a:t>
            </a:r>
            <a:r>
              <a:rPr lang="en-US">
                <a:cs typeface="Arial"/>
              </a:rPr>
              <a:t> and their subfolders</a:t>
            </a:r>
            <a:endParaRPr lang="en-US" err="1"/>
          </a:p>
        </p:txBody>
      </p:sp>
      <p:sp>
        <p:nvSpPr>
          <p:cNvPr id="3" name="Slide Number Placeholder 2">
            <a:extLst>
              <a:ext uri="{FF2B5EF4-FFF2-40B4-BE49-F238E27FC236}">
                <a16:creationId xmlns:a16="http://schemas.microsoft.com/office/drawing/2014/main" id="{DF04062F-9140-E1CF-D6AC-9C7E32BE90ED}"/>
              </a:ext>
            </a:extLst>
          </p:cNvPr>
          <p:cNvSpPr>
            <a:spLocks noGrp="1"/>
          </p:cNvSpPr>
          <p:nvPr>
            <p:ph type="sldNum" sz="quarter" idx="12"/>
          </p:nvPr>
        </p:nvSpPr>
        <p:spPr/>
        <p:txBody>
          <a:bodyPr/>
          <a:lstStyle/>
          <a:p>
            <a:fld id="{6D22F896-40B5-4ADD-8801-0D06FADFA095}" type="slidenum">
              <a:rPr lang="en-US" dirty="0"/>
              <a:t>10</a:t>
            </a:fld>
            <a:endParaRPr lang="en-US"/>
          </a:p>
        </p:txBody>
      </p:sp>
    </p:spTree>
    <p:extLst>
      <p:ext uri="{BB962C8B-B14F-4D97-AF65-F5344CB8AC3E}">
        <p14:creationId xmlns:p14="http://schemas.microsoft.com/office/powerpoint/2010/main" val="3784768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02971-3D12-69F0-3033-A705C6F3C6E2}"/>
              </a:ext>
            </a:extLst>
          </p:cNvPr>
          <p:cNvSpPr>
            <a:spLocks noGrp="1"/>
          </p:cNvSpPr>
          <p:nvPr>
            <p:ph type="title"/>
          </p:nvPr>
        </p:nvSpPr>
        <p:spPr/>
        <p:txBody>
          <a:bodyPr/>
          <a:lstStyle/>
          <a:p>
            <a:r>
              <a:rPr lang="en-US">
                <a:cs typeface="Arial"/>
              </a:rPr>
              <a:t>Eclipse IDE </a:t>
            </a:r>
            <a:endParaRPr lang="en-US"/>
          </a:p>
        </p:txBody>
      </p:sp>
      <p:pic>
        <p:nvPicPr>
          <p:cNvPr id="5" name="Content Placeholder 4" descr="A close up of a logo&#10;&#10;Description automatically generated">
            <a:extLst>
              <a:ext uri="{FF2B5EF4-FFF2-40B4-BE49-F238E27FC236}">
                <a16:creationId xmlns:a16="http://schemas.microsoft.com/office/drawing/2014/main" id="{C7017577-ABBE-8A1E-2B0D-74A793BEFA97}"/>
              </a:ext>
            </a:extLst>
          </p:cNvPr>
          <p:cNvPicPr>
            <a:picLocks noGrp="1" noChangeAspect="1"/>
          </p:cNvPicPr>
          <p:nvPr>
            <p:ph idx="1"/>
          </p:nvPr>
        </p:nvPicPr>
        <p:blipFill>
          <a:blip r:embed="rId2"/>
          <a:stretch>
            <a:fillRect/>
          </a:stretch>
        </p:blipFill>
        <p:spPr>
          <a:xfrm>
            <a:off x="1548106" y="1345832"/>
            <a:ext cx="4324350" cy="2990850"/>
          </a:xfrm>
        </p:spPr>
      </p:pic>
      <p:sp>
        <p:nvSpPr>
          <p:cNvPr id="6" name="TextBox 5">
            <a:extLst>
              <a:ext uri="{FF2B5EF4-FFF2-40B4-BE49-F238E27FC236}">
                <a16:creationId xmlns:a16="http://schemas.microsoft.com/office/drawing/2014/main" id="{1448274E-23B8-A80A-CA3C-7F7142D6E23C}"/>
              </a:ext>
            </a:extLst>
          </p:cNvPr>
          <p:cNvSpPr txBox="1"/>
          <p:nvPr/>
        </p:nvSpPr>
        <p:spPr>
          <a:xfrm>
            <a:off x="6418082" y="1908928"/>
            <a:ext cx="3778577"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Through the Java Version of the Eclipse IDE we can create a JAR file for the express introduction of </a:t>
            </a:r>
            <a:r>
              <a:rPr lang="en-US" err="1">
                <a:cs typeface="Arial"/>
              </a:rPr>
              <a:t>CyFinder</a:t>
            </a:r>
            <a:r>
              <a:rPr lang="en-US">
                <a:cs typeface="Arial"/>
              </a:rPr>
              <a:t> into Cytoscapr</a:t>
            </a:r>
          </a:p>
        </p:txBody>
      </p:sp>
      <p:sp>
        <p:nvSpPr>
          <p:cNvPr id="3" name="Slide Number Placeholder 2">
            <a:extLst>
              <a:ext uri="{FF2B5EF4-FFF2-40B4-BE49-F238E27FC236}">
                <a16:creationId xmlns:a16="http://schemas.microsoft.com/office/drawing/2014/main" id="{BA306EDC-D423-E5C8-6716-75AF8C26A346}"/>
              </a:ext>
            </a:extLst>
          </p:cNvPr>
          <p:cNvSpPr>
            <a:spLocks noGrp="1"/>
          </p:cNvSpPr>
          <p:nvPr>
            <p:ph type="sldNum" sz="quarter" idx="12"/>
          </p:nvPr>
        </p:nvSpPr>
        <p:spPr/>
        <p:txBody>
          <a:bodyPr/>
          <a:lstStyle/>
          <a:p>
            <a:fld id="{6D22F896-40B5-4ADD-8801-0D06FADFA095}" type="slidenum">
              <a:rPr lang="en-US" dirty="0"/>
              <a:t>11</a:t>
            </a:fld>
            <a:endParaRPr lang="en-US"/>
          </a:p>
        </p:txBody>
      </p:sp>
    </p:spTree>
    <p:extLst>
      <p:ext uri="{BB962C8B-B14F-4D97-AF65-F5344CB8AC3E}">
        <p14:creationId xmlns:p14="http://schemas.microsoft.com/office/powerpoint/2010/main" val="1247162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35445-1671-FBCF-8620-38679105CF4F}"/>
              </a:ext>
            </a:extLst>
          </p:cNvPr>
          <p:cNvSpPr>
            <a:spLocks noGrp="1"/>
          </p:cNvSpPr>
          <p:nvPr>
            <p:ph type="title"/>
          </p:nvPr>
        </p:nvSpPr>
        <p:spPr/>
        <p:txBody>
          <a:bodyPr/>
          <a:lstStyle/>
          <a:p>
            <a:r>
              <a:rPr lang="en-US">
                <a:cs typeface="Arial"/>
              </a:rPr>
              <a:t>Import and Build</a:t>
            </a:r>
            <a:endParaRPr lang="en-US"/>
          </a:p>
        </p:txBody>
      </p:sp>
      <p:pic>
        <p:nvPicPr>
          <p:cNvPr id="4" name="Content Placeholder 3" descr="A screenshot of a computer program&#10;&#10;Description automatically generated">
            <a:extLst>
              <a:ext uri="{FF2B5EF4-FFF2-40B4-BE49-F238E27FC236}">
                <a16:creationId xmlns:a16="http://schemas.microsoft.com/office/drawing/2014/main" id="{B2A782BD-12D5-1645-4C01-7081589E2F8E}"/>
              </a:ext>
            </a:extLst>
          </p:cNvPr>
          <p:cNvPicPr>
            <a:picLocks noGrp="1" noChangeAspect="1"/>
          </p:cNvPicPr>
          <p:nvPr>
            <p:ph idx="1"/>
          </p:nvPr>
        </p:nvPicPr>
        <p:blipFill>
          <a:blip r:embed="rId2"/>
          <a:stretch>
            <a:fillRect/>
          </a:stretch>
        </p:blipFill>
        <p:spPr>
          <a:xfrm>
            <a:off x="1146190" y="810920"/>
            <a:ext cx="4146224" cy="2960880"/>
          </a:xfrm>
        </p:spPr>
      </p:pic>
      <p:pic>
        <p:nvPicPr>
          <p:cNvPr id="5" name="Picture 4" descr="A screenshot of a computer&#10;&#10;Description automatically generated">
            <a:extLst>
              <a:ext uri="{FF2B5EF4-FFF2-40B4-BE49-F238E27FC236}">
                <a16:creationId xmlns:a16="http://schemas.microsoft.com/office/drawing/2014/main" id="{DBAA0DA1-BBC7-2615-CCC5-35F6AFA6FBEE}"/>
              </a:ext>
            </a:extLst>
          </p:cNvPr>
          <p:cNvPicPr>
            <a:picLocks noChangeAspect="1"/>
          </p:cNvPicPr>
          <p:nvPr/>
        </p:nvPicPr>
        <p:blipFill>
          <a:blip r:embed="rId3"/>
          <a:stretch>
            <a:fillRect/>
          </a:stretch>
        </p:blipFill>
        <p:spPr>
          <a:xfrm>
            <a:off x="1150070" y="3860202"/>
            <a:ext cx="3135983" cy="2994729"/>
          </a:xfrm>
          <a:prstGeom prst="rect">
            <a:avLst/>
          </a:prstGeom>
        </p:spPr>
      </p:pic>
      <p:sp>
        <p:nvSpPr>
          <p:cNvPr id="6" name="TextBox 5">
            <a:extLst>
              <a:ext uri="{FF2B5EF4-FFF2-40B4-BE49-F238E27FC236}">
                <a16:creationId xmlns:a16="http://schemas.microsoft.com/office/drawing/2014/main" id="{A9091D4C-675F-4AF7-1BC0-A0ACE78865C1}"/>
              </a:ext>
            </a:extLst>
          </p:cNvPr>
          <p:cNvSpPr txBox="1"/>
          <p:nvPr/>
        </p:nvSpPr>
        <p:spPr>
          <a:xfrm>
            <a:off x="5781773" y="1398309"/>
            <a:ext cx="537327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Import </a:t>
            </a:r>
            <a:r>
              <a:rPr lang="en-US" err="1">
                <a:cs typeface="Arial"/>
              </a:rPr>
              <a:t>SubgraphFinder</a:t>
            </a:r>
            <a:r>
              <a:rPr lang="en-US">
                <a:cs typeface="Arial"/>
              </a:rPr>
              <a:t> through File System</a:t>
            </a:r>
          </a:p>
          <a:p>
            <a:endParaRPr lang="en-US">
              <a:cs typeface="Arial"/>
            </a:endParaRPr>
          </a:p>
          <a:p>
            <a:r>
              <a:rPr lang="en-US">
                <a:cs typeface="Arial"/>
              </a:rPr>
              <a:t>Select the build.xml file and run as Ant Built</a:t>
            </a:r>
          </a:p>
        </p:txBody>
      </p:sp>
      <p:pic>
        <p:nvPicPr>
          <p:cNvPr id="7" name="Picture 6" descr="A screenshot of a computer&#10;&#10;Description automatically generated">
            <a:extLst>
              <a:ext uri="{FF2B5EF4-FFF2-40B4-BE49-F238E27FC236}">
                <a16:creationId xmlns:a16="http://schemas.microsoft.com/office/drawing/2014/main" id="{DAF05100-827D-BBC0-6331-981400BE8700}"/>
              </a:ext>
            </a:extLst>
          </p:cNvPr>
          <p:cNvPicPr>
            <a:picLocks noChangeAspect="1"/>
          </p:cNvPicPr>
          <p:nvPr/>
        </p:nvPicPr>
        <p:blipFill>
          <a:blip r:embed="rId4"/>
          <a:stretch>
            <a:fillRect/>
          </a:stretch>
        </p:blipFill>
        <p:spPr>
          <a:xfrm>
            <a:off x="4370895" y="4534384"/>
            <a:ext cx="6584622" cy="1182879"/>
          </a:xfrm>
          <a:prstGeom prst="rect">
            <a:avLst/>
          </a:prstGeom>
        </p:spPr>
      </p:pic>
      <p:sp>
        <p:nvSpPr>
          <p:cNvPr id="3" name="Slide Number Placeholder 2">
            <a:extLst>
              <a:ext uri="{FF2B5EF4-FFF2-40B4-BE49-F238E27FC236}">
                <a16:creationId xmlns:a16="http://schemas.microsoft.com/office/drawing/2014/main" id="{43CB64B0-14AD-86A9-E19E-80514A55555D}"/>
              </a:ext>
            </a:extLst>
          </p:cNvPr>
          <p:cNvSpPr>
            <a:spLocks noGrp="1"/>
          </p:cNvSpPr>
          <p:nvPr>
            <p:ph type="sldNum" sz="quarter" idx="12"/>
          </p:nvPr>
        </p:nvSpPr>
        <p:spPr/>
        <p:txBody>
          <a:bodyPr/>
          <a:lstStyle/>
          <a:p>
            <a:fld id="{6D22F896-40B5-4ADD-8801-0D06FADFA095}" type="slidenum">
              <a:rPr lang="en-US" dirty="0"/>
              <a:t>12</a:t>
            </a:fld>
            <a:endParaRPr lang="en-US"/>
          </a:p>
        </p:txBody>
      </p:sp>
    </p:spTree>
    <p:extLst>
      <p:ext uri="{BB962C8B-B14F-4D97-AF65-F5344CB8AC3E}">
        <p14:creationId xmlns:p14="http://schemas.microsoft.com/office/powerpoint/2010/main" val="4237127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C5861-F63D-5F32-5B10-A0A3BF8ED78E}"/>
              </a:ext>
            </a:extLst>
          </p:cNvPr>
          <p:cNvSpPr>
            <a:spLocks noGrp="1"/>
          </p:cNvSpPr>
          <p:nvPr>
            <p:ph type="title"/>
          </p:nvPr>
        </p:nvSpPr>
        <p:spPr/>
        <p:txBody>
          <a:bodyPr/>
          <a:lstStyle/>
          <a:p>
            <a:r>
              <a:rPr lang="en-US">
                <a:cs typeface="Arial"/>
              </a:rPr>
              <a:t>Relocate Jar File</a:t>
            </a:r>
            <a:endParaRPr lang="en-US"/>
          </a:p>
        </p:txBody>
      </p:sp>
      <p:pic>
        <p:nvPicPr>
          <p:cNvPr id="7" name="Content Placeholder 6" descr="A screenshot of a computer&#10;&#10;Description automatically generated">
            <a:extLst>
              <a:ext uri="{FF2B5EF4-FFF2-40B4-BE49-F238E27FC236}">
                <a16:creationId xmlns:a16="http://schemas.microsoft.com/office/drawing/2014/main" id="{A39707F5-44E5-7D0D-9BED-417D16B93077}"/>
              </a:ext>
            </a:extLst>
          </p:cNvPr>
          <p:cNvPicPr>
            <a:picLocks noGrp="1" noChangeAspect="1"/>
          </p:cNvPicPr>
          <p:nvPr>
            <p:ph idx="1"/>
          </p:nvPr>
        </p:nvPicPr>
        <p:blipFill>
          <a:blip r:embed="rId2"/>
          <a:stretch>
            <a:fillRect/>
          </a:stretch>
        </p:blipFill>
        <p:spPr>
          <a:xfrm>
            <a:off x="1087616" y="1993384"/>
            <a:ext cx="6486525" cy="1114425"/>
          </a:xfrm>
        </p:spPr>
      </p:pic>
      <p:pic>
        <p:nvPicPr>
          <p:cNvPr id="8" name="Picture 7" descr="A screenshot of a computer&#10;&#10;Description automatically generated">
            <a:extLst>
              <a:ext uri="{FF2B5EF4-FFF2-40B4-BE49-F238E27FC236}">
                <a16:creationId xmlns:a16="http://schemas.microsoft.com/office/drawing/2014/main" id="{26906304-0B2E-F9C7-86A9-920015350105}"/>
              </a:ext>
            </a:extLst>
          </p:cNvPr>
          <p:cNvPicPr>
            <a:picLocks noChangeAspect="1"/>
          </p:cNvPicPr>
          <p:nvPr/>
        </p:nvPicPr>
        <p:blipFill>
          <a:blip r:embed="rId3"/>
          <a:stretch>
            <a:fillRect/>
          </a:stretch>
        </p:blipFill>
        <p:spPr>
          <a:xfrm>
            <a:off x="1087225" y="3195164"/>
            <a:ext cx="6482498" cy="2023096"/>
          </a:xfrm>
          <a:prstGeom prst="rect">
            <a:avLst/>
          </a:prstGeom>
        </p:spPr>
      </p:pic>
      <p:sp>
        <p:nvSpPr>
          <p:cNvPr id="9" name="TextBox 8">
            <a:extLst>
              <a:ext uri="{FF2B5EF4-FFF2-40B4-BE49-F238E27FC236}">
                <a16:creationId xmlns:a16="http://schemas.microsoft.com/office/drawing/2014/main" id="{E0D3D0C1-5F91-1F05-AAE0-39A59C19582C}"/>
              </a:ext>
            </a:extLst>
          </p:cNvPr>
          <p:cNvSpPr txBox="1"/>
          <p:nvPr/>
        </p:nvSpPr>
        <p:spPr>
          <a:xfrm>
            <a:off x="7729979" y="1940350"/>
            <a:ext cx="339364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The Jar File should then be relocated between the directories shown here </a:t>
            </a:r>
            <a:endParaRPr lang="en-US"/>
          </a:p>
        </p:txBody>
      </p:sp>
      <p:sp>
        <p:nvSpPr>
          <p:cNvPr id="3" name="Slide Number Placeholder 2">
            <a:extLst>
              <a:ext uri="{FF2B5EF4-FFF2-40B4-BE49-F238E27FC236}">
                <a16:creationId xmlns:a16="http://schemas.microsoft.com/office/drawing/2014/main" id="{34A106F2-6DCE-0C3B-3FD6-EB11C83A1E13}"/>
              </a:ext>
            </a:extLst>
          </p:cNvPr>
          <p:cNvSpPr>
            <a:spLocks noGrp="1"/>
          </p:cNvSpPr>
          <p:nvPr>
            <p:ph type="sldNum" sz="quarter" idx="12"/>
          </p:nvPr>
        </p:nvSpPr>
        <p:spPr/>
        <p:txBody>
          <a:bodyPr/>
          <a:lstStyle/>
          <a:p>
            <a:fld id="{6D22F896-40B5-4ADD-8801-0D06FADFA095}" type="slidenum">
              <a:rPr lang="en-US" dirty="0"/>
              <a:t>13</a:t>
            </a:fld>
            <a:endParaRPr lang="en-US"/>
          </a:p>
        </p:txBody>
      </p:sp>
    </p:spTree>
    <p:extLst>
      <p:ext uri="{BB962C8B-B14F-4D97-AF65-F5344CB8AC3E}">
        <p14:creationId xmlns:p14="http://schemas.microsoft.com/office/powerpoint/2010/main" val="1980506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4727F-9503-5E29-4090-59D664DECECB}"/>
              </a:ext>
            </a:extLst>
          </p:cNvPr>
          <p:cNvSpPr>
            <a:spLocks noGrp="1"/>
          </p:cNvSpPr>
          <p:nvPr>
            <p:ph type="title"/>
          </p:nvPr>
        </p:nvSpPr>
        <p:spPr/>
        <p:txBody>
          <a:bodyPr/>
          <a:lstStyle/>
          <a:p>
            <a:r>
              <a:rPr lang="en-US">
                <a:cs typeface="Arial"/>
              </a:rPr>
              <a:t>Run Maven Install</a:t>
            </a:r>
          </a:p>
        </p:txBody>
      </p:sp>
      <p:pic>
        <p:nvPicPr>
          <p:cNvPr id="4" name="Content Placeholder 3" descr="A screenshot of a program&#10;&#10;Description automatically generated">
            <a:extLst>
              <a:ext uri="{FF2B5EF4-FFF2-40B4-BE49-F238E27FC236}">
                <a16:creationId xmlns:a16="http://schemas.microsoft.com/office/drawing/2014/main" id="{4335BE3C-2E18-CAA1-C5CB-52F201DA94E7}"/>
              </a:ext>
            </a:extLst>
          </p:cNvPr>
          <p:cNvPicPr>
            <a:picLocks noGrp="1" noChangeAspect="1"/>
          </p:cNvPicPr>
          <p:nvPr>
            <p:ph idx="1"/>
          </p:nvPr>
        </p:nvPicPr>
        <p:blipFill>
          <a:blip r:embed="rId2"/>
          <a:stretch>
            <a:fillRect/>
          </a:stretch>
        </p:blipFill>
        <p:spPr>
          <a:xfrm>
            <a:off x="1199852" y="583106"/>
            <a:ext cx="2821271" cy="2992303"/>
          </a:xfrm>
        </p:spPr>
      </p:pic>
      <p:pic>
        <p:nvPicPr>
          <p:cNvPr id="5" name="Picture 4" descr="A screenshot of a computer program&#10;&#10;Description automatically generated">
            <a:extLst>
              <a:ext uri="{FF2B5EF4-FFF2-40B4-BE49-F238E27FC236}">
                <a16:creationId xmlns:a16="http://schemas.microsoft.com/office/drawing/2014/main" id="{9F366DC3-92CC-C0B6-FAD9-80C4AB263BF3}"/>
              </a:ext>
            </a:extLst>
          </p:cNvPr>
          <p:cNvPicPr>
            <a:picLocks noChangeAspect="1"/>
          </p:cNvPicPr>
          <p:nvPr/>
        </p:nvPicPr>
        <p:blipFill>
          <a:blip r:embed="rId3"/>
          <a:stretch>
            <a:fillRect/>
          </a:stretch>
        </p:blipFill>
        <p:spPr>
          <a:xfrm>
            <a:off x="1236482" y="3742355"/>
            <a:ext cx="2774623" cy="2578404"/>
          </a:xfrm>
          <a:prstGeom prst="rect">
            <a:avLst/>
          </a:prstGeom>
        </p:spPr>
      </p:pic>
      <p:sp>
        <p:nvSpPr>
          <p:cNvPr id="6" name="TextBox 5">
            <a:extLst>
              <a:ext uri="{FF2B5EF4-FFF2-40B4-BE49-F238E27FC236}">
                <a16:creationId xmlns:a16="http://schemas.microsoft.com/office/drawing/2014/main" id="{41897903-9C75-686D-2F45-1DCD6518EF41}"/>
              </a:ext>
            </a:extLst>
          </p:cNvPr>
          <p:cNvSpPr txBox="1"/>
          <p:nvPr/>
        </p:nvSpPr>
        <p:spPr>
          <a:xfrm>
            <a:off x="5184742" y="1751813"/>
            <a:ext cx="589175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Through POM.xml in </a:t>
            </a:r>
            <a:r>
              <a:rPr lang="en-US" err="1">
                <a:cs typeface="Arial"/>
              </a:rPr>
              <a:t>Cyfinder</a:t>
            </a:r>
            <a:r>
              <a:rPr lang="en-US">
                <a:cs typeface="Arial"/>
              </a:rPr>
              <a:t> we can run the Maven Install and create CyFinder-2.1.0 (version specific Jar file)</a:t>
            </a:r>
            <a:endParaRPr lang="en-US"/>
          </a:p>
        </p:txBody>
      </p:sp>
      <p:pic>
        <p:nvPicPr>
          <p:cNvPr id="7" name="Picture 6" descr="A screenshot of a computer&#10;&#10;Description automatically generated">
            <a:extLst>
              <a:ext uri="{FF2B5EF4-FFF2-40B4-BE49-F238E27FC236}">
                <a16:creationId xmlns:a16="http://schemas.microsoft.com/office/drawing/2014/main" id="{FF185F3D-1ED5-8167-9D1B-75101AF98053}"/>
              </a:ext>
            </a:extLst>
          </p:cNvPr>
          <p:cNvPicPr>
            <a:picLocks noChangeAspect="1"/>
          </p:cNvPicPr>
          <p:nvPr/>
        </p:nvPicPr>
        <p:blipFill>
          <a:blip r:embed="rId4"/>
          <a:stretch>
            <a:fillRect/>
          </a:stretch>
        </p:blipFill>
        <p:spPr>
          <a:xfrm>
            <a:off x="4771534" y="4028596"/>
            <a:ext cx="5909035" cy="2013775"/>
          </a:xfrm>
          <a:prstGeom prst="rect">
            <a:avLst/>
          </a:prstGeom>
        </p:spPr>
      </p:pic>
      <p:sp>
        <p:nvSpPr>
          <p:cNvPr id="3" name="Slide Number Placeholder 2">
            <a:extLst>
              <a:ext uri="{FF2B5EF4-FFF2-40B4-BE49-F238E27FC236}">
                <a16:creationId xmlns:a16="http://schemas.microsoft.com/office/drawing/2014/main" id="{B3DBF8F9-850F-3CB6-2E78-1E153C41A698}"/>
              </a:ext>
            </a:extLst>
          </p:cNvPr>
          <p:cNvSpPr>
            <a:spLocks noGrp="1"/>
          </p:cNvSpPr>
          <p:nvPr>
            <p:ph type="sldNum" sz="quarter" idx="12"/>
          </p:nvPr>
        </p:nvSpPr>
        <p:spPr/>
        <p:txBody>
          <a:bodyPr/>
          <a:lstStyle/>
          <a:p>
            <a:fld id="{6D22F896-40B5-4ADD-8801-0D06FADFA095}" type="slidenum">
              <a:rPr lang="en-US" dirty="0"/>
              <a:t>14</a:t>
            </a:fld>
            <a:endParaRPr lang="en-US"/>
          </a:p>
        </p:txBody>
      </p:sp>
    </p:spTree>
    <p:extLst>
      <p:ext uri="{BB962C8B-B14F-4D97-AF65-F5344CB8AC3E}">
        <p14:creationId xmlns:p14="http://schemas.microsoft.com/office/powerpoint/2010/main" val="2508961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5D9F7-38D4-2BBD-A61D-23C31BF51469}"/>
              </a:ext>
            </a:extLst>
          </p:cNvPr>
          <p:cNvSpPr>
            <a:spLocks noGrp="1"/>
          </p:cNvSpPr>
          <p:nvPr>
            <p:ph type="title"/>
          </p:nvPr>
        </p:nvSpPr>
        <p:spPr/>
        <p:txBody>
          <a:bodyPr/>
          <a:lstStyle/>
          <a:p>
            <a:r>
              <a:rPr lang="en-US">
                <a:cs typeface="Arial"/>
              </a:rPr>
              <a:t>Install </a:t>
            </a:r>
            <a:r>
              <a:rPr lang="en-US" err="1">
                <a:cs typeface="Arial"/>
              </a:rPr>
              <a:t>CyFinder</a:t>
            </a:r>
          </a:p>
        </p:txBody>
      </p:sp>
      <p:pic>
        <p:nvPicPr>
          <p:cNvPr id="4" name="Content Placeholder 3" descr="A screenshot of a computer&#10;&#10;Description automatically generated">
            <a:extLst>
              <a:ext uri="{FF2B5EF4-FFF2-40B4-BE49-F238E27FC236}">
                <a16:creationId xmlns:a16="http://schemas.microsoft.com/office/drawing/2014/main" id="{BEFB43C1-D879-A49C-2CEC-141ACA07D85A}"/>
              </a:ext>
            </a:extLst>
          </p:cNvPr>
          <p:cNvPicPr>
            <a:picLocks noGrp="1" noChangeAspect="1"/>
          </p:cNvPicPr>
          <p:nvPr>
            <p:ph idx="1"/>
          </p:nvPr>
        </p:nvPicPr>
        <p:blipFill>
          <a:blip r:embed="rId2"/>
          <a:stretch>
            <a:fillRect/>
          </a:stretch>
        </p:blipFill>
        <p:spPr>
          <a:xfrm>
            <a:off x="1354464" y="807865"/>
            <a:ext cx="5010150" cy="2809875"/>
          </a:xfrm>
        </p:spPr>
      </p:pic>
      <p:pic>
        <p:nvPicPr>
          <p:cNvPr id="5" name="Picture 4" descr="A white and grey rectangular object&#10;&#10;Description automatically generated">
            <a:extLst>
              <a:ext uri="{FF2B5EF4-FFF2-40B4-BE49-F238E27FC236}">
                <a16:creationId xmlns:a16="http://schemas.microsoft.com/office/drawing/2014/main" id="{64245430-CBBA-9154-DB94-FB53076E02C0}"/>
              </a:ext>
            </a:extLst>
          </p:cNvPr>
          <p:cNvPicPr>
            <a:picLocks noChangeAspect="1"/>
          </p:cNvPicPr>
          <p:nvPr/>
        </p:nvPicPr>
        <p:blipFill>
          <a:blip r:embed="rId3"/>
          <a:stretch>
            <a:fillRect/>
          </a:stretch>
        </p:blipFill>
        <p:spPr>
          <a:xfrm>
            <a:off x="1786379" y="4339058"/>
            <a:ext cx="4141509" cy="740832"/>
          </a:xfrm>
          <a:prstGeom prst="rect">
            <a:avLst/>
          </a:prstGeom>
        </p:spPr>
      </p:pic>
      <p:sp>
        <p:nvSpPr>
          <p:cNvPr id="6" name="TextBox 5">
            <a:extLst>
              <a:ext uri="{FF2B5EF4-FFF2-40B4-BE49-F238E27FC236}">
                <a16:creationId xmlns:a16="http://schemas.microsoft.com/office/drawing/2014/main" id="{0F21256A-F842-D8FB-1EDB-157644629965}"/>
              </a:ext>
            </a:extLst>
          </p:cNvPr>
          <p:cNvSpPr txBox="1"/>
          <p:nvPr/>
        </p:nvSpPr>
        <p:spPr>
          <a:xfrm>
            <a:off x="6700887" y="1610412"/>
            <a:ext cx="4124226" cy="17235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Through the Options Panel we can Install Apps From File and Select the </a:t>
            </a:r>
            <a:r>
              <a:rPr lang="en-US" err="1">
                <a:cs typeface="Arial"/>
              </a:rPr>
              <a:t>CyFinder</a:t>
            </a:r>
            <a:r>
              <a:rPr lang="en-US">
                <a:cs typeface="Arial"/>
              </a:rPr>
              <a:t> Jar file for the version of </a:t>
            </a:r>
            <a:r>
              <a:rPr lang="en-US" err="1">
                <a:cs typeface="Arial"/>
              </a:rPr>
              <a:t>CyFinder</a:t>
            </a:r>
            <a:r>
              <a:rPr lang="en-US">
                <a:cs typeface="Arial"/>
              </a:rPr>
              <a:t> that we are working on</a:t>
            </a:r>
            <a:br>
              <a:rPr lang="en-US">
                <a:cs typeface="Arial"/>
              </a:rPr>
            </a:br>
            <a:br>
              <a:rPr lang="en-US">
                <a:cs typeface="Arial"/>
              </a:rPr>
            </a:br>
            <a:endParaRPr lang="en-US" sz="1600">
              <a:cs typeface="Arial"/>
            </a:endParaRPr>
          </a:p>
        </p:txBody>
      </p:sp>
      <p:sp>
        <p:nvSpPr>
          <p:cNvPr id="3" name="Slide Number Placeholder 2">
            <a:extLst>
              <a:ext uri="{FF2B5EF4-FFF2-40B4-BE49-F238E27FC236}">
                <a16:creationId xmlns:a16="http://schemas.microsoft.com/office/drawing/2014/main" id="{D07D5108-39F0-F156-FAB6-47ECECC73E0C}"/>
              </a:ext>
            </a:extLst>
          </p:cNvPr>
          <p:cNvSpPr>
            <a:spLocks noGrp="1"/>
          </p:cNvSpPr>
          <p:nvPr>
            <p:ph type="sldNum" sz="quarter" idx="12"/>
          </p:nvPr>
        </p:nvSpPr>
        <p:spPr/>
        <p:txBody>
          <a:bodyPr/>
          <a:lstStyle/>
          <a:p>
            <a:fld id="{6D22F896-40B5-4ADD-8801-0D06FADFA095}" type="slidenum">
              <a:rPr lang="en-US" dirty="0"/>
              <a:t>15</a:t>
            </a:fld>
            <a:endParaRPr lang="en-US"/>
          </a:p>
        </p:txBody>
      </p:sp>
    </p:spTree>
    <p:extLst>
      <p:ext uri="{BB962C8B-B14F-4D97-AF65-F5344CB8AC3E}">
        <p14:creationId xmlns:p14="http://schemas.microsoft.com/office/powerpoint/2010/main" val="1939947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9E58C-3C2D-C0FF-7611-B518CF60F6EE}"/>
              </a:ext>
            </a:extLst>
          </p:cNvPr>
          <p:cNvSpPr>
            <a:spLocks noGrp="1"/>
          </p:cNvSpPr>
          <p:nvPr>
            <p:ph type="title"/>
          </p:nvPr>
        </p:nvSpPr>
        <p:spPr/>
        <p:txBody>
          <a:bodyPr/>
          <a:lstStyle/>
          <a:p>
            <a:r>
              <a:rPr lang="en-US">
                <a:cs typeface="Arial"/>
              </a:rPr>
              <a:t>Clean Install</a:t>
            </a:r>
            <a:endParaRPr lang="en-US"/>
          </a:p>
        </p:txBody>
      </p:sp>
      <p:sp>
        <p:nvSpPr>
          <p:cNvPr id="5" name="TextBox 4">
            <a:extLst>
              <a:ext uri="{FF2B5EF4-FFF2-40B4-BE49-F238E27FC236}">
                <a16:creationId xmlns:a16="http://schemas.microsoft.com/office/drawing/2014/main" id="{45C4736F-AE22-A953-FC39-5B756AC83A3F}"/>
              </a:ext>
            </a:extLst>
          </p:cNvPr>
          <p:cNvSpPr txBox="1"/>
          <p:nvPr/>
        </p:nvSpPr>
        <p:spPr>
          <a:xfrm>
            <a:off x="7423608" y="1516144"/>
            <a:ext cx="373929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We will now have the </a:t>
            </a:r>
            <a:r>
              <a:rPr lang="en-US" err="1">
                <a:cs typeface="Arial"/>
              </a:rPr>
              <a:t>CyFinder</a:t>
            </a:r>
            <a:r>
              <a:rPr lang="en-US">
                <a:cs typeface="Arial"/>
              </a:rPr>
              <a:t> installed into </a:t>
            </a:r>
            <a:r>
              <a:rPr lang="en-US" err="1">
                <a:cs typeface="Arial"/>
              </a:rPr>
              <a:t>Cytoscape</a:t>
            </a:r>
            <a:br>
              <a:rPr lang="en-US">
                <a:cs typeface="Arial"/>
              </a:rPr>
            </a:br>
            <a:br>
              <a:rPr lang="en-US">
                <a:cs typeface="Arial"/>
              </a:rPr>
            </a:br>
            <a:endParaRPr lang="en-US">
              <a:cs typeface="Arial"/>
            </a:endParaRPr>
          </a:p>
        </p:txBody>
      </p:sp>
      <p:pic>
        <p:nvPicPr>
          <p:cNvPr id="7" name="Content Placeholder 6" descr="A screenshot of a computer&#10;&#10;Description automatically generated">
            <a:extLst>
              <a:ext uri="{FF2B5EF4-FFF2-40B4-BE49-F238E27FC236}">
                <a16:creationId xmlns:a16="http://schemas.microsoft.com/office/drawing/2014/main" id="{D7905DFB-05DC-F44B-2803-1A9AF498E714}"/>
              </a:ext>
            </a:extLst>
          </p:cNvPr>
          <p:cNvPicPr>
            <a:picLocks noGrp="1" noChangeAspect="1"/>
          </p:cNvPicPr>
          <p:nvPr>
            <p:ph idx="1"/>
          </p:nvPr>
        </p:nvPicPr>
        <p:blipFill>
          <a:blip r:embed="rId2"/>
          <a:stretch>
            <a:fillRect/>
          </a:stretch>
        </p:blipFill>
        <p:spPr>
          <a:xfrm>
            <a:off x="1236269" y="2157962"/>
            <a:ext cx="5971880" cy="3912134"/>
          </a:xfrm>
        </p:spPr>
      </p:pic>
      <p:sp>
        <p:nvSpPr>
          <p:cNvPr id="3" name="Slide Number Placeholder 2">
            <a:extLst>
              <a:ext uri="{FF2B5EF4-FFF2-40B4-BE49-F238E27FC236}">
                <a16:creationId xmlns:a16="http://schemas.microsoft.com/office/drawing/2014/main" id="{E6A99D5B-9EEF-A6C1-C7C2-0CC6C3AC1FB5}"/>
              </a:ext>
            </a:extLst>
          </p:cNvPr>
          <p:cNvSpPr>
            <a:spLocks noGrp="1"/>
          </p:cNvSpPr>
          <p:nvPr>
            <p:ph type="sldNum" sz="quarter" idx="12"/>
          </p:nvPr>
        </p:nvSpPr>
        <p:spPr/>
        <p:txBody>
          <a:bodyPr/>
          <a:lstStyle/>
          <a:p>
            <a:fld id="{6D22F896-40B5-4ADD-8801-0D06FADFA095}" type="slidenum">
              <a:rPr lang="en-US" dirty="0"/>
              <a:t>16</a:t>
            </a:fld>
            <a:endParaRPr lang="en-US"/>
          </a:p>
        </p:txBody>
      </p:sp>
    </p:spTree>
    <p:extLst>
      <p:ext uri="{BB962C8B-B14F-4D97-AF65-F5344CB8AC3E}">
        <p14:creationId xmlns:p14="http://schemas.microsoft.com/office/powerpoint/2010/main" val="40531400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A577C-D5F8-61D5-8FF4-9EDF978F19C4}"/>
              </a:ext>
            </a:extLst>
          </p:cNvPr>
          <p:cNvSpPr>
            <a:spLocks noGrp="1"/>
          </p:cNvSpPr>
          <p:nvPr>
            <p:ph type="title"/>
          </p:nvPr>
        </p:nvSpPr>
        <p:spPr/>
        <p:txBody>
          <a:bodyPr/>
          <a:lstStyle/>
          <a:p>
            <a:r>
              <a:rPr lang="en-US">
                <a:cs typeface="Arial"/>
              </a:rPr>
              <a:t>Import Graphs</a:t>
            </a:r>
            <a:endParaRPr lang="en-US"/>
          </a:p>
        </p:txBody>
      </p:sp>
      <p:pic>
        <p:nvPicPr>
          <p:cNvPr id="4" name="Content Placeholder 3" descr="A screenshot of a computer&#10;&#10;Description automatically generated">
            <a:extLst>
              <a:ext uri="{FF2B5EF4-FFF2-40B4-BE49-F238E27FC236}">
                <a16:creationId xmlns:a16="http://schemas.microsoft.com/office/drawing/2014/main" id="{AFDB205C-F5B8-7CAA-342D-3BCFE0E0B12B}"/>
              </a:ext>
            </a:extLst>
          </p:cNvPr>
          <p:cNvPicPr>
            <a:picLocks noGrp="1" noChangeAspect="1"/>
          </p:cNvPicPr>
          <p:nvPr>
            <p:ph idx="1"/>
          </p:nvPr>
        </p:nvPicPr>
        <p:blipFill>
          <a:blip r:embed="rId2"/>
          <a:stretch>
            <a:fillRect/>
          </a:stretch>
        </p:blipFill>
        <p:spPr>
          <a:xfrm>
            <a:off x="1073038" y="221745"/>
            <a:ext cx="3734777" cy="2450262"/>
          </a:xfrm>
        </p:spPr>
      </p:pic>
      <p:sp>
        <p:nvSpPr>
          <p:cNvPr id="5" name="TextBox 4">
            <a:extLst>
              <a:ext uri="{FF2B5EF4-FFF2-40B4-BE49-F238E27FC236}">
                <a16:creationId xmlns:a16="http://schemas.microsoft.com/office/drawing/2014/main" id="{ADA237A9-B027-0766-A4F0-8F0AA69B6859}"/>
              </a:ext>
            </a:extLst>
          </p:cNvPr>
          <p:cNvSpPr txBox="1"/>
          <p:nvPr/>
        </p:nvSpPr>
        <p:spPr>
          <a:xfrm>
            <a:off x="7572866" y="2050329"/>
            <a:ext cx="3550762"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It is also wise to import graphs</a:t>
            </a:r>
          </a:p>
          <a:p>
            <a:endParaRPr lang="en-US">
              <a:cs typeface="Arial"/>
            </a:endParaRPr>
          </a:p>
          <a:p>
            <a:r>
              <a:rPr lang="en-US">
                <a:cs typeface="Arial"/>
              </a:rPr>
              <a:t>We were provided with some test graphs which can be imported to </a:t>
            </a:r>
            <a:r>
              <a:rPr lang="en-US" err="1">
                <a:cs typeface="Arial"/>
              </a:rPr>
              <a:t>Cytoscape</a:t>
            </a:r>
            <a:r>
              <a:rPr lang="en-US">
                <a:cs typeface="Arial"/>
              </a:rPr>
              <a:t> through the File Pane</a:t>
            </a:r>
          </a:p>
          <a:p>
            <a:endParaRPr lang="en-US">
              <a:cs typeface="Arial"/>
            </a:endParaRPr>
          </a:p>
          <a:p>
            <a:r>
              <a:rPr lang="en-US">
                <a:cs typeface="Arial"/>
              </a:rPr>
              <a:t>We can then select the graphs to import into </a:t>
            </a:r>
            <a:r>
              <a:rPr lang="en-US" err="1">
                <a:cs typeface="Arial"/>
              </a:rPr>
              <a:t>Cytoscape</a:t>
            </a:r>
            <a:r>
              <a:rPr lang="en-US">
                <a:cs typeface="Arial"/>
              </a:rPr>
              <a:t> for use with </a:t>
            </a:r>
            <a:r>
              <a:rPr lang="en-US" err="1">
                <a:cs typeface="Arial"/>
              </a:rPr>
              <a:t>CyFinder</a:t>
            </a:r>
            <a:endParaRPr lang="en-US">
              <a:cs typeface="Arial"/>
            </a:endParaRPr>
          </a:p>
        </p:txBody>
      </p:sp>
      <p:pic>
        <p:nvPicPr>
          <p:cNvPr id="6" name="Picture 5" descr="A screenshot of a computer&#10;&#10;Description automatically generated">
            <a:extLst>
              <a:ext uri="{FF2B5EF4-FFF2-40B4-BE49-F238E27FC236}">
                <a16:creationId xmlns:a16="http://schemas.microsoft.com/office/drawing/2014/main" id="{54E4C63C-CD69-7114-BAB3-A2D1B47EFA11}"/>
              </a:ext>
            </a:extLst>
          </p:cNvPr>
          <p:cNvPicPr>
            <a:picLocks noChangeAspect="1"/>
          </p:cNvPicPr>
          <p:nvPr/>
        </p:nvPicPr>
        <p:blipFill>
          <a:blip r:embed="rId3"/>
          <a:stretch>
            <a:fillRect/>
          </a:stretch>
        </p:blipFill>
        <p:spPr>
          <a:xfrm>
            <a:off x="1699966" y="2713224"/>
            <a:ext cx="2468251" cy="1785058"/>
          </a:xfrm>
          <a:prstGeom prst="rect">
            <a:avLst/>
          </a:prstGeom>
        </p:spPr>
      </p:pic>
      <p:pic>
        <p:nvPicPr>
          <p:cNvPr id="3" name="Picture 2" descr="A screenshot of a computer&#10;&#10;Description automatically generated">
            <a:extLst>
              <a:ext uri="{FF2B5EF4-FFF2-40B4-BE49-F238E27FC236}">
                <a16:creationId xmlns:a16="http://schemas.microsoft.com/office/drawing/2014/main" id="{05C1400C-66A5-FAB6-D826-5A2F23C28A7D}"/>
              </a:ext>
            </a:extLst>
          </p:cNvPr>
          <p:cNvPicPr>
            <a:picLocks noChangeAspect="1"/>
          </p:cNvPicPr>
          <p:nvPr/>
        </p:nvPicPr>
        <p:blipFill>
          <a:blip r:embed="rId4"/>
          <a:stretch>
            <a:fillRect/>
          </a:stretch>
        </p:blipFill>
        <p:spPr>
          <a:xfrm>
            <a:off x="1236482" y="4542336"/>
            <a:ext cx="3403076" cy="2227494"/>
          </a:xfrm>
          <a:prstGeom prst="rect">
            <a:avLst/>
          </a:prstGeom>
        </p:spPr>
      </p:pic>
      <p:sp>
        <p:nvSpPr>
          <p:cNvPr id="7" name="Slide Number Placeholder 6">
            <a:extLst>
              <a:ext uri="{FF2B5EF4-FFF2-40B4-BE49-F238E27FC236}">
                <a16:creationId xmlns:a16="http://schemas.microsoft.com/office/drawing/2014/main" id="{49ED35F0-437A-A074-8C06-EF69D1806851}"/>
              </a:ext>
            </a:extLst>
          </p:cNvPr>
          <p:cNvSpPr>
            <a:spLocks noGrp="1"/>
          </p:cNvSpPr>
          <p:nvPr>
            <p:ph type="sldNum" sz="quarter" idx="12"/>
          </p:nvPr>
        </p:nvSpPr>
        <p:spPr/>
        <p:txBody>
          <a:bodyPr/>
          <a:lstStyle/>
          <a:p>
            <a:fld id="{6D22F896-40B5-4ADD-8801-0D06FADFA095}" type="slidenum">
              <a:rPr lang="en-US" dirty="0"/>
              <a:t>17</a:t>
            </a:fld>
            <a:endParaRPr lang="en-US"/>
          </a:p>
        </p:txBody>
      </p:sp>
    </p:spTree>
    <p:extLst>
      <p:ext uri="{BB962C8B-B14F-4D97-AF65-F5344CB8AC3E}">
        <p14:creationId xmlns:p14="http://schemas.microsoft.com/office/powerpoint/2010/main" val="30244501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F0B7E-67A9-C3A6-A702-31C2BF7860AD}"/>
              </a:ext>
            </a:extLst>
          </p:cNvPr>
          <p:cNvSpPr>
            <a:spLocks noGrp="1"/>
          </p:cNvSpPr>
          <p:nvPr>
            <p:ph type="title"/>
          </p:nvPr>
        </p:nvSpPr>
        <p:spPr/>
        <p:txBody>
          <a:bodyPr/>
          <a:lstStyle/>
          <a:p>
            <a:r>
              <a:rPr lang="en-US"/>
              <a:t>Sprint 2 -</a:t>
            </a:r>
            <a:br>
              <a:rPr lang="en-US">
                <a:cs typeface="Arial"/>
              </a:rPr>
            </a:br>
            <a:r>
              <a:rPr lang="en-US">
                <a:cs typeface="Arial"/>
              </a:rPr>
              <a:t>09/24/23</a:t>
            </a:r>
          </a:p>
        </p:txBody>
      </p:sp>
      <p:sp>
        <p:nvSpPr>
          <p:cNvPr id="3" name="Content Placeholder 2">
            <a:extLst>
              <a:ext uri="{FF2B5EF4-FFF2-40B4-BE49-F238E27FC236}">
                <a16:creationId xmlns:a16="http://schemas.microsoft.com/office/drawing/2014/main" id="{8DC1B7F8-66B4-819A-FF40-1EB321003460}"/>
              </a:ext>
            </a:extLst>
          </p:cNvPr>
          <p:cNvSpPr>
            <a:spLocks noGrp="1"/>
          </p:cNvSpPr>
          <p:nvPr>
            <p:ph idx="1"/>
          </p:nvPr>
        </p:nvSpPr>
        <p:spPr/>
        <p:txBody>
          <a:bodyPr/>
          <a:lstStyle/>
          <a:p>
            <a:pPr marL="0" indent="0">
              <a:lnSpc>
                <a:spcPct val="100000"/>
              </a:lnSpc>
              <a:buNone/>
            </a:pPr>
            <a:r>
              <a:rPr lang="en-US"/>
              <a:t>Stories Covered:</a:t>
            </a:r>
            <a:br>
              <a:rPr lang="en-US"/>
            </a:br>
            <a:r>
              <a:rPr lang="en-US"/>
              <a:t>1) Understand </a:t>
            </a:r>
            <a:r>
              <a:rPr lang="en-US" err="1"/>
              <a:t>CyFinder</a:t>
            </a:r>
            <a:r>
              <a:rPr lang="en-US"/>
              <a:t> code</a:t>
            </a:r>
          </a:p>
          <a:p>
            <a:pPr marL="0" indent="0">
              <a:lnSpc>
                <a:spcPct val="100000"/>
              </a:lnSpc>
              <a:buNone/>
            </a:pPr>
            <a:r>
              <a:rPr lang="en-US"/>
              <a:t>2) Use </a:t>
            </a:r>
            <a:r>
              <a:rPr lang="en-US" err="1"/>
              <a:t>CyFinder</a:t>
            </a:r>
            <a:r>
              <a:rPr lang="en-US"/>
              <a:t> and understand what’s happening</a:t>
            </a:r>
            <a:endParaRPr lang="en-US">
              <a:cs typeface="Arial"/>
            </a:endParaRPr>
          </a:p>
          <a:p>
            <a:pPr marL="0" indent="0">
              <a:lnSpc>
                <a:spcPct val="100000"/>
              </a:lnSpc>
              <a:buNone/>
            </a:pPr>
            <a:r>
              <a:rPr lang="en-US"/>
              <a:t>3) Run all the functions of </a:t>
            </a:r>
            <a:r>
              <a:rPr lang="en-US" err="1"/>
              <a:t>CyFinder</a:t>
            </a:r>
            <a:endParaRPr lang="en-US"/>
          </a:p>
          <a:p>
            <a:pPr marL="0" indent="0">
              <a:lnSpc>
                <a:spcPct val="100000"/>
              </a:lnSpc>
              <a:buNone/>
            </a:pPr>
            <a:r>
              <a:rPr lang="en-US"/>
              <a:t>4) Understand how </a:t>
            </a:r>
            <a:r>
              <a:rPr lang="en-US" err="1"/>
              <a:t>CyFinder</a:t>
            </a:r>
            <a:r>
              <a:rPr lang="en-US"/>
              <a:t> work[s]</a:t>
            </a:r>
          </a:p>
        </p:txBody>
      </p:sp>
    </p:spTree>
    <p:extLst>
      <p:ext uri="{BB962C8B-B14F-4D97-AF65-F5344CB8AC3E}">
        <p14:creationId xmlns:p14="http://schemas.microsoft.com/office/powerpoint/2010/main" val="5024571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AE1DC627-4ABE-46C9-81E9-5BB1D8CE06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43">
            <a:extLst>
              <a:ext uri="{FF2B5EF4-FFF2-40B4-BE49-F238E27FC236}">
                <a16:creationId xmlns:a16="http://schemas.microsoft.com/office/drawing/2014/main" id="{D1C6DF18-30CC-455D-BEF5-AD8ABBB6310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46" name="Picture 45">
            <a:extLst>
              <a:ext uri="{FF2B5EF4-FFF2-40B4-BE49-F238E27FC236}">
                <a16:creationId xmlns:a16="http://schemas.microsoft.com/office/drawing/2014/main" id="{4397A168-9964-4557-8B18-18F68C71093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48" name="Rectangle 47">
            <a:extLst>
              <a:ext uri="{FF2B5EF4-FFF2-40B4-BE49-F238E27FC236}">
                <a16:creationId xmlns:a16="http://schemas.microsoft.com/office/drawing/2014/main" id="{EB4E0424-26BF-4CAF-B60C-9FA333BAFC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F5EAC93-4557-436A-BA08-FC04B42299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A7E12A95-2D51-4F5B-B468-3C7BF914E4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5C43EF-8D76-2BF3-995B-C9913FE6A6B8}"/>
              </a:ext>
            </a:extLst>
          </p:cNvPr>
          <p:cNvSpPr>
            <a:spLocks noGrp="1"/>
          </p:cNvSpPr>
          <p:nvPr>
            <p:ph type="title"/>
          </p:nvPr>
        </p:nvSpPr>
        <p:spPr>
          <a:xfrm>
            <a:off x="6954818" y="823767"/>
            <a:ext cx="3617910" cy="1061518"/>
          </a:xfrm>
        </p:spPr>
        <p:txBody>
          <a:bodyPr>
            <a:normAutofit/>
          </a:bodyPr>
          <a:lstStyle/>
          <a:p>
            <a:pPr algn="l"/>
            <a:r>
              <a:rPr lang="en-US" dirty="0"/>
              <a:t>Design Pattern</a:t>
            </a:r>
          </a:p>
        </p:txBody>
      </p:sp>
      <p:pic>
        <p:nvPicPr>
          <p:cNvPr id="5" name="Content Placeholder 4">
            <a:extLst>
              <a:ext uri="{FF2B5EF4-FFF2-40B4-BE49-F238E27FC236}">
                <a16:creationId xmlns:a16="http://schemas.microsoft.com/office/drawing/2014/main" id="{6DF0C417-B64E-9609-2C00-EF48483FA52C}"/>
              </a:ext>
            </a:extLst>
          </p:cNvPr>
          <p:cNvPicPr>
            <a:picLocks noChangeAspect="1"/>
          </p:cNvPicPr>
          <p:nvPr/>
        </p:nvPicPr>
        <p:blipFill>
          <a:blip r:embed="rId5"/>
          <a:stretch>
            <a:fillRect/>
          </a:stretch>
        </p:blipFill>
        <p:spPr>
          <a:xfrm>
            <a:off x="1659296" y="821974"/>
            <a:ext cx="4914867" cy="5214714"/>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36" name="Content Placeholder 8">
            <a:extLst>
              <a:ext uri="{FF2B5EF4-FFF2-40B4-BE49-F238E27FC236}">
                <a16:creationId xmlns:a16="http://schemas.microsoft.com/office/drawing/2014/main" id="{0AC89780-611D-2DB4-1CBA-5F1F05100F61}"/>
              </a:ext>
            </a:extLst>
          </p:cNvPr>
          <p:cNvSpPr>
            <a:spLocks noGrp="1"/>
          </p:cNvSpPr>
          <p:nvPr>
            <p:ph idx="1"/>
          </p:nvPr>
        </p:nvSpPr>
        <p:spPr>
          <a:xfrm>
            <a:off x="7556290" y="2052116"/>
            <a:ext cx="3016439" cy="3997828"/>
          </a:xfrm>
        </p:spPr>
        <p:txBody>
          <a:bodyPr>
            <a:normAutofit/>
          </a:bodyPr>
          <a:lstStyle/>
          <a:p>
            <a:pPr marL="344170" indent="-344170">
              <a:lnSpc>
                <a:spcPct val="110000"/>
              </a:lnSpc>
            </a:pPr>
            <a:r>
              <a:rPr lang="en-US" sz="800" dirty="0"/>
              <a:t>The input graph is fed into </a:t>
            </a:r>
            <a:r>
              <a:rPr lang="en-US" sz="800" dirty="0" err="1"/>
              <a:t>Cytoscape</a:t>
            </a:r>
            <a:r>
              <a:rPr lang="en-US" sz="800" dirty="0"/>
              <a:t> for visualization or perhaps some preliminary processing.</a:t>
            </a:r>
            <a:br>
              <a:rPr lang="en-US" sz="800" dirty="0">
                <a:cs typeface="Arial"/>
              </a:rPr>
            </a:br>
            <a:br>
              <a:rPr lang="en-US" sz="800" dirty="0">
                <a:cs typeface="Arial"/>
              </a:rPr>
            </a:br>
            <a:r>
              <a:rPr lang="en-US" sz="800" dirty="0">
                <a:cs typeface="Arial"/>
              </a:rPr>
              <a:t>////////////////////////////////////////////////////////////////////////////////////////////////////////////////////////////////</a:t>
            </a:r>
          </a:p>
          <a:p>
            <a:pPr marL="344170" indent="-344170">
              <a:lnSpc>
                <a:spcPct val="110000"/>
              </a:lnSpc>
            </a:pPr>
            <a:r>
              <a:rPr lang="en-US" sz="800" dirty="0" err="1"/>
              <a:t>CyFinder</a:t>
            </a:r>
            <a:r>
              <a:rPr lang="en-US" sz="800" dirty="0"/>
              <a:t>: Serves as an extension that performs to find patterns or nodes in the graph.</a:t>
            </a:r>
            <a:br>
              <a:rPr lang="en-US" sz="800" dirty="0"/>
            </a:br>
            <a:r>
              <a:rPr lang="en-US" sz="800" dirty="0">
                <a:cs typeface="Arial"/>
              </a:rPr>
              <a:t>////////////////////////////////////////////////////////////////////////////////////////////////////////////////////////////////</a:t>
            </a:r>
          </a:p>
          <a:p>
            <a:pPr marL="344170" indent="-344170">
              <a:lnSpc>
                <a:spcPct val="110000"/>
              </a:lnSpc>
            </a:pPr>
            <a:r>
              <a:rPr lang="en-US" sz="800" dirty="0"/>
              <a:t>Communicator: Serves as an intermediary that facilitates communication between different parts of the system. It handles requests from Cy[F]</a:t>
            </a:r>
            <a:r>
              <a:rPr lang="en-US" sz="800" dirty="0" err="1"/>
              <a:t>inder</a:t>
            </a:r>
            <a:r>
              <a:rPr lang="en-US" sz="800" dirty="0"/>
              <a:t> and pass[es] them to Subgraph[F]</a:t>
            </a:r>
            <a:r>
              <a:rPr lang="en-US" sz="800" dirty="0" err="1"/>
              <a:t>inder</a:t>
            </a:r>
            <a:endParaRPr lang="en-US" sz="800" dirty="0">
              <a:cs typeface="Arial" panose="020B0604020202020204"/>
            </a:endParaRPr>
          </a:p>
          <a:p>
            <a:pPr marL="344170" indent="-344170">
              <a:lnSpc>
                <a:spcPct val="110000"/>
              </a:lnSpc>
            </a:pPr>
            <a:r>
              <a:rPr lang="en-US" sz="800" dirty="0"/>
              <a:t>Subgraph[F]</a:t>
            </a:r>
            <a:r>
              <a:rPr lang="en-US" sz="800" dirty="0" err="1"/>
              <a:t>inder</a:t>
            </a:r>
            <a:r>
              <a:rPr lang="en-US" sz="800" dirty="0"/>
              <a:t>: focuses on finding specific subgraphs within the larger input graph. </a:t>
            </a:r>
            <a:endParaRPr lang="en-US" sz="800" dirty="0">
              <a:cs typeface="Arial"/>
            </a:endParaRPr>
          </a:p>
          <a:p>
            <a:pPr marL="344170" indent="-344170">
              <a:lnSpc>
                <a:spcPct val="110000"/>
              </a:lnSpc>
            </a:pPr>
            <a:r>
              <a:rPr lang="en-US" sz="800" dirty="0"/>
              <a:t>Output Graph: After all the processing and operations, the final or modified graph is outputted. </a:t>
            </a:r>
            <a:endParaRPr lang="en-US" sz="800" dirty="0">
              <a:cs typeface="Arial"/>
            </a:endParaRPr>
          </a:p>
        </p:txBody>
      </p:sp>
      <p:sp>
        <p:nvSpPr>
          <p:cNvPr id="54" name="Rectangle 53">
            <a:extLst>
              <a:ext uri="{FF2B5EF4-FFF2-40B4-BE49-F238E27FC236}">
                <a16:creationId xmlns:a16="http://schemas.microsoft.com/office/drawing/2014/main" id="{451DB18B-281E-4563-841D-F2464BEBD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9CD08780-E177-7FB1-858B-9F6AD6BE9EFC}"/>
              </a:ext>
            </a:extLst>
          </p:cNvPr>
          <p:cNvSpPr>
            <a:spLocks noGrp="1"/>
          </p:cNvSpPr>
          <p:nvPr>
            <p:ph type="sldNum" sz="quarter" idx="12"/>
          </p:nvPr>
        </p:nvSpPr>
        <p:spPr/>
        <p:txBody>
          <a:bodyPr/>
          <a:lstStyle/>
          <a:p>
            <a:fld id="{6D22F896-40B5-4ADD-8801-0D06FADFA095}" type="slidenum">
              <a:rPr lang="en-US" dirty="0"/>
              <a:t>19</a:t>
            </a:fld>
            <a:endParaRPr lang="en-US"/>
          </a:p>
        </p:txBody>
      </p:sp>
    </p:spTree>
    <p:extLst>
      <p:ext uri="{BB962C8B-B14F-4D97-AF65-F5344CB8AC3E}">
        <p14:creationId xmlns:p14="http://schemas.microsoft.com/office/powerpoint/2010/main" val="2101455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E6B83-657B-70A1-D3D3-BE86B78120B3}"/>
              </a:ext>
            </a:extLst>
          </p:cNvPr>
          <p:cNvSpPr>
            <a:spLocks noGrp="1"/>
          </p:cNvSpPr>
          <p:nvPr>
            <p:ph type="title"/>
          </p:nvPr>
        </p:nvSpPr>
        <p:spPr/>
        <p:txBody>
          <a:bodyPr/>
          <a:lstStyle/>
          <a:p>
            <a:r>
              <a:rPr lang="en-US"/>
              <a:t>Introduction - </a:t>
            </a:r>
            <a:br>
              <a:rPr lang="en-US">
                <a:cs typeface="Arial"/>
              </a:rPr>
            </a:br>
            <a:r>
              <a:rPr lang="en-US">
                <a:cs typeface="Arial"/>
              </a:rPr>
              <a:t>09/10/23</a:t>
            </a:r>
          </a:p>
        </p:txBody>
      </p:sp>
      <p:sp>
        <p:nvSpPr>
          <p:cNvPr id="3" name="Content Placeholder 2">
            <a:extLst>
              <a:ext uri="{FF2B5EF4-FFF2-40B4-BE49-F238E27FC236}">
                <a16:creationId xmlns:a16="http://schemas.microsoft.com/office/drawing/2014/main" id="{C5DC733C-378B-CC25-7471-811C14A392DF}"/>
              </a:ext>
            </a:extLst>
          </p:cNvPr>
          <p:cNvSpPr>
            <a:spLocks noGrp="1"/>
          </p:cNvSpPr>
          <p:nvPr>
            <p:ph idx="1"/>
          </p:nvPr>
        </p:nvSpPr>
        <p:spPr>
          <a:xfrm>
            <a:off x="2692703" y="1931800"/>
            <a:ext cx="7796540" cy="3997828"/>
          </a:xfrm>
        </p:spPr>
        <p:txBody>
          <a:bodyPr>
            <a:normAutofit/>
          </a:bodyPr>
          <a:lstStyle/>
          <a:p>
            <a:pPr marL="344170" indent="-344170"/>
            <a:r>
              <a:rPr lang="en-US" sz="1600" dirty="0"/>
              <a:t>Genes and proteins interact in clustered cliques and bipartite graphs to regulate bodily functions, both beneficial and disease-causing. In cancer, proteins clique together to initiate the disease then pass cancerous signals between groups in bipartite structures, enabling progression through cancer stages. The proposed app aims to identify these clique and bipartite structures in protein networks to map disease signaling pathways. CyFinder-V1 exists as an initial version to build upon in identifying the key protein clusters driving cancer initiation and metastasis.</a:t>
            </a:r>
            <a:endParaRPr lang="en-US" dirty="0"/>
          </a:p>
        </p:txBody>
      </p:sp>
      <p:sp>
        <p:nvSpPr>
          <p:cNvPr id="4" name="Slide Number Placeholder 3">
            <a:extLst>
              <a:ext uri="{FF2B5EF4-FFF2-40B4-BE49-F238E27FC236}">
                <a16:creationId xmlns:a16="http://schemas.microsoft.com/office/drawing/2014/main" id="{2E066252-C521-9CFC-E92F-AC17470D479E}"/>
              </a:ext>
            </a:extLst>
          </p:cNvPr>
          <p:cNvSpPr>
            <a:spLocks noGrp="1"/>
          </p:cNvSpPr>
          <p:nvPr>
            <p:ph type="sldNum" sz="quarter" idx="12"/>
          </p:nvPr>
        </p:nvSpPr>
        <p:spPr/>
        <p:txBody>
          <a:bodyPr/>
          <a:lstStyle/>
          <a:p>
            <a:fld id="{6D22F896-40B5-4ADD-8801-0D06FADFA095}" type="slidenum">
              <a:rPr lang="en-US" dirty="0"/>
              <a:t>2</a:t>
            </a:fld>
            <a:endParaRPr lang="en-US"/>
          </a:p>
        </p:txBody>
      </p:sp>
    </p:spTree>
    <p:extLst>
      <p:ext uri="{BB962C8B-B14F-4D97-AF65-F5344CB8AC3E}">
        <p14:creationId xmlns:p14="http://schemas.microsoft.com/office/powerpoint/2010/main" val="30299261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52374FC2-E49D-49E1-8C0D-9703F21B61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B4FB6044-140D-43BB-ADDF-523FC5D7017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33" name="Picture 32">
            <a:extLst>
              <a:ext uri="{FF2B5EF4-FFF2-40B4-BE49-F238E27FC236}">
                <a16:creationId xmlns:a16="http://schemas.microsoft.com/office/drawing/2014/main" id="{E1F7213E-2A1D-4616-A74A-859D587CCD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5" name="Rectangle 34">
            <a:extLst>
              <a:ext uri="{FF2B5EF4-FFF2-40B4-BE49-F238E27FC236}">
                <a16:creationId xmlns:a16="http://schemas.microsoft.com/office/drawing/2014/main" id="{23AF8F60-3FCE-465C-ACB1-C902FCE58A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F6651E28-81A4-4A5F-9698-5F523C1DA0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63C91B9E-875E-4553-867D-91BA07D642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63E2EF2-5E41-4954-C588-E8A72E24EF41}"/>
              </a:ext>
            </a:extLst>
          </p:cNvPr>
          <p:cNvSpPr>
            <a:spLocks noGrp="1"/>
          </p:cNvSpPr>
          <p:nvPr>
            <p:ph type="title"/>
          </p:nvPr>
        </p:nvSpPr>
        <p:spPr>
          <a:xfrm>
            <a:off x="3364904" y="808056"/>
            <a:ext cx="7157667" cy="1077229"/>
          </a:xfrm>
        </p:spPr>
        <p:txBody>
          <a:bodyPr>
            <a:normAutofit/>
          </a:bodyPr>
          <a:lstStyle/>
          <a:p>
            <a:pPr algn="l"/>
            <a:r>
              <a:rPr lang="en-US" sz="3100"/>
              <a:t>System and Subsystem Decomposition</a:t>
            </a:r>
          </a:p>
        </p:txBody>
      </p:sp>
      <p:pic>
        <p:nvPicPr>
          <p:cNvPr id="5" name="Content Placeholder 4">
            <a:extLst>
              <a:ext uri="{FF2B5EF4-FFF2-40B4-BE49-F238E27FC236}">
                <a16:creationId xmlns:a16="http://schemas.microsoft.com/office/drawing/2014/main" id="{5C792C2D-5D8F-9731-FDAD-AC0B3430D896}"/>
              </a:ext>
            </a:extLst>
          </p:cNvPr>
          <p:cNvPicPr>
            <a:picLocks noChangeAspect="1"/>
          </p:cNvPicPr>
          <p:nvPr/>
        </p:nvPicPr>
        <p:blipFill rotWithShape="1">
          <a:blip r:embed="rId5"/>
          <a:srcRect t="721" r="-4" b="15187"/>
          <a:stretch/>
        </p:blipFill>
        <p:spPr>
          <a:xfrm>
            <a:off x="1659297" y="2308977"/>
            <a:ext cx="3200841" cy="2240709"/>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9" name="Content Placeholder 8">
            <a:extLst>
              <a:ext uri="{FF2B5EF4-FFF2-40B4-BE49-F238E27FC236}">
                <a16:creationId xmlns:a16="http://schemas.microsoft.com/office/drawing/2014/main" id="{D32B2527-6708-19AF-406B-9AEA98A57279}"/>
              </a:ext>
            </a:extLst>
          </p:cNvPr>
          <p:cNvSpPr>
            <a:spLocks noGrp="1"/>
          </p:cNvSpPr>
          <p:nvPr>
            <p:ph idx="1"/>
          </p:nvPr>
        </p:nvSpPr>
        <p:spPr>
          <a:xfrm>
            <a:off x="5972985" y="2052116"/>
            <a:ext cx="4549586" cy="3997828"/>
          </a:xfrm>
        </p:spPr>
        <p:txBody>
          <a:bodyPr>
            <a:normAutofit/>
          </a:bodyPr>
          <a:lstStyle/>
          <a:p>
            <a:pPr marL="344170" indent="-344170">
              <a:lnSpc>
                <a:spcPct val="110000"/>
              </a:lnSpc>
            </a:pPr>
            <a:r>
              <a:rPr lang="en-US" sz="900"/>
              <a:t>The system encompasses various components geared towards handling and graphing network data. Central to this system are data files: the primary file holds the current network that users aim to visualize or graph, while another file, the Network Attribute File, stores attributes pertinent to the network. There's also a general Network File that possibly contains the core network data.</a:t>
            </a:r>
            <a:endParaRPr lang="en-US"/>
          </a:p>
          <a:p>
            <a:pPr marL="344170" indent="-344170">
              <a:lnSpc>
                <a:spcPct val="110000"/>
              </a:lnSpc>
            </a:pPr>
            <a:r>
              <a:rPr lang="en-US" sz="900" err="1"/>
              <a:t>Cytoscape</a:t>
            </a:r>
            <a:r>
              <a:rPr lang="en-US" sz="900"/>
              <a:t>, a key component, is responsible for opening and displaying results. It not only responds with lists of data but also actively requests information from logic components. Parallel to this, there's the Cy[f]inder, a GUI Component crafted in Java. Its primary duties are to capture user input and then display the resulting output to </a:t>
            </a:r>
            <a:r>
              <a:rPr lang="en-US" sz="900" err="1"/>
              <a:t>Cytoscape</a:t>
            </a:r>
            <a:r>
              <a:rPr lang="en-US" sz="900"/>
              <a:t> and possibly other components.</a:t>
            </a:r>
            <a:endParaRPr lang="en-US" sz="900">
              <a:cs typeface="Arial"/>
            </a:endParaRPr>
          </a:p>
          <a:p>
            <a:pPr marL="344170" indent="-344170">
              <a:lnSpc>
                <a:spcPct val="110000"/>
              </a:lnSpc>
            </a:pPr>
            <a:r>
              <a:rPr lang="en-US" sz="900"/>
              <a:t>A critical logical component named the Subgraph Finder, also developed in Java, takes the helm when it comes to the intricate task of identifying subgraphs. Interestingly, this component is neatly packaged as a Jar file. Complementing it is the Subgraphs Finder, which primarily interfaces by sending requests and receiving data.</a:t>
            </a:r>
            <a:endParaRPr lang="en-US" sz="900">
              <a:cs typeface="Arial" panose="020B0604020202020204"/>
            </a:endParaRPr>
          </a:p>
          <a:p>
            <a:pPr marL="344170" indent="-344170">
              <a:lnSpc>
                <a:spcPct val="110000"/>
              </a:lnSpc>
            </a:pPr>
            <a:r>
              <a:rPr lang="en-US" sz="900"/>
              <a:t>Lastly, the Communicator, written in Java, is unique. It operates as a singleton class, safeguarding static lists that ferry data between components. An essential feature of the Communicator is its ability to implement an interface acting as a listener. This ensures it remains attuned to real-time updates, allowing it to promptly react to changes.</a:t>
            </a:r>
            <a:endParaRPr lang="en-US" sz="900">
              <a:cs typeface="Arial" panose="020B0604020202020204"/>
            </a:endParaRPr>
          </a:p>
        </p:txBody>
      </p:sp>
      <p:sp>
        <p:nvSpPr>
          <p:cNvPr id="41" name="Rectangle 40">
            <a:extLst>
              <a:ext uri="{FF2B5EF4-FFF2-40B4-BE49-F238E27FC236}">
                <a16:creationId xmlns:a16="http://schemas.microsoft.com/office/drawing/2014/main" id="{8EC83C72-A248-4D5B-BE74-B90A82C061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334CB1B-A252-BF12-6027-7114D3F3E1F3}"/>
              </a:ext>
            </a:extLst>
          </p:cNvPr>
          <p:cNvSpPr>
            <a:spLocks noGrp="1"/>
          </p:cNvSpPr>
          <p:nvPr>
            <p:ph type="sldNum" sz="quarter" idx="12"/>
          </p:nvPr>
        </p:nvSpPr>
        <p:spPr/>
        <p:txBody>
          <a:bodyPr/>
          <a:lstStyle/>
          <a:p>
            <a:fld id="{6D22F896-40B5-4ADD-8801-0D06FADFA095}" type="slidenum">
              <a:rPr lang="en-US" dirty="0"/>
              <a:t>20</a:t>
            </a:fld>
            <a:endParaRPr lang="en-US"/>
          </a:p>
        </p:txBody>
      </p:sp>
    </p:spTree>
    <p:extLst>
      <p:ext uri="{BB962C8B-B14F-4D97-AF65-F5344CB8AC3E}">
        <p14:creationId xmlns:p14="http://schemas.microsoft.com/office/powerpoint/2010/main" val="37343174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EE80C9D3-581D-4F94-9602-B6B708C1C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a:extLst>
              <a:ext uri="{FF2B5EF4-FFF2-40B4-BE49-F238E27FC236}">
                <a16:creationId xmlns:a16="http://schemas.microsoft.com/office/drawing/2014/main" id="{D3CD99E0-8BF7-406D-BD54-3DBF9156D7D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35" name="Picture 34">
            <a:extLst>
              <a:ext uri="{FF2B5EF4-FFF2-40B4-BE49-F238E27FC236}">
                <a16:creationId xmlns:a16="http://schemas.microsoft.com/office/drawing/2014/main" id="{3CD71877-3E29-46BA-8102-BA51BAC20B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7" name="Rectangle 36">
            <a:extLst>
              <a:ext uri="{FF2B5EF4-FFF2-40B4-BE49-F238E27FC236}">
                <a16:creationId xmlns:a16="http://schemas.microsoft.com/office/drawing/2014/main" id="{A8E12A96-2B78-465B-A2B8-A8E9DD711A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58033E9E-E33E-4351-9B15-A35E144A7A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CB47C71A-EFE6-464E-A6BC-2B97788D55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A78D60-AF73-19CA-7139-D700F04EA9C0}"/>
              </a:ext>
            </a:extLst>
          </p:cNvPr>
          <p:cNvSpPr>
            <a:spLocks noGrp="1"/>
          </p:cNvSpPr>
          <p:nvPr>
            <p:ph type="title"/>
          </p:nvPr>
        </p:nvSpPr>
        <p:spPr>
          <a:xfrm>
            <a:off x="6404351" y="808056"/>
            <a:ext cx="4168377" cy="1077229"/>
          </a:xfrm>
        </p:spPr>
        <p:txBody>
          <a:bodyPr>
            <a:normAutofit/>
          </a:bodyPr>
          <a:lstStyle/>
          <a:p>
            <a:pPr algn="l"/>
            <a:r>
              <a:rPr lang="en-US" err="1"/>
              <a:t>CyFinder</a:t>
            </a:r>
            <a:r>
              <a:rPr lang="en-US"/>
              <a:t> Functions</a:t>
            </a:r>
          </a:p>
        </p:txBody>
      </p:sp>
      <p:pic>
        <p:nvPicPr>
          <p:cNvPr id="11" name="Picture 10">
            <a:extLst>
              <a:ext uri="{FF2B5EF4-FFF2-40B4-BE49-F238E27FC236}">
                <a16:creationId xmlns:a16="http://schemas.microsoft.com/office/drawing/2014/main" id="{65C5B21F-90AC-1DE7-9906-C7A1C120D1C4}"/>
              </a:ext>
            </a:extLst>
          </p:cNvPr>
          <p:cNvPicPr>
            <a:picLocks noChangeAspect="1"/>
          </p:cNvPicPr>
          <p:nvPr/>
        </p:nvPicPr>
        <p:blipFill rotWithShape="1">
          <a:blip r:embed="rId5"/>
          <a:srcRect r="5521" b="1"/>
          <a:stretch/>
        </p:blipFill>
        <p:spPr>
          <a:xfrm>
            <a:off x="1659297" y="644472"/>
            <a:ext cx="3781046" cy="2621275"/>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pic>
        <p:nvPicPr>
          <p:cNvPr id="9" name="Picture 8">
            <a:extLst>
              <a:ext uri="{FF2B5EF4-FFF2-40B4-BE49-F238E27FC236}">
                <a16:creationId xmlns:a16="http://schemas.microsoft.com/office/drawing/2014/main" id="{1BD1C01F-1AC1-B03D-5566-CE679F782694}"/>
              </a:ext>
            </a:extLst>
          </p:cNvPr>
          <p:cNvPicPr>
            <a:picLocks noChangeAspect="1"/>
          </p:cNvPicPr>
          <p:nvPr/>
        </p:nvPicPr>
        <p:blipFill rotWithShape="1">
          <a:blip r:embed="rId6"/>
          <a:srcRect l="5520" r="1" b="1"/>
          <a:stretch/>
        </p:blipFill>
        <p:spPr>
          <a:xfrm>
            <a:off x="1659297" y="3590198"/>
            <a:ext cx="3781046" cy="2621275"/>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7" name="Content Placeholder 6">
            <a:extLst>
              <a:ext uri="{FF2B5EF4-FFF2-40B4-BE49-F238E27FC236}">
                <a16:creationId xmlns:a16="http://schemas.microsoft.com/office/drawing/2014/main" id="{3B7F4B65-A52A-0FB3-FDCF-14EFE7D3CA0D}"/>
              </a:ext>
            </a:extLst>
          </p:cNvPr>
          <p:cNvSpPr>
            <a:spLocks noGrp="1"/>
          </p:cNvSpPr>
          <p:nvPr>
            <p:ph idx="1"/>
          </p:nvPr>
        </p:nvSpPr>
        <p:spPr>
          <a:xfrm>
            <a:off x="6404351" y="2052116"/>
            <a:ext cx="4168378" cy="3997828"/>
          </a:xfrm>
        </p:spPr>
        <p:txBody>
          <a:bodyPr>
            <a:normAutofit/>
          </a:bodyPr>
          <a:lstStyle/>
          <a:p>
            <a:pPr marL="344170" indent="-344170">
              <a:lnSpc>
                <a:spcPct val="110000"/>
              </a:lnSpc>
            </a:pPr>
            <a:r>
              <a:rPr lang="en-US" dirty="0"/>
              <a:t>We tested different functions on a graph of breast cancer.|</a:t>
            </a:r>
            <a:br>
              <a:rPr lang="en-US" dirty="0"/>
            </a:br>
            <a:endParaRPr lang="en-US" dirty="0">
              <a:cs typeface="Arial"/>
            </a:endParaRPr>
          </a:p>
          <a:p>
            <a:pPr marL="344170" indent="-344170">
              <a:lnSpc>
                <a:spcPct val="110000"/>
              </a:lnSpc>
            </a:pPr>
            <a:r>
              <a:rPr lang="en-US" dirty="0"/>
              <a:t>First one is connected components</a:t>
            </a:r>
            <a:endParaRPr lang="en-US" dirty="0">
              <a:cs typeface="Arial"/>
            </a:endParaRPr>
          </a:p>
          <a:p>
            <a:pPr marL="344170" indent="-344170">
              <a:lnSpc>
                <a:spcPct val="110000"/>
              </a:lnSpc>
            </a:pPr>
            <a:r>
              <a:rPr lang="en-US" dirty="0"/>
              <a:t>Second graph is spanning forest </a:t>
            </a:r>
            <a:r>
              <a:rPr lang="en-US" dirty="0" err="1"/>
              <a:t>krustal</a:t>
            </a:r>
            <a:endParaRPr lang="en-US" dirty="0">
              <a:cs typeface="Arial" panose="020B0604020202020204"/>
            </a:endParaRPr>
          </a:p>
        </p:txBody>
      </p:sp>
      <p:sp>
        <p:nvSpPr>
          <p:cNvPr id="43" name="Rectangle 42">
            <a:extLst>
              <a:ext uri="{FF2B5EF4-FFF2-40B4-BE49-F238E27FC236}">
                <a16:creationId xmlns:a16="http://schemas.microsoft.com/office/drawing/2014/main" id="{B976FD44-391B-4243-8035-CEE0AB037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F6A1313D-4B3B-9705-DD47-326789F48722}"/>
              </a:ext>
            </a:extLst>
          </p:cNvPr>
          <p:cNvSpPr>
            <a:spLocks noGrp="1"/>
          </p:cNvSpPr>
          <p:nvPr>
            <p:ph type="sldNum" sz="quarter" idx="12"/>
          </p:nvPr>
        </p:nvSpPr>
        <p:spPr/>
        <p:txBody>
          <a:bodyPr/>
          <a:lstStyle/>
          <a:p>
            <a:fld id="{6D22F896-40B5-4ADD-8801-0D06FADFA095}" type="slidenum">
              <a:rPr lang="en-US" dirty="0"/>
              <a:t>21</a:t>
            </a:fld>
            <a:endParaRPr lang="en-US"/>
          </a:p>
        </p:txBody>
      </p:sp>
    </p:spTree>
    <p:extLst>
      <p:ext uri="{BB962C8B-B14F-4D97-AF65-F5344CB8AC3E}">
        <p14:creationId xmlns:p14="http://schemas.microsoft.com/office/powerpoint/2010/main" val="1718932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49686-9C8D-E581-4464-76522AD68CAC}"/>
              </a:ext>
            </a:extLst>
          </p:cNvPr>
          <p:cNvSpPr>
            <a:spLocks noGrp="1"/>
          </p:cNvSpPr>
          <p:nvPr>
            <p:ph type="title"/>
          </p:nvPr>
        </p:nvSpPr>
        <p:spPr/>
        <p:txBody>
          <a:bodyPr/>
          <a:lstStyle/>
          <a:p>
            <a:r>
              <a:rPr lang="en-US" err="1">
                <a:cs typeface="Arial"/>
              </a:rPr>
              <a:t>Cytoscape</a:t>
            </a:r>
            <a:r>
              <a:rPr lang="en-US">
                <a:cs typeface="Arial"/>
              </a:rPr>
              <a:t> Development</a:t>
            </a:r>
            <a:endParaRPr lang="en-US"/>
          </a:p>
        </p:txBody>
      </p:sp>
      <p:pic>
        <p:nvPicPr>
          <p:cNvPr id="4" name="Picture 3" descr="A screenshot of a computer&#10;&#10;Description automatically generated">
            <a:extLst>
              <a:ext uri="{FF2B5EF4-FFF2-40B4-BE49-F238E27FC236}">
                <a16:creationId xmlns:a16="http://schemas.microsoft.com/office/drawing/2014/main" id="{107C7D8E-8AC9-B770-4DBF-73597531DA03}"/>
              </a:ext>
            </a:extLst>
          </p:cNvPr>
          <p:cNvPicPr>
            <a:picLocks noChangeAspect="1"/>
          </p:cNvPicPr>
          <p:nvPr/>
        </p:nvPicPr>
        <p:blipFill>
          <a:blip r:embed="rId2"/>
          <a:stretch>
            <a:fillRect/>
          </a:stretch>
        </p:blipFill>
        <p:spPr>
          <a:xfrm>
            <a:off x="5635761" y="2135240"/>
            <a:ext cx="1619250" cy="2590800"/>
          </a:xfrm>
          <a:prstGeom prst="rect">
            <a:avLst/>
          </a:prstGeom>
        </p:spPr>
      </p:pic>
      <p:sp>
        <p:nvSpPr>
          <p:cNvPr id="7" name="TextBox 6">
            <a:extLst>
              <a:ext uri="{FF2B5EF4-FFF2-40B4-BE49-F238E27FC236}">
                <a16:creationId xmlns:a16="http://schemas.microsoft.com/office/drawing/2014/main" id="{6F2DC0AD-2060-16DB-655B-4097BF9F6E71}"/>
              </a:ext>
            </a:extLst>
          </p:cNvPr>
          <p:cNvSpPr txBox="1"/>
          <p:nvPr/>
        </p:nvSpPr>
        <p:spPr>
          <a:xfrm>
            <a:off x="7337777" y="2135481"/>
            <a:ext cx="3471333"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cs typeface="Arial"/>
              </a:rPr>
              <a:t>CyFinder</a:t>
            </a:r>
            <a:r>
              <a:rPr lang="en-US">
                <a:cs typeface="Arial"/>
              </a:rPr>
              <a:t> Version 2.1.1 is latest version available published Spring 2022 with nearly 3,000 downloads</a:t>
            </a:r>
            <a:br>
              <a:rPr lang="en-US">
                <a:cs typeface="Arial"/>
              </a:rPr>
            </a:br>
            <a:br>
              <a:rPr lang="en-US">
                <a:cs typeface="Arial"/>
              </a:rPr>
            </a:br>
            <a:r>
              <a:rPr lang="en-US" err="1">
                <a:cs typeface="Arial"/>
              </a:rPr>
              <a:t>Cytoscape</a:t>
            </a:r>
            <a:r>
              <a:rPr lang="en-US">
                <a:cs typeface="Arial"/>
              </a:rPr>
              <a:t> has link to native docs for </a:t>
            </a:r>
            <a:r>
              <a:rPr lang="en-US" err="1">
                <a:cs typeface="Arial"/>
              </a:rPr>
              <a:t>Cytoscape</a:t>
            </a:r>
            <a:r>
              <a:rPr lang="en-US">
                <a:cs typeface="Arial"/>
              </a:rPr>
              <a:t> developers</a:t>
            </a:r>
            <a:endParaRPr lang="en-US"/>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pic>
        <p:nvPicPr>
          <p:cNvPr id="10" name="Picture 9" descr="A screenshot of a computer&#10;&#10;Description automatically generated">
            <a:extLst>
              <a:ext uri="{FF2B5EF4-FFF2-40B4-BE49-F238E27FC236}">
                <a16:creationId xmlns:a16="http://schemas.microsoft.com/office/drawing/2014/main" id="{8F742998-0234-1494-67A0-F95C95F86275}"/>
              </a:ext>
            </a:extLst>
          </p:cNvPr>
          <p:cNvPicPr>
            <a:picLocks noChangeAspect="1"/>
          </p:cNvPicPr>
          <p:nvPr/>
        </p:nvPicPr>
        <p:blipFill>
          <a:blip r:embed="rId3"/>
          <a:stretch>
            <a:fillRect/>
          </a:stretch>
        </p:blipFill>
        <p:spPr>
          <a:xfrm>
            <a:off x="1356549" y="1687460"/>
            <a:ext cx="4154311" cy="3483080"/>
          </a:xfrm>
          <a:prstGeom prst="rect">
            <a:avLst/>
          </a:prstGeom>
        </p:spPr>
      </p:pic>
      <p:sp>
        <p:nvSpPr>
          <p:cNvPr id="3" name="Slide Number Placeholder 2">
            <a:extLst>
              <a:ext uri="{FF2B5EF4-FFF2-40B4-BE49-F238E27FC236}">
                <a16:creationId xmlns:a16="http://schemas.microsoft.com/office/drawing/2014/main" id="{8D687C0D-2788-EED5-CEC5-C4F141406A09}"/>
              </a:ext>
            </a:extLst>
          </p:cNvPr>
          <p:cNvSpPr>
            <a:spLocks noGrp="1"/>
          </p:cNvSpPr>
          <p:nvPr>
            <p:ph type="sldNum" sz="quarter" idx="12"/>
          </p:nvPr>
        </p:nvSpPr>
        <p:spPr/>
        <p:txBody>
          <a:bodyPr/>
          <a:lstStyle/>
          <a:p>
            <a:fld id="{6D22F896-40B5-4ADD-8801-0D06FADFA095}" type="slidenum">
              <a:rPr lang="en-US" dirty="0"/>
              <a:t>22</a:t>
            </a:fld>
            <a:endParaRPr lang="en-US"/>
          </a:p>
        </p:txBody>
      </p:sp>
    </p:spTree>
    <p:extLst>
      <p:ext uri="{BB962C8B-B14F-4D97-AF65-F5344CB8AC3E}">
        <p14:creationId xmlns:p14="http://schemas.microsoft.com/office/powerpoint/2010/main" val="1198771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EE80C9D3-581D-4F94-9602-B6B708C1C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D3CD99E0-8BF7-406D-BD54-3DBF9156D7D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6" name="Picture 15">
            <a:extLst>
              <a:ext uri="{FF2B5EF4-FFF2-40B4-BE49-F238E27FC236}">
                <a16:creationId xmlns:a16="http://schemas.microsoft.com/office/drawing/2014/main" id="{3CD71877-3E29-46BA-8102-BA51BAC20B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8" name="Rectangle 17">
            <a:extLst>
              <a:ext uri="{FF2B5EF4-FFF2-40B4-BE49-F238E27FC236}">
                <a16:creationId xmlns:a16="http://schemas.microsoft.com/office/drawing/2014/main" id="{A8E12A96-2B78-465B-A2B8-A8E9DD711A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8033E9E-E33E-4351-9B15-A35E144A7A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B47C71A-EFE6-464E-A6BC-2B97788D55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40F470B-0028-26A2-09AF-6B8D801998F6}"/>
              </a:ext>
            </a:extLst>
          </p:cNvPr>
          <p:cNvSpPr>
            <a:spLocks noGrp="1"/>
          </p:cNvSpPr>
          <p:nvPr>
            <p:ph type="title"/>
          </p:nvPr>
        </p:nvSpPr>
        <p:spPr>
          <a:xfrm>
            <a:off x="6404351" y="808056"/>
            <a:ext cx="4168377" cy="1077229"/>
          </a:xfrm>
        </p:spPr>
        <p:txBody>
          <a:bodyPr vert="horz" lIns="91440" tIns="45720" rIns="91440" bIns="45720" rtlCol="0" anchor="t">
            <a:normAutofit/>
          </a:bodyPr>
          <a:lstStyle/>
          <a:p>
            <a:pPr algn="l"/>
            <a:r>
              <a:rPr lang="en-US"/>
              <a:t>Documentation for 3.x App Developers</a:t>
            </a:r>
          </a:p>
        </p:txBody>
      </p:sp>
      <p:pic>
        <p:nvPicPr>
          <p:cNvPr id="4" name="Picture 3" descr="A screenshot of a computer&#10;&#10;Description automatically generated">
            <a:extLst>
              <a:ext uri="{FF2B5EF4-FFF2-40B4-BE49-F238E27FC236}">
                <a16:creationId xmlns:a16="http://schemas.microsoft.com/office/drawing/2014/main" id="{63B73952-7462-8FEC-201A-87F954269A5D}"/>
              </a:ext>
            </a:extLst>
          </p:cNvPr>
          <p:cNvPicPr>
            <a:picLocks noChangeAspect="1"/>
          </p:cNvPicPr>
          <p:nvPr/>
        </p:nvPicPr>
        <p:blipFill rotWithShape="1">
          <a:blip r:embed="rId5"/>
          <a:srcRect r="24270" b="-2"/>
          <a:stretch/>
        </p:blipFill>
        <p:spPr>
          <a:xfrm>
            <a:off x="1659297" y="644472"/>
            <a:ext cx="3781046" cy="2621275"/>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pic>
        <p:nvPicPr>
          <p:cNvPr id="7" name="Picture 6" descr="A screenshot of a computer program&#10;&#10;Description automatically generated">
            <a:extLst>
              <a:ext uri="{FF2B5EF4-FFF2-40B4-BE49-F238E27FC236}">
                <a16:creationId xmlns:a16="http://schemas.microsoft.com/office/drawing/2014/main" id="{C0971FFB-83CC-1A69-7A52-198ADC59A6C5}"/>
              </a:ext>
            </a:extLst>
          </p:cNvPr>
          <p:cNvPicPr>
            <a:picLocks noChangeAspect="1"/>
          </p:cNvPicPr>
          <p:nvPr/>
        </p:nvPicPr>
        <p:blipFill rotWithShape="1">
          <a:blip r:embed="rId6"/>
          <a:srcRect l="7550" r="31868" b="1"/>
          <a:stretch/>
        </p:blipFill>
        <p:spPr>
          <a:xfrm>
            <a:off x="1659297" y="3590198"/>
            <a:ext cx="3781046" cy="2621275"/>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5" name="TextBox 4">
            <a:extLst>
              <a:ext uri="{FF2B5EF4-FFF2-40B4-BE49-F238E27FC236}">
                <a16:creationId xmlns:a16="http://schemas.microsoft.com/office/drawing/2014/main" id="{7D6A84FD-88D7-468C-6F18-68C8430D653D}"/>
              </a:ext>
            </a:extLst>
          </p:cNvPr>
          <p:cNvSpPr txBox="1"/>
          <p:nvPr/>
        </p:nvSpPr>
        <p:spPr>
          <a:xfrm>
            <a:off x="6404351" y="2052116"/>
            <a:ext cx="4168378" cy="3997828"/>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defTabSz="914400">
              <a:lnSpc>
                <a:spcPct val="120000"/>
              </a:lnSpc>
              <a:spcAft>
                <a:spcPts val="600"/>
              </a:spcAft>
              <a:buClr>
                <a:schemeClr val="accent6"/>
              </a:buClr>
              <a:buSzPct val="90000"/>
              <a:buFont typeface="Wingdings" panose="05000000000000000000" pitchFamily="2" charset="2"/>
              <a:buChar char="§"/>
            </a:pPr>
            <a:r>
              <a:rPr lang="en-US"/>
              <a:t>Through Cytoscape developers page it is possible to reach the Cytoscape App Ladder and jumpstart development</a:t>
            </a:r>
          </a:p>
          <a:p>
            <a:pPr defTabSz="914400">
              <a:lnSpc>
                <a:spcPct val="120000"/>
              </a:lnSpc>
              <a:spcAft>
                <a:spcPts val="600"/>
              </a:spcAft>
              <a:buClr>
                <a:schemeClr val="accent6"/>
              </a:buClr>
              <a:buSzPct val="90000"/>
              <a:buFont typeface="Wingdings" panose="05000000000000000000" pitchFamily="2" charset="2"/>
              <a:buChar char="§"/>
            </a:pPr>
            <a:endParaRPr lang="en-US"/>
          </a:p>
          <a:p>
            <a:pPr defTabSz="914400">
              <a:lnSpc>
                <a:spcPct val="120000"/>
              </a:lnSpc>
              <a:spcAft>
                <a:spcPts val="600"/>
              </a:spcAft>
              <a:buClr>
                <a:schemeClr val="accent6"/>
              </a:buClr>
              <a:buSzPct val="90000"/>
              <a:buFont typeface="Wingdings" panose="05000000000000000000" pitchFamily="2" charset="2"/>
              <a:buChar char="§"/>
            </a:pPr>
            <a:r>
              <a:rPr lang="en-US"/>
              <a:t>To better understand the infrastructure of CyFinder it is beneficial for developers to [consider] these skills</a:t>
            </a:r>
          </a:p>
        </p:txBody>
      </p:sp>
      <p:sp>
        <p:nvSpPr>
          <p:cNvPr id="24" name="Rectangle 23">
            <a:extLst>
              <a:ext uri="{FF2B5EF4-FFF2-40B4-BE49-F238E27FC236}">
                <a16:creationId xmlns:a16="http://schemas.microsoft.com/office/drawing/2014/main" id="{B976FD44-391B-4243-8035-CEE0AB037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62BD815B-A482-39FE-F7A5-A7EB7E698B2D}"/>
              </a:ext>
            </a:extLst>
          </p:cNvPr>
          <p:cNvSpPr>
            <a:spLocks noGrp="1"/>
          </p:cNvSpPr>
          <p:nvPr>
            <p:ph type="sldNum" sz="quarter" idx="12"/>
          </p:nvPr>
        </p:nvSpPr>
        <p:spPr/>
        <p:txBody>
          <a:bodyPr/>
          <a:lstStyle/>
          <a:p>
            <a:fld id="{6D22F896-40B5-4ADD-8801-0D06FADFA095}" type="slidenum">
              <a:rPr lang="en-US" dirty="0"/>
              <a:t>23</a:t>
            </a:fld>
            <a:endParaRPr lang="en-US"/>
          </a:p>
        </p:txBody>
      </p:sp>
    </p:spTree>
    <p:extLst>
      <p:ext uri="{BB962C8B-B14F-4D97-AF65-F5344CB8AC3E}">
        <p14:creationId xmlns:p14="http://schemas.microsoft.com/office/powerpoint/2010/main" val="274418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BF0CA-130C-D679-5668-4F45D338D0DB}"/>
              </a:ext>
            </a:extLst>
          </p:cNvPr>
          <p:cNvSpPr>
            <a:spLocks noGrp="1"/>
          </p:cNvSpPr>
          <p:nvPr>
            <p:ph type="title"/>
          </p:nvPr>
        </p:nvSpPr>
        <p:spPr/>
        <p:txBody>
          <a:bodyPr/>
          <a:lstStyle/>
          <a:p>
            <a:r>
              <a:rPr lang="en-US" err="1">
                <a:cs typeface="Arial"/>
              </a:rPr>
              <a:t>Cytoscape</a:t>
            </a:r>
            <a:r>
              <a:rPr lang="en-US">
                <a:cs typeface="Arial"/>
              </a:rPr>
              <a:t> App Store</a:t>
            </a:r>
            <a:endParaRPr lang="en-US"/>
          </a:p>
        </p:txBody>
      </p:sp>
      <p:pic>
        <p:nvPicPr>
          <p:cNvPr id="5" name="Picture 4" descr="A screenshot of a computer&#10;&#10;Description automatically generated">
            <a:extLst>
              <a:ext uri="{FF2B5EF4-FFF2-40B4-BE49-F238E27FC236}">
                <a16:creationId xmlns:a16="http://schemas.microsoft.com/office/drawing/2014/main" id="{24947EC1-511C-C4F5-74D5-E6F3E6FC91DE}"/>
              </a:ext>
            </a:extLst>
          </p:cNvPr>
          <p:cNvPicPr>
            <a:picLocks noChangeAspect="1"/>
          </p:cNvPicPr>
          <p:nvPr/>
        </p:nvPicPr>
        <p:blipFill>
          <a:blip r:embed="rId2"/>
          <a:stretch>
            <a:fillRect/>
          </a:stretch>
        </p:blipFill>
        <p:spPr>
          <a:xfrm>
            <a:off x="1460030" y="1715810"/>
            <a:ext cx="5245570" cy="3003045"/>
          </a:xfrm>
          <a:prstGeom prst="rect">
            <a:avLst/>
          </a:prstGeom>
        </p:spPr>
      </p:pic>
      <p:sp>
        <p:nvSpPr>
          <p:cNvPr id="6" name="TextBox 5">
            <a:extLst>
              <a:ext uri="{FF2B5EF4-FFF2-40B4-BE49-F238E27FC236}">
                <a16:creationId xmlns:a16="http://schemas.microsoft.com/office/drawing/2014/main" id="{39363F3D-3122-91DA-6624-25463EC6F197}"/>
              </a:ext>
            </a:extLst>
          </p:cNvPr>
          <p:cNvSpPr txBox="1"/>
          <p:nvPr/>
        </p:nvSpPr>
        <p:spPr>
          <a:xfrm>
            <a:off x="6858000" y="2756370"/>
            <a:ext cx="413925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We aim to further development of current version of </a:t>
            </a:r>
            <a:r>
              <a:rPr lang="en-US" err="1">
                <a:cs typeface="Arial"/>
              </a:rPr>
              <a:t>CyFinder</a:t>
            </a:r>
            <a:r>
              <a:rPr lang="en-US">
                <a:cs typeface="Arial"/>
              </a:rPr>
              <a:t> for publishing to the </a:t>
            </a:r>
            <a:r>
              <a:rPr lang="en-US" err="1">
                <a:cs typeface="Arial"/>
              </a:rPr>
              <a:t>Cytoscape</a:t>
            </a:r>
            <a:r>
              <a:rPr lang="en-US">
                <a:cs typeface="Arial"/>
              </a:rPr>
              <a:t> App store </a:t>
            </a:r>
            <a:endParaRPr lang="en-US"/>
          </a:p>
        </p:txBody>
      </p:sp>
      <p:sp>
        <p:nvSpPr>
          <p:cNvPr id="3" name="Slide Number Placeholder 2">
            <a:extLst>
              <a:ext uri="{FF2B5EF4-FFF2-40B4-BE49-F238E27FC236}">
                <a16:creationId xmlns:a16="http://schemas.microsoft.com/office/drawing/2014/main" id="{ECA526F7-ED7E-6F37-B814-E7D8567AE8C6}"/>
              </a:ext>
            </a:extLst>
          </p:cNvPr>
          <p:cNvSpPr>
            <a:spLocks noGrp="1"/>
          </p:cNvSpPr>
          <p:nvPr>
            <p:ph type="sldNum" sz="quarter" idx="12"/>
          </p:nvPr>
        </p:nvSpPr>
        <p:spPr/>
        <p:txBody>
          <a:bodyPr/>
          <a:lstStyle/>
          <a:p>
            <a:fld id="{6D22F896-40B5-4ADD-8801-0D06FADFA095}" type="slidenum">
              <a:rPr lang="en-US" dirty="0"/>
              <a:t>24</a:t>
            </a:fld>
            <a:endParaRPr lang="en-US"/>
          </a:p>
        </p:txBody>
      </p:sp>
    </p:spTree>
    <p:extLst>
      <p:ext uri="{BB962C8B-B14F-4D97-AF65-F5344CB8AC3E}">
        <p14:creationId xmlns:p14="http://schemas.microsoft.com/office/powerpoint/2010/main" val="10650035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4FF44-A551-451E-2C73-4156373913AF}"/>
              </a:ext>
            </a:extLst>
          </p:cNvPr>
          <p:cNvSpPr>
            <a:spLocks noGrp="1"/>
          </p:cNvSpPr>
          <p:nvPr>
            <p:ph type="title"/>
          </p:nvPr>
        </p:nvSpPr>
        <p:spPr/>
        <p:txBody>
          <a:bodyPr/>
          <a:lstStyle/>
          <a:p>
            <a:r>
              <a:rPr lang="en-US" err="1">
                <a:cs typeface="Arial"/>
              </a:rPr>
              <a:t>CyFinder</a:t>
            </a:r>
            <a:r>
              <a:rPr lang="en-US">
                <a:cs typeface="Arial"/>
              </a:rPr>
              <a:t> Tutorial</a:t>
            </a:r>
            <a:endParaRPr lang="en-US"/>
          </a:p>
        </p:txBody>
      </p:sp>
      <p:pic>
        <p:nvPicPr>
          <p:cNvPr id="4" name="Picture 3" descr="A table of contents with text&#10;&#10;Description automatically generated">
            <a:extLst>
              <a:ext uri="{FF2B5EF4-FFF2-40B4-BE49-F238E27FC236}">
                <a16:creationId xmlns:a16="http://schemas.microsoft.com/office/drawing/2014/main" id="{1B0C44C1-AD80-3C98-946D-F9710DCA7707}"/>
              </a:ext>
            </a:extLst>
          </p:cNvPr>
          <p:cNvPicPr>
            <a:picLocks noChangeAspect="1"/>
          </p:cNvPicPr>
          <p:nvPr/>
        </p:nvPicPr>
        <p:blipFill>
          <a:blip r:embed="rId2"/>
          <a:stretch>
            <a:fillRect/>
          </a:stretch>
        </p:blipFill>
        <p:spPr>
          <a:xfrm>
            <a:off x="2438400" y="1340945"/>
            <a:ext cx="3571051" cy="4110258"/>
          </a:xfrm>
          <a:prstGeom prst="rect">
            <a:avLst/>
          </a:prstGeom>
        </p:spPr>
      </p:pic>
      <p:sp>
        <p:nvSpPr>
          <p:cNvPr id="5" name="TextBox 4">
            <a:extLst>
              <a:ext uri="{FF2B5EF4-FFF2-40B4-BE49-F238E27FC236}">
                <a16:creationId xmlns:a16="http://schemas.microsoft.com/office/drawing/2014/main" id="{17AC0FE4-4A4F-DC1D-1930-1DC44E823958}"/>
              </a:ext>
            </a:extLst>
          </p:cNvPr>
          <p:cNvSpPr txBox="1"/>
          <p:nvPr/>
        </p:nvSpPr>
        <p:spPr>
          <a:xfrm>
            <a:off x="6208889" y="1778000"/>
            <a:ext cx="453437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Published </a:t>
            </a:r>
            <a:r>
              <a:rPr lang="en-US" err="1">
                <a:cs typeface="Arial"/>
              </a:rPr>
              <a:t>CyFinder</a:t>
            </a:r>
            <a:r>
              <a:rPr lang="en-US">
                <a:cs typeface="Arial"/>
              </a:rPr>
              <a:t> tutorial will need addendums for features being introduced into the new version</a:t>
            </a:r>
            <a:endParaRPr lang="en-US"/>
          </a:p>
        </p:txBody>
      </p:sp>
      <p:sp>
        <p:nvSpPr>
          <p:cNvPr id="3" name="Slide Number Placeholder 2">
            <a:extLst>
              <a:ext uri="{FF2B5EF4-FFF2-40B4-BE49-F238E27FC236}">
                <a16:creationId xmlns:a16="http://schemas.microsoft.com/office/drawing/2014/main" id="{0E3AF794-A274-0887-4FB5-DC385A830E1C}"/>
              </a:ext>
            </a:extLst>
          </p:cNvPr>
          <p:cNvSpPr>
            <a:spLocks noGrp="1"/>
          </p:cNvSpPr>
          <p:nvPr>
            <p:ph type="sldNum" sz="quarter" idx="12"/>
          </p:nvPr>
        </p:nvSpPr>
        <p:spPr/>
        <p:txBody>
          <a:bodyPr/>
          <a:lstStyle/>
          <a:p>
            <a:fld id="{6D22F896-40B5-4ADD-8801-0D06FADFA095}" type="slidenum">
              <a:rPr lang="en-US" dirty="0"/>
              <a:t>25</a:t>
            </a:fld>
            <a:endParaRPr lang="en-US"/>
          </a:p>
        </p:txBody>
      </p:sp>
    </p:spTree>
    <p:extLst>
      <p:ext uri="{BB962C8B-B14F-4D97-AF65-F5344CB8AC3E}">
        <p14:creationId xmlns:p14="http://schemas.microsoft.com/office/powerpoint/2010/main" val="25643417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275B7-8AA7-F017-39D8-52A335FD8BA7}"/>
              </a:ext>
            </a:extLst>
          </p:cNvPr>
          <p:cNvSpPr>
            <a:spLocks noGrp="1"/>
          </p:cNvSpPr>
          <p:nvPr>
            <p:ph type="title"/>
          </p:nvPr>
        </p:nvSpPr>
        <p:spPr/>
        <p:txBody>
          <a:bodyPr/>
          <a:lstStyle/>
          <a:p>
            <a:r>
              <a:rPr lang="en-US" err="1">
                <a:cs typeface="Arial"/>
              </a:rPr>
              <a:t>CyFinder</a:t>
            </a:r>
            <a:r>
              <a:rPr lang="en-US">
                <a:cs typeface="Arial"/>
              </a:rPr>
              <a:t> Frontend</a:t>
            </a:r>
            <a:endParaRPr lang="en-US" err="1"/>
          </a:p>
        </p:txBody>
      </p:sp>
      <p:pic>
        <p:nvPicPr>
          <p:cNvPr id="4" name="Picture 3" descr="A screenshot of a computer program&#10;&#10;Description automatically generated">
            <a:extLst>
              <a:ext uri="{FF2B5EF4-FFF2-40B4-BE49-F238E27FC236}">
                <a16:creationId xmlns:a16="http://schemas.microsoft.com/office/drawing/2014/main" id="{3C40FA4D-026C-72C1-CD2A-94A17BC98BBD}"/>
              </a:ext>
            </a:extLst>
          </p:cNvPr>
          <p:cNvPicPr>
            <a:picLocks noChangeAspect="1"/>
          </p:cNvPicPr>
          <p:nvPr/>
        </p:nvPicPr>
        <p:blipFill>
          <a:blip r:embed="rId2"/>
          <a:stretch>
            <a:fillRect/>
          </a:stretch>
        </p:blipFill>
        <p:spPr>
          <a:xfrm>
            <a:off x="1422400" y="1341605"/>
            <a:ext cx="4624681" cy="4560493"/>
          </a:xfrm>
          <a:prstGeom prst="rect">
            <a:avLst/>
          </a:prstGeom>
        </p:spPr>
      </p:pic>
      <p:sp>
        <p:nvSpPr>
          <p:cNvPr id="5" name="TextBox 4">
            <a:extLst>
              <a:ext uri="{FF2B5EF4-FFF2-40B4-BE49-F238E27FC236}">
                <a16:creationId xmlns:a16="http://schemas.microsoft.com/office/drawing/2014/main" id="{1030C282-07AE-47A5-2373-C9C6958EA0A5}"/>
              </a:ext>
            </a:extLst>
          </p:cNvPr>
          <p:cNvSpPr txBox="1"/>
          <p:nvPr/>
        </p:nvSpPr>
        <p:spPr>
          <a:xfrm>
            <a:off x="6133630" y="1712148"/>
            <a:ext cx="468488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We found that the CyFinderActivator.java file hosts the </a:t>
            </a:r>
            <a:r>
              <a:rPr lang="en-US" err="1">
                <a:cs typeface="Arial"/>
              </a:rPr>
              <a:t>CyFinder</a:t>
            </a:r>
            <a:r>
              <a:rPr lang="en-US">
                <a:cs typeface="Arial"/>
              </a:rPr>
              <a:t> Menu which is important to note for adding features</a:t>
            </a:r>
            <a:endParaRPr lang="en-US"/>
          </a:p>
        </p:txBody>
      </p:sp>
      <p:pic>
        <p:nvPicPr>
          <p:cNvPr id="6" name="Picture 5" descr="A screenshot of a computer&#10;&#10;Description automatically generated">
            <a:extLst>
              <a:ext uri="{FF2B5EF4-FFF2-40B4-BE49-F238E27FC236}">
                <a16:creationId xmlns:a16="http://schemas.microsoft.com/office/drawing/2014/main" id="{FBD9088E-4441-0FB4-8D71-25F7C3C57304}"/>
              </a:ext>
            </a:extLst>
          </p:cNvPr>
          <p:cNvPicPr>
            <a:picLocks noChangeAspect="1"/>
          </p:cNvPicPr>
          <p:nvPr/>
        </p:nvPicPr>
        <p:blipFill>
          <a:blip r:embed="rId3"/>
          <a:stretch>
            <a:fillRect/>
          </a:stretch>
        </p:blipFill>
        <p:spPr>
          <a:xfrm>
            <a:off x="6991585" y="3158067"/>
            <a:ext cx="2743200" cy="2743200"/>
          </a:xfrm>
          <a:prstGeom prst="rect">
            <a:avLst/>
          </a:prstGeom>
        </p:spPr>
      </p:pic>
      <p:sp>
        <p:nvSpPr>
          <p:cNvPr id="3" name="Slide Number Placeholder 2">
            <a:extLst>
              <a:ext uri="{FF2B5EF4-FFF2-40B4-BE49-F238E27FC236}">
                <a16:creationId xmlns:a16="http://schemas.microsoft.com/office/drawing/2014/main" id="{47A02AE9-A67D-A259-5CDC-3621E51EDB90}"/>
              </a:ext>
            </a:extLst>
          </p:cNvPr>
          <p:cNvSpPr>
            <a:spLocks noGrp="1"/>
          </p:cNvSpPr>
          <p:nvPr>
            <p:ph type="sldNum" sz="quarter" idx="12"/>
          </p:nvPr>
        </p:nvSpPr>
        <p:spPr/>
        <p:txBody>
          <a:bodyPr/>
          <a:lstStyle/>
          <a:p>
            <a:fld id="{6D22F896-40B5-4ADD-8801-0D06FADFA095}" type="slidenum">
              <a:rPr lang="en-US" dirty="0"/>
              <a:t>26</a:t>
            </a:fld>
            <a:endParaRPr lang="en-US"/>
          </a:p>
        </p:txBody>
      </p:sp>
    </p:spTree>
    <p:extLst>
      <p:ext uri="{BB962C8B-B14F-4D97-AF65-F5344CB8AC3E}">
        <p14:creationId xmlns:p14="http://schemas.microsoft.com/office/powerpoint/2010/main" val="40441669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BAAE8-5A11-E9DA-C9BA-613D2504697E}"/>
              </a:ext>
            </a:extLst>
          </p:cNvPr>
          <p:cNvSpPr>
            <a:spLocks noGrp="1"/>
          </p:cNvSpPr>
          <p:nvPr>
            <p:ph type="title"/>
          </p:nvPr>
        </p:nvSpPr>
        <p:spPr/>
        <p:txBody>
          <a:bodyPr/>
          <a:lstStyle/>
          <a:p>
            <a:r>
              <a:rPr lang="en-US" err="1">
                <a:cs typeface="Arial"/>
              </a:rPr>
              <a:t>CyFinder</a:t>
            </a:r>
            <a:r>
              <a:rPr lang="en-US">
                <a:cs typeface="Arial"/>
              </a:rPr>
              <a:t> Subgraph Finder</a:t>
            </a:r>
            <a:endParaRPr lang="en-US"/>
          </a:p>
        </p:txBody>
      </p:sp>
      <p:pic>
        <p:nvPicPr>
          <p:cNvPr id="4" name="Picture 3" descr="A screenshot of a computer&#10;&#10;Description automatically generated">
            <a:extLst>
              <a:ext uri="{FF2B5EF4-FFF2-40B4-BE49-F238E27FC236}">
                <a16:creationId xmlns:a16="http://schemas.microsoft.com/office/drawing/2014/main" id="{51B6EF5C-5B1A-6B27-00F2-5BFF6FA71906}"/>
              </a:ext>
            </a:extLst>
          </p:cNvPr>
          <p:cNvPicPr>
            <a:picLocks noChangeAspect="1"/>
          </p:cNvPicPr>
          <p:nvPr/>
        </p:nvPicPr>
        <p:blipFill>
          <a:blip r:embed="rId2"/>
          <a:stretch>
            <a:fillRect/>
          </a:stretch>
        </p:blipFill>
        <p:spPr>
          <a:xfrm>
            <a:off x="1140178" y="1427087"/>
            <a:ext cx="6120459" cy="4013231"/>
          </a:xfrm>
          <a:prstGeom prst="rect">
            <a:avLst/>
          </a:prstGeom>
        </p:spPr>
      </p:pic>
      <p:sp>
        <p:nvSpPr>
          <p:cNvPr id="5" name="TextBox 4">
            <a:extLst>
              <a:ext uri="{FF2B5EF4-FFF2-40B4-BE49-F238E27FC236}">
                <a16:creationId xmlns:a16="http://schemas.microsoft.com/office/drawing/2014/main" id="{69091B27-150A-B5C0-C0EF-BC02B0DC4606}"/>
              </a:ext>
            </a:extLst>
          </p:cNvPr>
          <p:cNvSpPr txBox="1"/>
          <p:nvPr/>
        </p:nvSpPr>
        <p:spPr>
          <a:xfrm>
            <a:off x="7488296" y="1514592"/>
            <a:ext cx="3424296"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Subgraph Finder contains much of the flagship features that </a:t>
            </a:r>
            <a:r>
              <a:rPr lang="en-US" err="1">
                <a:cs typeface="Arial"/>
              </a:rPr>
              <a:t>CyFinder</a:t>
            </a:r>
            <a:r>
              <a:rPr lang="en-US">
                <a:cs typeface="Arial"/>
              </a:rPr>
              <a:t> introduced to </a:t>
            </a:r>
            <a:r>
              <a:rPr lang="en-US" err="1">
                <a:cs typeface="Arial"/>
              </a:rPr>
              <a:t>Cytoscape</a:t>
            </a:r>
          </a:p>
          <a:p>
            <a:endParaRPr lang="en-US">
              <a:cs typeface="Arial"/>
            </a:endParaRPr>
          </a:p>
          <a:p>
            <a:r>
              <a:rPr lang="en-US">
                <a:cs typeface="Arial"/>
              </a:rPr>
              <a:t>The styles tab of </a:t>
            </a:r>
            <a:r>
              <a:rPr lang="en-US" err="1">
                <a:cs typeface="Arial"/>
              </a:rPr>
              <a:t>Cytoscape</a:t>
            </a:r>
            <a:r>
              <a:rPr lang="en-US">
                <a:cs typeface="Arial"/>
              </a:rPr>
              <a:t> controls the visual representation of the graphs</a:t>
            </a:r>
          </a:p>
        </p:txBody>
      </p:sp>
      <p:sp>
        <p:nvSpPr>
          <p:cNvPr id="3" name="Slide Number Placeholder 2">
            <a:extLst>
              <a:ext uri="{FF2B5EF4-FFF2-40B4-BE49-F238E27FC236}">
                <a16:creationId xmlns:a16="http://schemas.microsoft.com/office/drawing/2014/main" id="{CAA6B611-EDBB-8918-02DD-617977252CFA}"/>
              </a:ext>
            </a:extLst>
          </p:cNvPr>
          <p:cNvSpPr>
            <a:spLocks noGrp="1"/>
          </p:cNvSpPr>
          <p:nvPr>
            <p:ph type="sldNum" sz="quarter" idx="12"/>
          </p:nvPr>
        </p:nvSpPr>
        <p:spPr/>
        <p:txBody>
          <a:bodyPr/>
          <a:lstStyle/>
          <a:p>
            <a:fld id="{6D22F896-40B5-4ADD-8801-0D06FADFA095}" type="slidenum">
              <a:rPr lang="en-US" dirty="0"/>
              <a:t>27</a:t>
            </a:fld>
            <a:endParaRPr lang="en-US"/>
          </a:p>
        </p:txBody>
      </p:sp>
    </p:spTree>
    <p:extLst>
      <p:ext uri="{BB962C8B-B14F-4D97-AF65-F5344CB8AC3E}">
        <p14:creationId xmlns:p14="http://schemas.microsoft.com/office/powerpoint/2010/main" val="712433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EB6A4-AC93-E321-92D0-32D4AA0325EF}"/>
              </a:ext>
            </a:extLst>
          </p:cNvPr>
          <p:cNvSpPr>
            <a:spLocks noGrp="1"/>
          </p:cNvSpPr>
          <p:nvPr>
            <p:ph type="title"/>
          </p:nvPr>
        </p:nvSpPr>
        <p:spPr/>
        <p:txBody>
          <a:bodyPr/>
          <a:lstStyle/>
          <a:p>
            <a:r>
              <a:rPr lang="en-US" err="1">
                <a:cs typeface="Arial"/>
              </a:rPr>
              <a:t>CyFinder</a:t>
            </a:r>
            <a:r>
              <a:rPr lang="en-US">
                <a:cs typeface="Arial"/>
              </a:rPr>
              <a:t> Frontend, Continued</a:t>
            </a:r>
            <a:endParaRPr lang="en-US"/>
          </a:p>
        </p:txBody>
      </p:sp>
      <p:pic>
        <p:nvPicPr>
          <p:cNvPr id="4" name="Picture 3" descr="A screenshot of a computer program&#10;&#10;Description automatically generated">
            <a:extLst>
              <a:ext uri="{FF2B5EF4-FFF2-40B4-BE49-F238E27FC236}">
                <a16:creationId xmlns:a16="http://schemas.microsoft.com/office/drawing/2014/main" id="{ED678325-3452-3245-C4D1-6C61D5D4F180}"/>
              </a:ext>
            </a:extLst>
          </p:cNvPr>
          <p:cNvPicPr>
            <a:picLocks noChangeAspect="1"/>
          </p:cNvPicPr>
          <p:nvPr/>
        </p:nvPicPr>
        <p:blipFill>
          <a:blip r:embed="rId2"/>
          <a:stretch>
            <a:fillRect/>
          </a:stretch>
        </p:blipFill>
        <p:spPr>
          <a:xfrm>
            <a:off x="1431807" y="1339610"/>
            <a:ext cx="5292607" cy="3990631"/>
          </a:xfrm>
          <a:prstGeom prst="rect">
            <a:avLst/>
          </a:prstGeom>
        </p:spPr>
      </p:pic>
      <p:sp>
        <p:nvSpPr>
          <p:cNvPr id="5" name="TextBox 4">
            <a:extLst>
              <a:ext uri="{FF2B5EF4-FFF2-40B4-BE49-F238E27FC236}">
                <a16:creationId xmlns:a16="http://schemas.microsoft.com/office/drawing/2014/main" id="{A9971694-0613-EDB8-953E-1F49392DB5A4}"/>
              </a:ext>
            </a:extLst>
          </p:cNvPr>
          <p:cNvSpPr txBox="1"/>
          <p:nvPr/>
        </p:nvSpPr>
        <p:spPr>
          <a:xfrm>
            <a:off x="6820370" y="1665111"/>
            <a:ext cx="4242739"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The </a:t>
            </a:r>
            <a:r>
              <a:rPr lang="en-US" err="1">
                <a:cs typeface="Arial"/>
              </a:rPr>
              <a:t>ConfigDialog</a:t>
            </a:r>
            <a:r>
              <a:rPr lang="en-US">
                <a:cs typeface="Arial"/>
              </a:rPr>
              <a:t> files control the dialog panes that appear when using </a:t>
            </a:r>
            <a:r>
              <a:rPr lang="en-US" err="1">
                <a:cs typeface="Arial"/>
              </a:rPr>
              <a:t>CyFinder</a:t>
            </a:r>
          </a:p>
          <a:p>
            <a:endParaRPr lang="en-US">
              <a:cs typeface="Arial"/>
            </a:endParaRPr>
          </a:p>
          <a:p>
            <a:r>
              <a:rPr lang="en-US">
                <a:cs typeface="Arial"/>
              </a:rPr>
              <a:t>It is necessary to fork from these files and design new features and review if any features need to be accordingly modified</a:t>
            </a:r>
          </a:p>
        </p:txBody>
      </p:sp>
      <p:sp>
        <p:nvSpPr>
          <p:cNvPr id="3" name="Slide Number Placeholder 2">
            <a:extLst>
              <a:ext uri="{FF2B5EF4-FFF2-40B4-BE49-F238E27FC236}">
                <a16:creationId xmlns:a16="http://schemas.microsoft.com/office/drawing/2014/main" id="{209B59EF-1955-52FB-4719-8CD94A1A6B53}"/>
              </a:ext>
            </a:extLst>
          </p:cNvPr>
          <p:cNvSpPr>
            <a:spLocks noGrp="1"/>
          </p:cNvSpPr>
          <p:nvPr>
            <p:ph type="sldNum" sz="quarter" idx="12"/>
          </p:nvPr>
        </p:nvSpPr>
        <p:spPr/>
        <p:txBody>
          <a:bodyPr/>
          <a:lstStyle/>
          <a:p>
            <a:fld id="{6D22F896-40B5-4ADD-8801-0D06FADFA095}" type="slidenum">
              <a:rPr lang="en-US" dirty="0"/>
              <a:t>28</a:t>
            </a:fld>
            <a:endParaRPr lang="en-US"/>
          </a:p>
        </p:txBody>
      </p:sp>
    </p:spTree>
    <p:extLst>
      <p:ext uri="{BB962C8B-B14F-4D97-AF65-F5344CB8AC3E}">
        <p14:creationId xmlns:p14="http://schemas.microsoft.com/office/powerpoint/2010/main" val="9426118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CE140-6C35-256C-0A88-17C661098B19}"/>
              </a:ext>
            </a:extLst>
          </p:cNvPr>
          <p:cNvSpPr>
            <a:spLocks noGrp="1"/>
          </p:cNvSpPr>
          <p:nvPr>
            <p:ph type="title"/>
          </p:nvPr>
        </p:nvSpPr>
        <p:spPr/>
        <p:txBody>
          <a:bodyPr/>
          <a:lstStyle/>
          <a:p>
            <a:r>
              <a:rPr lang="en-US"/>
              <a:t>Sprint 3 – </a:t>
            </a:r>
            <a:br>
              <a:rPr lang="en-US">
                <a:cs typeface="Arial"/>
              </a:rPr>
            </a:br>
            <a:r>
              <a:rPr lang="en-US">
                <a:cs typeface="Arial"/>
              </a:rPr>
              <a:t>10/08/23</a:t>
            </a:r>
          </a:p>
        </p:txBody>
      </p:sp>
      <p:sp>
        <p:nvSpPr>
          <p:cNvPr id="3" name="Content Placeholder 2">
            <a:extLst>
              <a:ext uri="{FF2B5EF4-FFF2-40B4-BE49-F238E27FC236}">
                <a16:creationId xmlns:a16="http://schemas.microsoft.com/office/drawing/2014/main" id="{AD5C7825-1378-DBB5-421E-36A8094AD916}"/>
              </a:ext>
            </a:extLst>
          </p:cNvPr>
          <p:cNvSpPr>
            <a:spLocks noGrp="1"/>
          </p:cNvSpPr>
          <p:nvPr>
            <p:ph idx="1"/>
          </p:nvPr>
        </p:nvSpPr>
        <p:spPr/>
        <p:txBody>
          <a:bodyPr/>
          <a:lstStyle/>
          <a:p>
            <a:pPr marL="0" indent="0">
              <a:buNone/>
            </a:pPr>
            <a:r>
              <a:rPr lang="en-US"/>
              <a:t>Stories Covered:</a:t>
            </a:r>
            <a:br>
              <a:rPr lang="en-US"/>
            </a:br>
            <a:r>
              <a:rPr lang="en-US"/>
              <a:t>1) Read tutorial </a:t>
            </a:r>
          </a:p>
          <a:p>
            <a:pPr marL="0" indent="0">
              <a:buNone/>
            </a:pPr>
            <a:r>
              <a:rPr lang="en-US"/>
              <a:t>2) Run all </a:t>
            </a:r>
            <a:r>
              <a:rPr lang="en-US" err="1"/>
              <a:t>CyFinder</a:t>
            </a:r>
            <a:r>
              <a:rPr lang="en-US"/>
              <a:t> functions</a:t>
            </a:r>
            <a:endParaRPr lang="en-US">
              <a:cs typeface="Arial"/>
            </a:endParaRPr>
          </a:p>
          <a:p>
            <a:pPr marL="0" indent="0">
              <a:buNone/>
            </a:pPr>
            <a:r>
              <a:rPr lang="en-US"/>
              <a:t>3) Debug functions</a:t>
            </a:r>
            <a:endParaRPr lang="en-US">
              <a:cs typeface="Arial" panose="020B0604020202020204"/>
            </a:endParaRPr>
          </a:p>
          <a:p>
            <a:pPr marL="0" indent="0">
              <a:buNone/>
            </a:pPr>
            <a:r>
              <a:rPr lang="en-US"/>
              <a:t>4) Keep studying the code</a:t>
            </a:r>
            <a:endParaRPr lang="en-US">
              <a:cs typeface="Arial" panose="020B0604020202020204"/>
            </a:endParaRPr>
          </a:p>
          <a:p>
            <a:pPr marL="0" indent="0">
              <a:buNone/>
            </a:pPr>
            <a:r>
              <a:rPr lang="en-US"/>
              <a:t>5) Better understand[</a:t>
            </a:r>
            <a:r>
              <a:rPr lang="en-US" err="1"/>
              <a:t>ing</a:t>
            </a:r>
            <a:r>
              <a:rPr lang="en-US"/>
              <a:t>] of </a:t>
            </a:r>
            <a:r>
              <a:rPr lang="en-US" err="1"/>
              <a:t>CyFinder</a:t>
            </a:r>
            <a:endParaRPr lang="en-US">
              <a:cs typeface="Arial" panose="020B0604020202020204"/>
            </a:endParaRPr>
          </a:p>
          <a:p>
            <a:pPr marL="344170" indent="-344170"/>
            <a:endParaRPr lang="en-US">
              <a:cs typeface="Arial" panose="020B0604020202020204"/>
            </a:endParaRPr>
          </a:p>
        </p:txBody>
      </p:sp>
    </p:spTree>
    <p:extLst>
      <p:ext uri="{BB962C8B-B14F-4D97-AF65-F5344CB8AC3E}">
        <p14:creationId xmlns:p14="http://schemas.microsoft.com/office/powerpoint/2010/main" val="3472673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7834F-F37C-4A03-3E6F-BF78C8567B3B}"/>
              </a:ext>
            </a:extLst>
          </p:cNvPr>
          <p:cNvSpPr>
            <a:spLocks noGrp="1"/>
          </p:cNvSpPr>
          <p:nvPr>
            <p:ph type="title"/>
          </p:nvPr>
        </p:nvSpPr>
        <p:spPr/>
        <p:txBody>
          <a:bodyPr/>
          <a:lstStyle/>
          <a:p>
            <a:r>
              <a:rPr lang="en-US"/>
              <a:t>The Core Objective of Our App</a:t>
            </a:r>
          </a:p>
        </p:txBody>
      </p:sp>
      <p:sp>
        <p:nvSpPr>
          <p:cNvPr id="3" name="Content Placeholder 2">
            <a:extLst>
              <a:ext uri="{FF2B5EF4-FFF2-40B4-BE49-F238E27FC236}">
                <a16:creationId xmlns:a16="http://schemas.microsoft.com/office/drawing/2014/main" id="{C6468590-48DA-2430-EA18-E4E1344D2AB0}"/>
              </a:ext>
            </a:extLst>
          </p:cNvPr>
          <p:cNvSpPr>
            <a:spLocks noGrp="1"/>
          </p:cNvSpPr>
          <p:nvPr>
            <p:ph idx="1"/>
          </p:nvPr>
        </p:nvSpPr>
        <p:spPr/>
        <p:txBody>
          <a:bodyPr>
            <a:normAutofit/>
          </a:bodyPr>
          <a:lstStyle/>
          <a:p>
            <a:pPr marL="344170" indent="-344170"/>
            <a:r>
              <a:rPr lang="en-US" sz="1600" dirty="0"/>
              <a:t>Detection: To effectively identify these unique clique-like and bipartite-like structures from within larger biological networks, particularly those networks that denote protein-protein interactions.</a:t>
            </a:r>
            <a:endParaRPr lang="en-US" dirty="0"/>
          </a:p>
          <a:p>
            <a:pPr marL="344170" indent="-344170"/>
            <a:r>
              <a:rPr lang="en-US" sz="1600" dirty="0"/>
              <a:t>Representation: Once identified, the app aims to represent these structures visually, enabling a clearer understanding of disease progression at the protein network level.</a:t>
            </a:r>
            <a:endParaRPr lang="en-US" sz="1600" dirty="0">
              <a:cs typeface="Arial"/>
            </a:endParaRPr>
          </a:p>
          <a:p>
            <a:pPr marL="344170" indent="-344170"/>
            <a:r>
              <a:rPr lang="en-US" sz="1600" dirty="0"/>
              <a:t>Insightful Analysis: Beyond mere identification and visualization, the app's goal is to offer insights into what these structures signify regarding disease onset, progression, and potential intervention points.</a:t>
            </a:r>
            <a:endParaRPr lang="en-US" sz="1600" dirty="0">
              <a:cs typeface="Arial"/>
            </a:endParaRPr>
          </a:p>
        </p:txBody>
      </p:sp>
      <p:sp>
        <p:nvSpPr>
          <p:cNvPr id="4" name="Slide Number Placeholder 3">
            <a:extLst>
              <a:ext uri="{FF2B5EF4-FFF2-40B4-BE49-F238E27FC236}">
                <a16:creationId xmlns:a16="http://schemas.microsoft.com/office/drawing/2014/main" id="{EAFA50EB-74D1-E02F-E678-5B45E5284D82}"/>
              </a:ext>
            </a:extLst>
          </p:cNvPr>
          <p:cNvSpPr>
            <a:spLocks noGrp="1"/>
          </p:cNvSpPr>
          <p:nvPr>
            <p:ph type="sldNum" sz="quarter" idx="12"/>
          </p:nvPr>
        </p:nvSpPr>
        <p:spPr/>
        <p:txBody>
          <a:bodyPr/>
          <a:lstStyle/>
          <a:p>
            <a:fld id="{6D22F896-40B5-4ADD-8801-0D06FADFA095}" type="slidenum">
              <a:rPr lang="en-US" dirty="0"/>
              <a:t>3</a:t>
            </a:fld>
            <a:endParaRPr lang="en-US"/>
          </a:p>
        </p:txBody>
      </p:sp>
    </p:spTree>
    <p:extLst>
      <p:ext uri="{BB962C8B-B14F-4D97-AF65-F5344CB8AC3E}">
        <p14:creationId xmlns:p14="http://schemas.microsoft.com/office/powerpoint/2010/main" val="5879453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EFDCB-5233-05A3-3B84-9C5138D58897}"/>
              </a:ext>
            </a:extLst>
          </p:cNvPr>
          <p:cNvSpPr>
            <a:spLocks noGrp="1"/>
          </p:cNvSpPr>
          <p:nvPr>
            <p:ph type="title"/>
          </p:nvPr>
        </p:nvSpPr>
        <p:spPr/>
        <p:txBody>
          <a:bodyPr/>
          <a:lstStyle/>
          <a:p>
            <a:r>
              <a:rPr lang="en-US"/>
              <a:t>Test Functions </a:t>
            </a:r>
          </a:p>
        </p:txBody>
      </p:sp>
      <p:sp>
        <p:nvSpPr>
          <p:cNvPr id="3" name="Content Placeholder 2">
            <a:extLst>
              <a:ext uri="{FF2B5EF4-FFF2-40B4-BE49-F238E27FC236}">
                <a16:creationId xmlns:a16="http://schemas.microsoft.com/office/drawing/2014/main" id="{2816711B-66F9-F8C1-53DE-AC1BF1170029}"/>
              </a:ext>
            </a:extLst>
          </p:cNvPr>
          <p:cNvSpPr>
            <a:spLocks noGrp="1"/>
          </p:cNvSpPr>
          <p:nvPr>
            <p:ph idx="1"/>
          </p:nvPr>
        </p:nvSpPr>
        <p:spPr/>
        <p:txBody>
          <a:bodyPr/>
          <a:lstStyle/>
          <a:p>
            <a:pPr marL="344170" indent="-344170"/>
            <a:r>
              <a:rPr lang="en-US"/>
              <a:t>We tested different </a:t>
            </a:r>
            <a:r>
              <a:rPr lang="en-US" err="1"/>
              <a:t>CyFinder</a:t>
            </a:r>
            <a:r>
              <a:rPr lang="en-US"/>
              <a:t> functions using the tutorial as a guide</a:t>
            </a:r>
            <a:endParaRPr lang="en-US">
              <a:cs typeface="Arial"/>
            </a:endParaRPr>
          </a:p>
          <a:p>
            <a:pPr marL="344170" indent="-344170"/>
            <a:r>
              <a:rPr lang="en-US">
                <a:cs typeface="Arial"/>
              </a:rPr>
              <a:t>We explored different combinations and different files and existing functions and options</a:t>
            </a:r>
          </a:p>
          <a:p>
            <a:pPr marL="0" indent="0">
              <a:buNone/>
            </a:pPr>
            <a:endParaRPr lang="en-US">
              <a:cs typeface="Arial"/>
            </a:endParaRPr>
          </a:p>
        </p:txBody>
      </p:sp>
      <p:sp>
        <p:nvSpPr>
          <p:cNvPr id="4" name="Slide Number Placeholder 3">
            <a:extLst>
              <a:ext uri="{FF2B5EF4-FFF2-40B4-BE49-F238E27FC236}">
                <a16:creationId xmlns:a16="http://schemas.microsoft.com/office/drawing/2014/main" id="{9AA4DF02-BB6F-B186-14DE-5183044E7DFF}"/>
              </a:ext>
            </a:extLst>
          </p:cNvPr>
          <p:cNvSpPr>
            <a:spLocks noGrp="1"/>
          </p:cNvSpPr>
          <p:nvPr>
            <p:ph type="sldNum" sz="quarter" idx="12"/>
          </p:nvPr>
        </p:nvSpPr>
        <p:spPr/>
        <p:txBody>
          <a:bodyPr/>
          <a:lstStyle/>
          <a:p>
            <a:fld id="{6D22F896-40B5-4ADD-8801-0D06FADFA095}" type="slidenum">
              <a:rPr lang="en-US" dirty="0"/>
              <a:t>30</a:t>
            </a:fld>
            <a:endParaRPr lang="en-US"/>
          </a:p>
        </p:txBody>
      </p:sp>
    </p:spTree>
    <p:extLst>
      <p:ext uri="{BB962C8B-B14F-4D97-AF65-F5344CB8AC3E}">
        <p14:creationId xmlns:p14="http://schemas.microsoft.com/office/powerpoint/2010/main" val="22324676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96" name="Rectangle 95">
            <a:extLst>
              <a:ext uri="{FF2B5EF4-FFF2-40B4-BE49-F238E27FC236}">
                <a16:creationId xmlns:a16="http://schemas.microsoft.com/office/drawing/2014/main" id="{47B933F5-7991-4EAC-958D-E923A9DC00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 name="Picture 97">
            <a:extLst>
              <a:ext uri="{FF2B5EF4-FFF2-40B4-BE49-F238E27FC236}">
                <a16:creationId xmlns:a16="http://schemas.microsoft.com/office/drawing/2014/main" id="{3B6FC47B-5B60-4881-B41B-1B5CE7E2CA5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00" name="Picture 99">
            <a:extLst>
              <a:ext uri="{FF2B5EF4-FFF2-40B4-BE49-F238E27FC236}">
                <a16:creationId xmlns:a16="http://schemas.microsoft.com/office/drawing/2014/main" id="{3E04ADEE-4CD1-4AB1-ADB4-DD9A4FCD608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02" name="Rectangle 101">
            <a:extLst>
              <a:ext uri="{FF2B5EF4-FFF2-40B4-BE49-F238E27FC236}">
                <a16:creationId xmlns:a16="http://schemas.microsoft.com/office/drawing/2014/main" id="{0D539B9D-0A30-4640-9E74-04D02F6BA7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a:extLst>
              <a:ext uri="{FF2B5EF4-FFF2-40B4-BE49-F238E27FC236}">
                <a16:creationId xmlns:a16="http://schemas.microsoft.com/office/drawing/2014/main" id="{80899143-9082-4FFD-88CC-17C8B6E190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a:extLst>
              <a:ext uri="{FF2B5EF4-FFF2-40B4-BE49-F238E27FC236}">
                <a16:creationId xmlns:a16="http://schemas.microsoft.com/office/drawing/2014/main" id="{ABEA828C-D862-4A50-9F7E-BFA44217D7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680AA21-29FF-B453-B232-65CF6730A98B}"/>
              </a:ext>
            </a:extLst>
          </p:cNvPr>
          <p:cNvSpPr>
            <a:spLocks noGrp="1"/>
          </p:cNvSpPr>
          <p:nvPr>
            <p:ph type="title"/>
          </p:nvPr>
        </p:nvSpPr>
        <p:spPr>
          <a:xfrm>
            <a:off x="7559704" y="808056"/>
            <a:ext cx="3013024" cy="1077229"/>
          </a:xfrm>
        </p:spPr>
        <p:txBody>
          <a:bodyPr>
            <a:normAutofit/>
          </a:bodyPr>
          <a:lstStyle/>
          <a:p>
            <a:pPr algn="l"/>
            <a:r>
              <a:rPr lang="en-US" sz="2100"/>
              <a:t>FEATURE 1 - MAKING NETWORK UNDIRECTED</a:t>
            </a:r>
          </a:p>
        </p:txBody>
      </p:sp>
      <p:pic>
        <p:nvPicPr>
          <p:cNvPr id="9" name="Picture 8">
            <a:extLst>
              <a:ext uri="{FF2B5EF4-FFF2-40B4-BE49-F238E27FC236}">
                <a16:creationId xmlns:a16="http://schemas.microsoft.com/office/drawing/2014/main" id="{A82E9A79-DED2-B122-2438-34945D221445}"/>
              </a:ext>
            </a:extLst>
          </p:cNvPr>
          <p:cNvPicPr>
            <a:picLocks noChangeAspect="1"/>
          </p:cNvPicPr>
          <p:nvPr/>
        </p:nvPicPr>
        <p:blipFill rotWithShape="1">
          <a:blip r:embed="rId5"/>
          <a:srcRect l="15000" r="3255" b="-3"/>
          <a:stretch/>
        </p:blipFill>
        <p:spPr>
          <a:xfrm>
            <a:off x="1659297" y="648309"/>
            <a:ext cx="4600978" cy="2701708"/>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pic>
        <p:nvPicPr>
          <p:cNvPr id="13" name="Picture 12">
            <a:extLst>
              <a:ext uri="{FF2B5EF4-FFF2-40B4-BE49-F238E27FC236}">
                <a16:creationId xmlns:a16="http://schemas.microsoft.com/office/drawing/2014/main" id="{4341CE70-C8E0-742D-B17F-702296FF3ECA}"/>
              </a:ext>
            </a:extLst>
          </p:cNvPr>
          <p:cNvPicPr>
            <a:picLocks noChangeAspect="1"/>
          </p:cNvPicPr>
          <p:nvPr/>
        </p:nvPicPr>
        <p:blipFill rotWithShape="1">
          <a:blip r:embed="rId6"/>
          <a:srcRect l="13882" r="4800"/>
          <a:stretch/>
        </p:blipFill>
        <p:spPr>
          <a:xfrm>
            <a:off x="1659297" y="3509765"/>
            <a:ext cx="4600978" cy="2701708"/>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73" name="Content Placeholder 10">
            <a:extLst>
              <a:ext uri="{FF2B5EF4-FFF2-40B4-BE49-F238E27FC236}">
                <a16:creationId xmlns:a16="http://schemas.microsoft.com/office/drawing/2014/main" id="{4A5EC085-97C0-451F-97E7-C4240B189E9D}"/>
              </a:ext>
            </a:extLst>
          </p:cNvPr>
          <p:cNvSpPr>
            <a:spLocks noGrp="1"/>
          </p:cNvSpPr>
          <p:nvPr>
            <p:ph idx="1"/>
          </p:nvPr>
        </p:nvSpPr>
        <p:spPr>
          <a:xfrm>
            <a:off x="7555543" y="2052116"/>
            <a:ext cx="3017186" cy="3997828"/>
          </a:xfrm>
        </p:spPr>
        <p:txBody>
          <a:bodyPr>
            <a:normAutofit/>
          </a:bodyPr>
          <a:lstStyle/>
          <a:p>
            <a:pPr>
              <a:lnSpc>
                <a:spcPct val="110000"/>
              </a:lnSpc>
            </a:pPr>
            <a:r>
              <a:rPr lang="en-US" sz="1200"/>
              <a:t>In Cytoscape, imported networks have directed edges by default. To make them compatible with algorithms that use undirected graphs, CyFinder offers two options: the Additive Method adds a reverse directed edge for each existing one, and the Transformative Method converts existing directed edges to undirected. Both methods apply to all selected networks.</a:t>
            </a:r>
          </a:p>
          <a:p>
            <a:pPr>
              <a:lnSpc>
                <a:spcPct val="110000"/>
              </a:lnSpc>
            </a:pPr>
            <a:r>
              <a:rPr lang="en-US" sz="1200"/>
              <a:t>First image represent the before we applied the Transformative Method, and the second image represent the after the Transformative Method was apply</a:t>
            </a:r>
          </a:p>
        </p:txBody>
      </p:sp>
      <p:sp>
        <p:nvSpPr>
          <p:cNvPr id="108" name="Rectangle 107">
            <a:extLst>
              <a:ext uri="{FF2B5EF4-FFF2-40B4-BE49-F238E27FC236}">
                <a16:creationId xmlns:a16="http://schemas.microsoft.com/office/drawing/2014/main" id="{FDFE0271-7CD4-45C0-B1C7-DE03CBD0FC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D41AC292-46EB-D656-2C71-E2EA28930E53}"/>
              </a:ext>
            </a:extLst>
          </p:cNvPr>
          <p:cNvSpPr>
            <a:spLocks noGrp="1"/>
          </p:cNvSpPr>
          <p:nvPr>
            <p:ph type="sldNum" sz="quarter" idx="12"/>
          </p:nvPr>
        </p:nvSpPr>
        <p:spPr/>
        <p:txBody>
          <a:bodyPr/>
          <a:lstStyle/>
          <a:p>
            <a:fld id="{6D22F896-40B5-4ADD-8801-0D06FADFA095}" type="slidenum">
              <a:rPr lang="en-US" dirty="0"/>
              <a:t>31</a:t>
            </a:fld>
            <a:endParaRPr lang="en-US"/>
          </a:p>
        </p:txBody>
      </p:sp>
    </p:spTree>
    <p:extLst>
      <p:ext uri="{BB962C8B-B14F-4D97-AF65-F5344CB8AC3E}">
        <p14:creationId xmlns:p14="http://schemas.microsoft.com/office/powerpoint/2010/main" val="41592118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88" name="Rectangle 87">
            <a:extLst>
              <a:ext uri="{FF2B5EF4-FFF2-40B4-BE49-F238E27FC236}">
                <a16:creationId xmlns:a16="http://schemas.microsoft.com/office/drawing/2014/main" id="{155C5824-2BDA-4A02-BED9-0338C8016D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89">
            <a:extLst>
              <a:ext uri="{FF2B5EF4-FFF2-40B4-BE49-F238E27FC236}">
                <a16:creationId xmlns:a16="http://schemas.microsoft.com/office/drawing/2014/main" id="{5EAFDFF8-7773-4351-A8F0-4FEB9CE8F8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92" name="Picture 91">
            <a:extLst>
              <a:ext uri="{FF2B5EF4-FFF2-40B4-BE49-F238E27FC236}">
                <a16:creationId xmlns:a16="http://schemas.microsoft.com/office/drawing/2014/main" id="{C4592FE6-399E-4FA6-9473-D4255C6263B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94" name="Rectangle 93">
            <a:extLst>
              <a:ext uri="{FF2B5EF4-FFF2-40B4-BE49-F238E27FC236}">
                <a16:creationId xmlns:a16="http://schemas.microsoft.com/office/drawing/2014/main" id="{EB9F5F8F-9BE2-44D1-8635-552AE75531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3848F896-2D9E-456B-B79E-06687B8CE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a16="http://schemas.microsoft.com/office/drawing/2014/main" id="{99478E1E-6AA0-46B8-9422-9A978C057F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7F0FF2-2C61-6081-5A3E-F3F7285CF48F}"/>
              </a:ext>
            </a:extLst>
          </p:cNvPr>
          <p:cNvSpPr>
            <a:spLocks noGrp="1"/>
          </p:cNvSpPr>
          <p:nvPr>
            <p:ph type="title"/>
          </p:nvPr>
        </p:nvSpPr>
        <p:spPr>
          <a:xfrm>
            <a:off x="6404351" y="808056"/>
            <a:ext cx="4168377" cy="1077229"/>
          </a:xfrm>
        </p:spPr>
        <p:txBody>
          <a:bodyPr>
            <a:normAutofit/>
          </a:bodyPr>
          <a:lstStyle/>
          <a:p>
            <a:pPr algn="l"/>
            <a:r>
              <a:rPr lang="en-US" sz="3100"/>
              <a:t>FEATURE 2 - SUBGRAPH FINDER</a:t>
            </a:r>
          </a:p>
        </p:txBody>
      </p:sp>
      <p:pic>
        <p:nvPicPr>
          <p:cNvPr id="13" name="Picture 12">
            <a:extLst>
              <a:ext uri="{FF2B5EF4-FFF2-40B4-BE49-F238E27FC236}">
                <a16:creationId xmlns:a16="http://schemas.microsoft.com/office/drawing/2014/main" id="{526FAFA6-D93D-35AA-698C-7175E9D8E986}"/>
              </a:ext>
            </a:extLst>
          </p:cNvPr>
          <p:cNvPicPr>
            <a:picLocks noChangeAspect="1"/>
          </p:cNvPicPr>
          <p:nvPr/>
        </p:nvPicPr>
        <p:blipFill>
          <a:blip r:embed="rId5"/>
          <a:stretch>
            <a:fillRect/>
          </a:stretch>
        </p:blipFill>
        <p:spPr>
          <a:xfrm>
            <a:off x="2113505" y="644472"/>
            <a:ext cx="2872630" cy="2621275"/>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pic>
        <p:nvPicPr>
          <p:cNvPr id="9" name="Picture 8">
            <a:extLst>
              <a:ext uri="{FF2B5EF4-FFF2-40B4-BE49-F238E27FC236}">
                <a16:creationId xmlns:a16="http://schemas.microsoft.com/office/drawing/2014/main" id="{CB0678DD-BDB9-9B12-AA0D-78E648B72C35}"/>
              </a:ext>
            </a:extLst>
          </p:cNvPr>
          <p:cNvPicPr>
            <a:picLocks noChangeAspect="1"/>
          </p:cNvPicPr>
          <p:nvPr/>
        </p:nvPicPr>
        <p:blipFill>
          <a:blip r:embed="rId6"/>
          <a:stretch>
            <a:fillRect/>
          </a:stretch>
        </p:blipFill>
        <p:spPr>
          <a:xfrm>
            <a:off x="1760554" y="3590198"/>
            <a:ext cx="3578532" cy="2621275"/>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3" name="Content Placeholder 2">
            <a:extLst>
              <a:ext uri="{FF2B5EF4-FFF2-40B4-BE49-F238E27FC236}">
                <a16:creationId xmlns:a16="http://schemas.microsoft.com/office/drawing/2014/main" id="{DCFD82BB-16AB-C0BB-D6E9-CA1CAE157DE1}"/>
              </a:ext>
            </a:extLst>
          </p:cNvPr>
          <p:cNvSpPr>
            <a:spLocks noGrp="1"/>
          </p:cNvSpPr>
          <p:nvPr>
            <p:ph idx="1"/>
          </p:nvPr>
        </p:nvSpPr>
        <p:spPr>
          <a:xfrm>
            <a:off x="6404351" y="2052116"/>
            <a:ext cx="4168378" cy="3997828"/>
          </a:xfrm>
        </p:spPr>
        <p:txBody>
          <a:bodyPr>
            <a:normAutofit/>
          </a:bodyPr>
          <a:lstStyle/>
          <a:p>
            <a:pPr>
              <a:lnSpc>
                <a:spcPct val="110000"/>
              </a:lnSpc>
            </a:pPr>
            <a:r>
              <a:rPr lang="en-US" sz="1900"/>
              <a:t>The Subgraph Finder feature identifies cliques and bipartite subgraphs. A clique is a fully connected graph, while a bipartite graph has two sets of nodes with no intra-set connections.</a:t>
            </a:r>
          </a:p>
          <a:p>
            <a:pPr>
              <a:lnSpc>
                <a:spcPct val="110000"/>
              </a:lnSpc>
            </a:pPr>
            <a:r>
              <a:rPr lang="en-US" sz="1900"/>
              <a:t>In the first image we used Subgraph Finder Bipartite with BFS</a:t>
            </a:r>
          </a:p>
          <a:p>
            <a:pPr>
              <a:lnSpc>
                <a:spcPct val="110000"/>
              </a:lnSpc>
            </a:pPr>
            <a:r>
              <a:rPr lang="en-US" sz="1900"/>
              <a:t>In the second image Subgraph Finder Cliques graphs with BFS </a:t>
            </a:r>
          </a:p>
        </p:txBody>
      </p:sp>
      <p:sp>
        <p:nvSpPr>
          <p:cNvPr id="100" name="Rectangle 99">
            <a:extLst>
              <a:ext uri="{FF2B5EF4-FFF2-40B4-BE49-F238E27FC236}">
                <a16:creationId xmlns:a16="http://schemas.microsoft.com/office/drawing/2014/main" id="{F41C1373-9651-4596-9D53-A49C36108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EC46DD6A-DE39-7213-B350-4FC1A9EF7F0C}"/>
              </a:ext>
            </a:extLst>
          </p:cNvPr>
          <p:cNvSpPr>
            <a:spLocks noGrp="1"/>
          </p:cNvSpPr>
          <p:nvPr>
            <p:ph type="sldNum" sz="quarter" idx="12"/>
          </p:nvPr>
        </p:nvSpPr>
        <p:spPr/>
        <p:txBody>
          <a:bodyPr/>
          <a:lstStyle/>
          <a:p>
            <a:fld id="{6D22F896-40B5-4ADD-8801-0D06FADFA095}" type="slidenum">
              <a:rPr lang="en-US" dirty="0"/>
              <a:t>32</a:t>
            </a:fld>
            <a:endParaRPr lang="en-US"/>
          </a:p>
        </p:txBody>
      </p:sp>
    </p:spTree>
    <p:extLst>
      <p:ext uri="{BB962C8B-B14F-4D97-AF65-F5344CB8AC3E}">
        <p14:creationId xmlns:p14="http://schemas.microsoft.com/office/powerpoint/2010/main" val="16033458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E1DC627-4ABE-46C9-81E9-5BB1D8CE06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1C6DF18-30CC-455D-BEF5-AD8ABBB6310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28" name="Picture 27">
            <a:extLst>
              <a:ext uri="{FF2B5EF4-FFF2-40B4-BE49-F238E27FC236}">
                <a16:creationId xmlns:a16="http://schemas.microsoft.com/office/drawing/2014/main" id="{4397A168-9964-4557-8B18-18F68C71093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0" name="Rectangle 29">
            <a:extLst>
              <a:ext uri="{FF2B5EF4-FFF2-40B4-BE49-F238E27FC236}">
                <a16:creationId xmlns:a16="http://schemas.microsoft.com/office/drawing/2014/main" id="{EB4E0424-26BF-4CAF-B60C-9FA333BAFC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F5EAC93-4557-436A-BA08-FC04B42299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A7E12A95-2D51-4F5B-B468-3C7BF914E4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4567F7E-DA34-6A08-8569-FD6A6C83A90B}"/>
              </a:ext>
            </a:extLst>
          </p:cNvPr>
          <p:cNvSpPr>
            <a:spLocks noGrp="1"/>
          </p:cNvSpPr>
          <p:nvPr>
            <p:ph type="title"/>
          </p:nvPr>
        </p:nvSpPr>
        <p:spPr>
          <a:xfrm>
            <a:off x="5556509" y="808056"/>
            <a:ext cx="5016219" cy="1077229"/>
          </a:xfrm>
        </p:spPr>
        <p:txBody>
          <a:bodyPr vert="horz" lIns="91440" tIns="45720" rIns="91440" bIns="45720" rtlCol="0" anchor="t">
            <a:normAutofit/>
          </a:bodyPr>
          <a:lstStyle/>
          <a:p>
            <a:pPr algn="l"/>
            <a:r>
              <a:rPr lang="en-US" sz="2400"/>
              <a:t>FEATURE 3 – BIPARTITE LAYOUT</a:t>
            </a:r>
          </a:p>
        </p:txBody>
      </p:sp>
      <p:pic>
        <p:nvPicPr>
          <p:cNvPr id="4" name="Picture 3" descr="A screenshot of a computer&#10;&#10;Description automatically generated">
            <a:extLst>
              <a:ext uri="{FF2B5EF4-FFF2-40B4-BE49-F238E27FC236}">
                <a16:creationId xmlns:a16="http://schemas.microsoft.com/office/drawing/2014/main" id="{61B50E93-5888-0B03-0C90-BF1966F67444}"/>
              </a:ext>
            </a:extLst>
          </p:cNvPr>
          <p:cNvPicPr>
            <a:picLocks noChangeAspect="1"/>
          </p:cNvPicPr>
          <p:nvPr/>
        </p:nvPicPr>
        <p:blipFill>
          <a:blip r:embed="rId5"/>
          <a:stretch>
            <a:fillRect/>
          </a:stretch>
        </p:blipFill>
        <p:spPr>
          <a:xfrm>
            <a:off x="1659296" y="1819157"/>
            <a:ext cx="4914867" cy="3220349"/>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5" name="TextBox 4">
            <a:extLst>
              <a:ext uri="{FF2B5EF4-FFF2-40B4-BE49-F238E27FC236}">
                <a16:creationId xmlns:a16="http://schemas.microsoft.com/office/drawing/2014/main" id="{FA950F8A-14A5-D6EA-71D7-BDD5A1ED5FC5}"/>
              </a:ext>
            </a:extLst>
          </p:cNvPr>
          <p:cNvSpPr txBox="1"/>
          <p:nvPr/>
        </p:nvSpPr>
        <p:spPr>
          <a:xfrm>
            <a:off x="7556290" y="2052116"/>
            <a:ext cx="3016439" cy="3997828"/>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defTabSz="914400">
              <a:lnSpc>
                <a:spcPct val="120000"/>
              </a:lnSpc>
              <a:spcAft>
                <a:spcPts val="600"/>
              </a:spcAft>
              <a:buClr>
                <a:schemeClr val="accent6"/>
              </a:buClr>
              <a:buSzPct val="90000"/>
              <a:buFont typeface="Wingdings" panose="05000000000000000000" pitchFamily="2" charset="2"/>
              <a:buChar char="§"/>
            </a:pPr>
            <a:r>
              <a:rPr lang="en-US" sz="1600"/>
              <a:t>Feature 3 will change visualization of bipartite graphs into two-column layouts</a:t>
            </a:r>
          </a:p>
        </p:txBody>
      </p:sp>
      <p:sp>
        <p:nvSpPr>
          <p:cNvPr id="36" name="Rectangle 35">
            <a:extLst>
              <a:ext uri="{FF2B5EF4-FFF2-40B4-BE49-F238E27FC236}">
                <a16:creationId xmlns:a16="http://schemas.microsoft.com/office/drawing/2014/main" id="{451DB18B-281E-4563-841D-F2464BEBD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C5D44A2A-B74A-C4EE-960D-F6335FCA11E1}"/>
              </a:ext>
            </a:extLst>
          </p:cNvPr>
          <p:cNvSpPr>
            <a:spLocks noGrp="1"/>
          </p:cNvSpPr>
          <p:nvPr>
            <p:ph type="sldNum" sz="quarter" idx="12"/>
          </p:nvPr>
        </p:nvSpPr>
        <p:spPr/>
        <p:txBody>
          <a:bodyPr/>
          <a:lstStyle/>
          <a:p>
            <a:fld id="{6D22F896-40B5-4ADD-8801-0D06FADFA095}" type="slidenum">
              <a:rPr lang="en-US" dirty="0"/>
              <a:t>33</a:t>
            </a:fld>
            <a:endParaRPr lang="en-US"/>
          </a:p>
        </p:txBody>
      </p:sp>
    </p:spTree>
    <p:extLst>
      <p:ext uri="{BB962C8B-B14F-4D97-AF65-F5344CB8AC3E}">
        <p14:creationId xmlns:p14="http://schemas.microsoft.com/office/powerpoint/2010/main" val="24658497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71A1F3A1-EAF5-4058-B9A2-1B78DE4CCE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51">
            <a:extLst>
              <a:ext uri="{FF2B5EF4-FFF2-40B4-BE49-F238E27FC236}">
                <a16:creationId xmlns:a16="http://schemas.microsoft.com/office/drawing/2014/main" id="{ED68409D-FE91-4743-8ED2-B120D7E3A3A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54" name="Picture 53">
            <a:extLst>
              <a:ext uri="{FF2B5EF4-FFF2-40B4-BE49-F238E27FC236}">
                <a16:creationId xmlns:a16="http://schemas.microsoft.com/office/drawing/2014/main" id="{A9A83AE1-B0BF-44D9-80C8-3289540CA94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56" name="Rectangle 55">
            <a:extLst>
              <a:ext uri="{FF2B5EF4-FFF2-40B4-BE49-F238E27FC236}">
                <a16:creationId xmlns:a16="http://schemas.microsoft.com/office/drawing/2014/main" id="{EAA8CEB9-6D18-41E0-9CE0-D2722018C0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FF2C037B-519A-49BF-BA66-4C2737E51D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80C0F2CE-E0D7-479F-B6F5-53D255D424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0E9E74-C6C3-4F73-4082-BA8FE036D4A9}"/>
              </a:ext>
            </a:extLst>
          </p:cNvPr>
          <p:cNvSpPr>
            <a:spLocks noGrp="1"/>
          </p:cNvSpPr>
          <p:nvPr>
            <p:ph type="title"/>
          </p:nvPr>
        </p:nvSpPr>
        <p:spPr>
          <a:xfrm>
            <a:off x="6404351" y="808056"/>
            <a:ext cx="4168377" cy="1077229"/>
          </a:xfrm>
        </p:spPr>
        <p:txBody>
          <a:bodyPr>
            <a:normAutofit/>
          </a:bodyPr>
          <a:lstStyle/>
          <a:p>
            <a:pPr algn="l"/>
            <a:r>
              <a:rPr lang="en-US" sz="2400"/>
              <a:t>FEATURE 4 - CONNECTED COMPONENTS</a:t>
            </a:r>
          </a:p>
        </p:txBody>
      </p:sp>
      <p:pic>
        <p:nvPicPr>
          <p:cNvPr id="5" name="Content Placeholder 4">
            <a:extLst>
              <a:ext uri="{FF2B5EF4-FFF2-40B4-BE49-F238E27FC236}">
                <a16:creationId xmlns:a16="http://schemas.microsoft.com/office/drawing/2014/main" id="{A45D263A-0E7E-49E4-061A-BC5B3D0C01AB}"/>
              </a:ext>
            </a:extLst>
          </p:cNvPr>
          <p:cNvPicPr>
            <a:picLocks noChangeAspect="1"/>
          </p:cNvPicPr>
          <p:nvPr/>
        </p:nvPicPr>
        <p:blipFill rotWithShape="1">
          <a:blip r:embed="rId5"/>
          <a:srcRect l="15893" r="19212" b="-1"/>
          <a:stretch/>
        </p:blipFill>
        <p:spPr>
          <a:xfrm>
            <a:off x="1659297" y="647190"/>
            <a:ext cx="3781046" cy="5564283"/>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9" name="Content Placeholder 8">
            <a:extLst>
              <a:ext uri="{FF2B5EF4-FFF2-40B4-BE49-F238E27FC236}">
                <a16:creationId xmlns:a16="http://schemas.microsoft.com/office/drawing/2014/main" id="{D02124B8-80DC-A123-D29B-6889FCBCE404}"/>
              </a:ext>
            </a:extLst>
          </p:cNvPr>
          <p:cNvSpPr>
            <a:spLocks noGrp="1"/>
          </p:cNvSpPr>
          <p:nvPr>
            <p:ph idx="1"/>
          </p:nvPr>
        </p:nvSpPr>
        <p:spPr>
          <a:xfrm>
            <a:off x="6404351" y="2052116"/>
            <a:ext cx="4168378" cy="3997828"/>
          </a:xfrm>
        </p:spPr>
        <p:txBody>
          <a:bodyPr>
            <a:normAutofit/>
          </a:bodyPr>
          <a:lstStyle/>
          <a:p>
            <a:r>
              <a:rPr lang="en-US" sz="1800"/>
              <a:t>Cancer Networks imported into Cytoscape may be either connected or disconnected when undirected. We aim to isolate these disconnected parts into Connected Components, which are the network's connected segments.</a:t>
            </a:r>
          </a:p>
        </p:txBody>
      </p:sp>
      <p:sp>
        <p:nvSpPr>
          <p:cNvPr id="62" name="Rectangle 61">
            <a:extLst>
              <a:ext uri="{FF2B5EF4-FFF2-40B4-BE49-F238E27FC236}">
                <a16:creationId xmlns:a16="http://schemas.microsoft.com/office/drawing/2014/main" id="{1C079F6C-9D07-44C3-A4CF-2171FAE3A4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C48E25A9-AF59-DED8-21D1-D4408438C18D}"/>
              </a:ext>
            </a:extLst>
          </p:cNvPr>
          <p:cNvSpPr>
            <a:spLocks noGrp="1"/>
          </p:cNvSpPr>
          <p:nvPr>
            <p:ph type="sldNum" sz="quarter" idx="12"/>
          </p:nvPr>
        </p:nvSpPr>
        <p:spPr/>
        <p:txBody>
          <a:bodyPr/>
          <a:lstStyle/>
          <a:p>
            <a:fld id="{6D22F896-40B5-4ADD-8801-0D06FADFA095}" type="slidenum">
              <a:rPr lang="en-US" dirty="0"/>
              <a:t>34</a:t>
            </a:fld>
            <a:endParaRPr lang="en-US"/>
          </a:p>
        </p:txBody>
      </p:sp>
    </p:spTree>
    <p:extLst>
      <p:ext uri="{BB962C8B-B14F-4D97-AF65-F5344CB8AC3E}">
        <p14:creationId xmlns:p14="http://schemas.microsoft.com/office/powerpoint/2010/main" val="18658116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42" name="Rectangle 11">
            <a:extLst>
              <a:ext uri="{FF2B5EF4-FFF2-40B4-BE49-F238E27FC236}">
                <a16:creationId xmlns:a16="http://schemas.microsoft.com/office/drawing/2014/main" id="{B3408E4B-2DDD-4FB3-9181-7D8A09775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13">
            <a:extLst>
              <a:ext uri="{FF2B5EF4-FFF2-40B4-BE49-F238E27FC236}">
                <a16:creationId xmlns:a16="http://schemas.microsoft.com/office/drawing/2014/main" id="{3FCA32F3-0B4B-449A-8A9D-309A1B6782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44" name="Picture 15">
            <a:extLst>
              <a:ext uri="{FF2B5EF4-FFF2-40B4-BE49-F238E27FC236}">
                <a16:creationId xmlns:a16="http://schemas.microsoft.com/office/drawing/2014/main" id="{D1C78E1D-D549-4B5E-B65A-7353ED14D83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45" name="Rectangle 17">
            <a:extLst>
              <a:ext uri="{FF2B5EF4-FFF2-40B4-BE49-F238E27FC236}">
                <a16:creationId xmlns:a16="http://schemas.microsoft.com/office/drawing/2014/main" id="{BC93C630-65D6-40FA-A096-8251FB983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19">
            <a:extLst>
              <a:ext uri="{FF2B5EF4-FFF2-40B4-BE49-F238E27FC236}">
                <a16:creationId xmlns:a16="http://schemas.microsoft.com/office/drawing/2014/main" id="{C2C51E34-9874-483C-A2C5-C9D271AD14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21">
            <a:extLst>
              <a:ext uri="{FF2B5EF4-FFF2-40B4-BE49-F238E27FC236}">
                <a16:creationId xmlns:a16="http://schemas.microsoft.com/office/drawing/2014/main" id="{6109E7E7-5EA4-4526-A350-196FF2782F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760E3D2-BEA2-72F7-C79B-8F0C59B03ABF}"/>
              </a:ext>
            </a:extLst>
          </p:cNvPr>
          <p:cNvSpPr>
            <a:spLocks noGrp="1"/>
          </p:cNvSpPr>
          <p:nvPr>
            <p:ph type="title"/>
          </p:nvPr>
        </p:nvSpPr>
        <p:spPr>
          <a:xfrm>
            <a:off x="1969803" y="808056"/>
            <a:ext cx="8608037" cy="1077229"/>
          </a:xfrm>
        </p:spPr>
        <p:txBody>
          <a:bodyPr>
            <a:normAutofit/>
          </a:bodyPr>
          <a:lstStyle/>
          <a:p>
            <a:pPr algn="l"/>
            <a:r>
              <a:rPr lang="en-US"/>
              <a:t>FEATURE 5 - MAXIMAL CLIQUES</a:t>
            </a:r>
          </a:p>
        </p:txBody>
      </p:sp>
      <p:sp>
        <p:nvSpPr>
          <p:cNvPr id="9" name="Content Placeholder 8">
            <a:extLst>
              <a:ext uri="{FF2B5EF4-FFF2-40B4-BE49-F238E27FC236}">
                <a16:creationId xmlns:a16="http://schemas.microsoft.com/office/drawing/2014/main" id="{5B28C820-AA0F-03C5-0EFB-A24DC5539B41}"/>
              </a:ext>
            </a:extLst>
          </p:cNvPr>
          <p:cNvSpPr>
            <a:spLocks noGrp="1"/>
          </p:cNvSpPr>
          <p:nvPr>
            <p:ph idx="1"/>
          </p:nvPr>
        </p:nvSpPr>
        <p:spPr>
          <a:xfrm>
            <a:off x="6579156" y="1768234"/>
            <a:ext cx="3800523" cy="3997828"/>
          </a:xfrm>
        </p:spPr>
        <p:txBody>
          <a:bodyPr>
            <a:normAutofit/>
          </a:bodyPr>
          <a:lstStyle/>
          <a:p>
            <a:pPr marL="344170" indent="-344170"/>
            <a:r>
              <a:rPr lang="en-US" sz="1800"/>
              <a:t>Using Subgraph Finder to search for cliques doesn't guarantee finding all of them. In our use case, we specifically aim to identify the Maximal Cliques in the Network.</a:t>
            </a:r>
            <a:br>
              <a:rPr lang="en-US" sz="1800"/>
            </a:br>
            <a:r>
              <a:rPr lang="en-US" sz="1600">
                <a:cs typeface="Arial"/>
              </a:rPr>
              <a:t>////////////////////////////////////////////////////////////////////////////////////////////////////////////////////////////////</a:t>
            </a:r>
            <a:endParaRPr lang="en-US" sz="1800">
              <a:cs typeface="Arial"/>
            </a:endParaRPr>
          </a:p>
        </p:txBody>
      </p:sp>
      <p:pic>
        <p:nvPicPr>
          <p:cNvPr id="5" name="Content Placeholder 4" descr="A group of blue rectangles with black text&#10;&#10;Description automatically generated">
            <a:extLst>
              <a:ext uri="{FF2B5EF4-FFF2-40B4-BE49-F238E27FC236}">
                <a16:creationId xmlns:a16="http://schemas.microsoft.com/office/drawing/2014/main" id="{33C1EF7B-44D1-5E7C-B42A-6F55E63E0460}"/>
              </a:ext>
            </a:extLst>
          </p:cNvPr>
          <p:cNvPicPr>
            <a:picLocks noChangeAspect="1"/>
          </p:cNvPicPr>
          <p:nvPr/>
        </p:nvPicPr>
        <p:blipFill rotWithShape="1">
          <a:blip r:embed="rId5"/>
          <a:srcRect l="3858" r="11181" b="-4"/>
          <a:stretch/>
        </p:blipFill>
        <p:spPr>
          <a:xfrm>
            <a:off x="1781450" y="2102250"/>
            <a:ext cx="3674398" cy="3373468"/>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48" name="Rectangle 23">
            <a:extLst>
              <a:ext uri="{FF2B5EF4-FFF2-40B4-BE49-F238E27FC236}">
                <a16:creationId xmlns:a16="http://schemas.microsoft.com/office/drawing/2014/main" id="{22373A23-D87D-48AD-A357-96100C722D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0583D4A5-2060-FEFA-E3AD-8B6E2BCBF3C7}"/>
              </a:ext>
            </a:extLst>
          </p:cNvPr>
          <p:cNvSpPr>
            <a:spLocks noGrp="1"/>
          </p:cNvSpPr>
          <p:nvPr>
            <p:ph type="sldNum" sz="quarter" idx="12"/>
          </p:nvPr>
        </p:nvSpPr>
        <p:spPr/>
        <p:txBody>
          <a:bodyPr/>
          <a:lstStyle/>
          <a:p>
            <a:fld id="{6D22F896-40B5-4ADD-8801-0D06FADFA095}" type="slidenum">
              <a:rPr lang="en-US" dirty="0"/>
              <a:t>35</a:t>
            </a:fld>
            <a:endParaRPr lang="en-US"/>
          </a:p>
        </p:txBody>
      </p:sp>
    </p:spTree>
    <p:extLst>
      <p:ext uri="{BB962C8B-B14F-4D97-AF65-F5344CB8AC3E}">
        <p14:creationId xmlns:p14="http://schemas.microsoft.com/office/powerpoint/2010/main" val="37907813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E0CBB-0D84-06CA-3C65-BE10D8B6A41B}"/>
              </a:ext>
            </a:extLst>
          </p:cNvPr>
          <p:cNvSpPr>
            <a:spLocks noGrp="1"/>
          </p:cNvSpPr>
          <p:nvPr>
            <p:ph type="title"/>
          </p:nvPr>
        </p:nvSpPr>
        <p:spPr/>
        <p:txBody>
          <a:bodyPr/>
          <a:lstStyle/>
          <a:p>
            <a:r>
              <a:rPr lang="en-US">
                <a:cs typeface="Arial"/>
              </a:rPr>
              <a:t>FEATURE 6 – MAXIMAL BICLIQUES</a:t>
            </a:r>
            <a:endParaRPr lang="en-US"/>
          </a:p>
        </p:txBody>
      </p:sp>
      <p:pic>
        <p:nvPicPr>
          <p:cNvPr id="4" name="Picture 3">
            <a:extLst>
              <a:ext uri="{FF2B5EF4-FFF2-40B4-BE49-F238E27FC236}">
                <a16:creationId xmlns:a16="http://schemas.microsoft.com/office/drawing/2014/main" id="{02274C76-0B40-2992-26CE-9723FCC401AD}"/>
              </a:ext>
            </a:extLst>
          </p:cNvPr>
          <p:cNvPicPr>
            <a:picLocks noChangeAspect="1"/>
          </p:cNvPicPr>
          <p:nvPr/>
        </p:nvPicPr>
        <p:blipFill>
          <a:blip r:embed="rId2"/>
          <a:stretch>
            <a:fillRect/>
          </a:stretch>
        </p:blipFill>
        <p:spPr>
          <a:xfrm>
            <a:off x="1053575" y="1450207"/>
            <a:ext cx="7729124" cy="5054380"/>
          </a:xfrm>
          <a:prstGeom prst="rect">
            <a:avLst/>
          </a:prstGeom>
        </p:spPr>
      </p:pic>
      <p:sp>
        <p:nvSpPr>
          <p:cNvPr id="5" name="TextBox 4">
            <a:extLst>
              <a:ext uri="{FF2B5EF4-FFF2-40B4-BE49-F238E27FC236}">
                <a16:creationId xmlns:a16="http://schemas.microsoft.com/office/drawing/2014/main" id="{D9211CF4-1246-7D46-2EE5-4693CA9C64EA}"/>
              </a:ext>
            </a:extLst>
          </p:cNvPr>
          <p:cNvSpPr txBox="1"/>
          <p:nvPr/>
        </p:nvSpPr>
        <p:spPr>
          <a:xfrm>
            <a:off x="9024469" y="1590129"/>
            <a:ext cx="1843851"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-Finding maximal bicliques from a bipartite graph can be achieved by using feature 3 and then using feature 6</a:t>
            </a:r>
          </a:p>
          <a:p>
            <a:endParaRPr lang="en-US">
              <a:cs typeface="Arial"/>
            </a:endParaRPr>
          </a:p>
          <a:p>
            <a:r>
              <a:rPr lang="en-US">
                <a:cs typeface="Arial"/>
              </a:rPr>
              <a:t>-Set show rows to all  to enhance visualization and search</a:t>
            </a:r>
          </a:p>
        </p:txBody>
      </p:sp>
      <p:sp>
        <p:nvSpPr>
          <p:cNvPr id="3" name="Slide Number Placeholder 2">
            <a:extLst>
              <a:ext uri="{FF2B5EF4-FFF2-40B4-BE49-F238E27FC236}">
                <a16:creationId xmlns:a16="http://schemas.microsoft.com/office/drawing/2014/main" id="{28A38D01-1CFE-A6A4-2629-329CFAC711DC}"/>
              </a:ext>
            </a:extLst>
          </p:cNvPr>
          <p:cNvSpPr>
            <a:spLocks noGrp="1"/>
          </p:cNvSpPr>
          <p:nvPr>
            <p:ph type="sldNum" sz="quarter" idx="12"/>
          </p:nvPr>
        </p:nvSpPr>
        <p:spPr/>
        <p:txBody>
          <a:bodyPr/>
          <a:lstStyle/>
          <a:p>
            <a:fld id="{6D22F896-40B5-4ADD-8801-0D06FADFA095}" type="slidenum">
              <a:rPr lang="en-US" dirty="0"/>
              <a:t>36</a:t>
            </a:fld>
            <a:endParaRPr lang="en-US"/>
          </a:p>
        </p:txBody>
      </p:sp>
    </p:spTree>
    <p:extLst>
      <p:ext uri="{BB962C8B-B14F-4D97-AF65-F5344CB8AC3E}">
        <p14:creationId xmlns:p14="http://schemas.microsoft.com/office/powerpoint/2010/main" val="41165058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11CB7-BD26-1EED-25B1-C11C16611516}"/>
              </a:ext>
            </a:extLst>
          </p:cNvPr>
          <p:cNvSpPr>
            <a:spLocks noGrp="1"/>
          </p:cNvSpPr>
          <p:nvPr>
            <p:ph type="title"/>
          </p:nvPr>
        </p:nvSpPr>
        <p:spPr/>
        <p:txBody>
          <a:bodyPr/>
          <a:lstStyle/>
          <a:p>
            <a:r>
              <a:rPr lang="en-US">
                <a:cs typeface="Arial"/>
              </a:rPr>
              <a:t>WISHLIST FEATURE – STYLE</a:t>
            </a:r>
          </a:p>
        </p:txBody>
      </p:sp>
      <p:pic>
        <p:nvPicPr>
          <p:cNvPr id="4" name="Picture 3" descr="A screenshot of a computer&#10;&#10;Description automatically generated">
            <a:extLst>
              <a:ext uri="{FF2B5EF4-FFF2-40B4-BE49-F238E27FC236}">
                <a16:creationId xmlns:a16="http://schemas.microsoft.com/office/drawing/2014/main" id="{7EB1F650-251D-5097-C1F3-5DB0A1A43146}"/>
              </a:ext>
            </a:extLst>
          </p:cNvPr>
          <p:cNvPicPr>
            <a:picLocks noChangeAspect="1"/>
          </p:cNvPicPr>
          <p:nvPr/>
        </p:nvPicPr>
        <p:blipFill>
          <a:blip r:embed="rId2"/>
          <a:stretch>
            <a:fillRect/>
          </a:stretch>
        </p:blipFill>
        <p:spPr>
          <a:xfrm>
            <a:off x="1126897" y="1345065"/>
            <a:ext cx="7954902" cy="5204898"/>
          </a:xfrm>
          <a:prstGeom prst="rect">
            <a:avLst/>
          </a:prstGeom>
        </p:spPr>
      </p:pic>
      <p:sp>
        <p:nvSpPr>
          <p:cNvPr id="5" name="TextBox 4">
            <a:extLst>
              <a:ext uri="{FF2B5EF4-FFF2-40B4-BE49-F238E27FC236}">
                <a16:creationId xmlns:a16="http://schemas.microsoft.com/office/drawing/2014/main" id="{346CA575-3271-1F04-F5A6-75DF869C2EB8}"/>
              </a:ext>
            </a:extLst>
          </p:cNvPr>
          <p:cNvSpPr txBox="1"/>
          <p:nvPr/>
        </p:nvSpPr>
        <p:spPr>
          <a:xfrm>
            <a:off x="9241946" y="1500481"/>
            <a:ext cx="1947332"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-There was a </a:t>
            </a:r>
            <a:r>
              <a:rPr lang="en-US" err="1">
                <a:cs typeface="Arial"/>
              </a:rPr>
              <a:t>wishlist</a:t>
            </a:r>
            <a:r>
              <a:rPr lang="en-US">
                <a:cs typeface="Arial"/>
              </a:rPr>
              <a:t> item for altering the styles</a:t>
            </a:r>
          </a:p>
          <a:p>
            <a:endParaRPr lang="en-US">
              <a:cs typeface="Arial"/>
            </a:endParaRPr>
          </a:p>
          <a:p>
            <a:r>
              <a:rPr lang="en-US">
                <a:cs typeface="Arial"/>
              </a:rPr>
              <a:t>-</a:t>
            </a:r>
            <a:r>
              <a:rPr lang="en-US" err="1">
                <a:cs typeface="Arial"/>
              </a:rPr>
              <a:t>Cytoscape</a:t>
            </a:r>
            <a:r>
              <a:rPr lang="en-US">
                <a:cs typeface="Arial"/>
              </a:rPr>
              <a:t> offers some styles and through </a:t>
            </a:r>
            <a:r>
              <a:rPr lang="en-US" err="1">
                <a:cs typeface="Arial"/>
              </a:rPr>
              <a:t>Cytoscape</a:t>
            </a:r>
            <a:r>
              <a:rPr lang="en-US">
                <a:cs typeface="Arial"/>
              </a:rPr>
              <a:t> development or opensource styles we can further the </a:t>
            </a:r>
            <a:r>
              <a:rPr lang="en-US" err="1">
                <a:cs typeface="Arial"/>
              </a:rPr>
              <a:t>possiblities</a:t>
            </a:r>
            <a:r>
              <a:rPr lang="en-US">
                <a:cs typeface="Arial"/>
              </a:rPr>
              <a:t> for visualization of graphs</a:t>
            </a:r>
          </a:p>
        </p:txBody>
      </p:sp>
      <p:sp>
        <p:nvSpPr>
          <p:cNvPr id="3" name="Slide Number Placeholder 2">
            <a:extLst>
              <a:ext uri="{FF2B5EF4-FFF2-40B4-BE49-F238E27FC236}">
                <a16:creationId xmlns:a16="http://schemas.microsoft.com/office/drawing/2014/main" id="{FEE067F6-7074-45BE-C6A7-2594CD6D9ED8}"/>
              </a:ext>
            </a:extLst>
          </p:cNvPr>
          <p:cNvSpPr>
            <a:spLocks noGrp="1"/>
          </p:cNvSpPr>
          <p:nvPr>
            <p:ph type="sldNum" sz="quarter" idx="12"/>
          </p:nvPr>
        </p:nvSpPr>
        <p:spPr/>
        <p:txBody>
          <a:bodyPr/>
          <a:lstStyle/>
          <a:p>
            <a:fld id="{6D22F896-40B5-4ADD-8801-0D06FADFA095}" type="slidenum">
              <a:rPr lang="en-US" dirty="0"/>
              <a:t>37</a:t>
            </a:fld>
            <a:endParaRPr lang="en-US"/>
          </a:p>
        </p:txBody>
      </p:sp>
    </p:spTree>
    <p:extLst>
      <p:ext uri="{BB962C8B-B14F-4D97-AF65-F5344CB8AC3E}">
        <p14:creationId xmlns:p14="http://schemas.microsoft.com/office/powerpoint/2010/main" val="19535138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73078E75-90C0-4908-86E8-A3EA391B4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38">
            <a:extLst>
              <a:ext uri="{FF2B5EF4-FFF2-40B4-BE49-F238E27FC236}">
                <a16:creationId xmlns:a16="http://schemas.microsoft.com/office/drawing/2014/main" id="{AC889C04-E447-4069-BFCF-83FA6AE0E5D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41" name="Picture 40">
            <a:extLst>
              <a:ext uri="{FF2B5EF4-FFF2-40B4-BE49-F238E27FC236}">
                <a16:creationId xmlns:a16="http://schemas.microsoft.com/office/drawing/2014/main" id="{C983000A-3962-4C63-BC09-1FCE37E7EB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43" name="Rectangle 42">
            <a:extLst>
              <a:ext uri="{FF2B5EF4-FFF2-40B4-BE49-F238E27FC236}">
                <a16:creationId xmlns:a16="http://schemas.microsoft.com/office/drawing/2014/main" id="{F32B5A4E-F16D-4A26-A8DC-631F228093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F831D64B-D34E-4CBD-8484-4581B211A6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0E76478B-76A7-4812-9789-AAF312E75B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DDAB7A-21EC-9C90-7EC2-E59B0C7B7EE6}"/>
              </a:ext>
            </a:extLst>
          </p:cNvPr>
          <p:cNvSpPr>
            <a:spLocks noGrp="1"/>
          </p:cNvSpPr>
          <p:nvPr>
            <p:ph type="title"/>
          </p:nvPr>
        </p:nvSpPr>
        <p:spPr>
          <a:xfrm>
            <a:off x="6404351" y="808056"/>
            <a:ext cx="4168377" cy="1077229"/>
          </a:xfrm>
        </p:spPr>
        <p:txBody>
          <a:bodyPr vert="horz" lIns="91440" tIns="45720" rIns="91440" bIns="45720" rtlCol="0" anchor="t">
            <a:normAutofit/>
          </a:bodyPr>
          <a:lstStyle/>
          <a:p>
            <a:pPr algn="l"/>
            <a:r>
              <a:rPr lang="en-US" sz="2600"/>
              <a:t>FEATURE 7 - MAXIMUM SPANNING FOREST</a:t>
            </a:r>
          </a:p>
        </p:txBody>
      </p:sp>
      <p:sp>
        <p:nvSpPr>
          <p:cNvPr id="49" name="Rectangle 48">
            <a:extLst>
              <a:ext uri="{FF2B5EF4-FFF2-40B4-BE49-F238E27FC236}">
                <a16:creationId xmlns:a16="http://schemas.microsoft.com/office/drawing/2014/main" id="{93E5CD61-669D-450F-A02D-06E3D4DC97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59147" y="654753"/>
            <a:ext cx="3453897" cy="55567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diagram of a network&#10;&#10;Description automatically generated">
            <a:extLst>
              <a:ext uri="{FF2B5EF4-FFF2-40B4-BE49-F238E27FC236}">
                <a16:creationId xmlns:a16="http://schemas.microsoft.com/office/drawing/2014/main" id="{8AE66F2B-367B-A2B4-CBB6-BDA6BFE90C5F}"/>
              </a:ext>
            </a:extLst>
          </p:cNvPr>
          <p:cNvPicPr>
            <a:picLocks noGrp="1" noChangeAspect="1"/>
          </p:cNvPicPr>
          <p:nvPr>
            <p:ph idx="1"/>
          </p:nvPr>
        </p:nvPicPr>
        <p:blipFill>
          <a:blip r:embed="rId5"/>
          <a:stretch>
            <a:fillRect/>
          </a:stretch>
        </p:blipFill>
        <p:spPr>
          <a:xfrm>
            <a:off x="2113654" y="971238"/>
            <a:ext cx="2548267" cy="2299811"/>
          </a:xfrm>
          <a:prstGeom prst="rect">
            <a:avLst/>
          </a:prstGeom>
          <a:ln>
            <a:noFill/>
          </a:ln>
        </p:spPr>
      </p:pic>
      <p:pic>
        <p:nvPicPr>
          <p:cNvPr id="9" name="Picture 8" descr="A diagram of a network&#10;&#10;Description automatically generated">
            <a:extLst>
              <a:ext uri="{FF2B5EF4-FFF2-40B4-BE49-F238E27FC236}">
                <a16:creationId xmlns:a16="http://schemas.microsoft.com/office/drawing/2014/main" id="{7DABC1D7-E4AB-8A8F-0B39-4BC95BE8EEE7}"/>
              </a:ext>
            </a:extLst>
          </p:cNvPr>
          <p:cNvPicPr>
            <a:picLocks noChangeAspect="1"/>
          </p:cNvPicPr>
          <p:nvPr/>
        </p:nvPicPr>
        <p:blipFill>
          <a:blip r:embed="rId6"/>
          <a:stretch>
            <a:fillRect/>
          </a:stretch>
        </p:blipFill>
        <p:spPr>
          <a:xfrm>
            <a:off x="1977876" y="3885339"/>
            <a:ext cx="2819824" cy="1713042"/>
          </a:xfrm>
          <a:prstGeom prst="rect">
            <a:avLst/>
          </a:prstGeom>
          <a:ln>
            <a:noFill/>
          </a:ln>
        </p:spPr>
      </p:pic>
      <p:sp>
        <p:nvSpPr>
          <p:cNvPr id="51" name="Rectangle 50">
            <a:extLst>
              <a:ext uri="{FF2B5EF4-FFF2-40B4-BE49-F238E27FC236}">
                <a16:creationId xmlns:a16="http://schemas.microsoft.com/office/drawing/2014/main" id="{0FDDEA59-08F2-4C61-8A4F-93BEC5C27B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22831" y="319015"/>
            <a:ext cx="4119644" cy="6214421"/>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89B19FF5-888D-4344-A552-5A39CA87AE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03496" y="885792"/>
            <a:ext cx="2968583" cy="2451016"/>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0D8933F0-204E-4DF5-B1BA-31FBB9D1FE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03496" y="3518904"/>
            <a:ext cx="2968583" cy="2451016"/>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0A830C7-B692-4E59-3C5B-DDF8558E2E63}"/>
              </a:ext>
            </a:extLst>
          </p:cNvPr>
          <p:cNvSpPr txBox="1"/>
          <p:nvPr/>
        </p:nvSpPr>
        <p:spPr>
          <a:xfrm>
            <a:off x="6404351" y="2052116"/>
            <a:ext cx="4168378" cy="3997828"/>
          </a:xfrm>
          <a:prstGeom prst="rect">
            <a:avLst/>
          </a:prstGeom>
        </p:spPr>
        <p:txBody>
          <a:bodyPr vert="horz" lIns="91440" tIns="45720" rIns="91440" bIns="45720" rtlCol="0" anchor="ctr">
            <a:normAutofit/>
          </a:bodyPr>
          <a:lstStyle/>
          <a:p>
            <a:pPr defTabSz="914400">
              <a:lnSpc>
                <a:spcPct val="110000"/>
              </a:lnSpc>
              <a:spcAft>
                <a:spcPts val="600"/>
              </a:spcAft>
              <a:buClr>
                <a:schemeClr val="accent6"/>
              </a:buClr>
              <a:buSzPct val="90000"/>
              <a:buFont typeface="Wingdings" panose="05000000000000000000" pitchFamily="2" charset="2"/>
              <a:buChar char="§"/>
            </a:pPr>
            <a:r>
              <a:rPr lang="en-US"/>
              <a:t> We aim to find the Maximum Spanning Trees in Cancer Networks because edge weights signify the strength of protein interactions. It use two algorithms for this: Kruskal, which picks edges with high weights, and Prim, which builds the tree by prioritizing edges with high weights.</a:t>
            </a:r>
          </a:p>
          <a:p>
            <a:pPr defTabSz="914400">
              <a:lnSpc>
                <a:spcPct val="110000"/>
              </a:lnSpc>
              <a:spcAft>
                <a:spcPts val="600"/>
              </a:spcAft>
              <a:buClr>
                <a:schemeClr val="accent6"/>
              </a:buClr>
              <a:buSzPct val="90000"/>
              <a:buFont typeface="Wingdings" panose="05000000000000000000" pitchFamily="2" charset="2"/>
              <a:buChar char="§"/>
            </a:pPr>
            <a:endParaRPr lang="en-US"/>
          </a:p>
          <a:p>
            <a:pPr defTabSz="914400">
              <a:lnSpc>
                <a:spcPct val="110000"/>
              </a:lnSpc>
              <a:spcAft>
                <a:spcPts val="600"/>
              </a:spcAft>
              <a:buClr>
                <a:schemeClr val="accent6"/>
              </a:buClr>
              <a:buSzPct val="90000"/>
              <a:buFont typeface="Wingdings" panose="05000000000000000000" pitchFamily="2" charset="2"/>
              <a:buChar char="§"/>
            </a:pPr>
            <a:r>
              <a:rPr lang="en-US"/>
              <a:t> First image is Kruskal Algorithm.</a:t>
            </a:r>
          </a:p>
          <a:p>
            <a:pPr defTabSz="914400">
              <a:lnSpc>
                <a:spcPct val="110000"/>
              </a:lnSpc>
              <a:spcAft>
                <a:spcPts val="600"/>
              </a:spcAft>
              <a:buClr>
                <a:schemeClr val="accent6"/>
              </a:buClr>
              <a:buSzPct val="90000"/>
              <a:buFont typeface="Wingdings" panose="05000000000000000000" pitchFamily="2" charset="2"/>
              <a:buChar char="§"/>
            </a:pPr>
            <a:r>
              <a:rPr lang="en-US"/>
              <a:t> Second images is using Prim Algorithm</a:t>
            </a:r>
          </a:p>
        </p:txBody>
      </p:sp>
      <p:sp>
        <p:nvSpPr>
          <p:cNvPr id="57" name="Rectangle 56">
            <a:extLst>
              <a:ext uri="{FF2B5EF4-FFF2-40B4-BE49-F238E27FC236}">
                <a16:creationId xmlns:a16="http://schemas.microsoft.com/office/drawing/2014/main" id="{75CCD0D7-5562-4E39-B374-9884B230AB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AEA56AB1-7422-13A4-7465-D10B3FFECE99}"/>
              </a:ext>
            </a:extLst>
          </p:cNvPr>
          <p:cNvSpPr>
            <a:spLocks noGrp="1"/>
          </p:cNvSpPr>
          <p:nvPr>
            <p:ph type="sldNum" sz="quarter" idx="12"/>
          </p:nvPr>
        </p:nvSpPr>
        <p:spPr/>
        <p:txBody>
          <a:bodyPr/>
          <a:lstStyle/>
          <a:p>
            <a:fld id="{6D22F896-40B5-4ADD-8801-0D06FADFA095}" type="slidenum">
              <a:rPr lang="en-US" dirty="0"/>
              <a:t>38</a:t>
            </a:fld>
            <a:endParaRPr lang="en-US"/>
          </a:p>
        </p:txBody>
      </p:sp>
    </p:spTree>
    <p:extLst>
      <p:ext uri="{BB962C8B-B14F-4D97-AF65-F5344CB8AC3E}">
        <p14:creationId xmlns:p14="http://schemas.microsoft.com/office/powerpoint/2010/main" val="17663741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A2EAD-17D7-4054-6A84-13A3BF7137AE}"/>
              </a:ext>
            </a:extLst>
          </p:cNvPr>
          <p:cNvSpPr>
            <a:spLocks noGrp="1"/>
          </p:cNvSpPr>
          <p:nvPr>
            <p:ph type="title"/>
          </p:nvPr>
        </p:nvSpPr>
        <p:spPr/>
        <p:txBody>
          <a:bodyPr/>
          <a:lstStyle/>
          <a:p>
            <a:r>
              <a:rPr lang="en-US"/>
              <a:t>FEATURE 8 - COMMUNITY DETECTION </a:t>
            </a:r>
          </a:p>
        </p:txBody>
      </p:sp>
      <p:sp>
        <p:nvSpPr>
          <p:cNvPr id="3" name="Content Placeholder 2">
            <a:extLst>
              <a:ext uri="{FF2B5EF4-FFF2-40B4-BE49-F238E27FC236}">
                <a16:creationId xmlns:a16="http://schemas.microsoft.com/office/drawing/2014/main" id="{CC233749-377C-212E-98CC-BC93DE36A0CF}"/>
              </a:ext>
            </a:extLst>
          </p:cNvPr>
          <p:cNvSpPr>
            <a:spLocks noGrp="1"/>
          </p:cNvSpPr>
          <p:nvPr>
            <p:ph idx="1"/>
          </p:nvPr>
        </p:nvSpPr>
        <p:spPr/>
        <p:txBody>
          <a:bodyPr/>
          <a:lstStyle/>
          <a:p>
            <a:r>
              <a:rPr lang="en-US"/>
              <a:t>Community Detection identifies non-overlapping gene clusters with strong internal and weak external co-expression. </a:t>
            </a:r>
            <a:r>
              <a:rPr lang="en-US" err="1"/>
              <a:t>CyFinder</a:t>
            </a:r>
            <a:r>
              <a:rPr lang="en-US"/>
              <a:t> offers three algorithms: </a:t>
            </a:r>
            <a:r>
              <a:rPr lang="en-US" err="1"/>
              <a:t>Fastgreedy</a:t>
            </a:r>
            <a:r>
              <a:rPr lang="en-US"/>
              <a:t>, Edge Betweenness, and Label Propagation. Each varies in method, results, and speed; </a:t>
            </a:r>
            <a:r>
              <a:rPr lang="en-US" err="1"/>
              <a:t>Fastgreedy</a:t>
            </a:r>
            <a:r>
              <a:rPr lang="en-US"/>
              <a:t> is the fastest, while Edge Betweenness is the slowest.</a:t>
            </a:r>
          </a:p>
        </p:txBody>
      </p:sp>
      <p:sp>
        <p:nvSpPr>
          <p:cNvPr id="4" name="Slide Number Placeholder 3">
            <a:extLst>
              <a:ext uri="{FF2B5EF4-FFF2-40B4-BE49-F238E27FC236}">
                <a16:creationId xmlns:a16="http://schemas.microsoft.com/office/drawing/2014/main" id="{361F7BF5-9377-DB25-7C43-746CD3554CE0}"/>
              </a:ext>
            </a:extLst>
          </p:cNvPr>
          <p:cNvSpPr>
            <a:spLocks noGrp="1"/>
          </p:cNvSpPr>
          <p:nvPr>
            <p:ph type="sldNum" sz="quarter" idx="12"/>
          </p:nvPr>
        </p:nvSpPr>
        <p:spPr/>
        <p:txBody>
          <a:bodyPr/>
          <a:lstStyle/>
          <a:p>
            <a:fld id="{6D22F896-40B5-4ADD-8801-0D06FADFA095}" type="slidenum">
              <a:rPr lang="en-US" dirty="0"/>
              <a:t>39</a:t>
            </a:fld>
            <a:endParaRPr lang="en-US"/>
          </a:p>
        </p:txBody>
      </p:sp>
    </p:spTree>
    <p:extLst>
      <p:ext uri="{BB962C8B-B14F-4D97-AF65-F5344CB8AC3E}">
        <p14:creationId xmlns:p14="http://schemas.microsoft.com/office/powerpoint/2010/main" val="612701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FBF07-B9EE-7F9F-2834-67E6810FA9DA}"/>
              </a:ext>
            </a:extLst>
          </p:cNvPr>
          <p:cNvSpPr>
            <a:spLocks noGrp="1"/>
          </p:cNvSpPr>
          <p:nvPr>
            <p:ph type="title"/>
          </p:nvPr>
        </p:nvSpPr>
        <p:spPr/>
        <p:txBody>
          <a:bodyPr/>
          <a:lstStyle/>
          <a:p>
            <a:r>
              <a:rPr lang="en-US"/>
              <a:t>Leveraging CyFinder-V1</a:t>
            </a:r>
          </a:p>
        </p:txBody>
      </p:sp>
      <p:sp>
        <p:nvSpPr>
          <p:cNvPr id="3" name="Content Placeholder 2">
            <a:extLst>
              <a:ext uri="{FF2B5EF4-FFF2-40B4-BE49-F238E27FC236}">
                <a16:creationId xmlns:a16="http://schemas.microsoft.com/office/drawing/2014/main" id="{BCA49C6F-FF9F-D3E7-DF8B-EBC67836851E}"/>
              </a:ext>
            </a:extLst>
          </p:cNvPr>
          <p:cNvSpPr>
            <a:spLocks noGrp="1"/>
          </p:cNvSpPr>
          <p:nvPr>
            <p:ph idx="1"/>
          </p:nvPr>
        </p:nvSpPr>
        <p:spPr/>
        <p:txBody>
          <a:bodyPr/>
          <a:lstStyle/>
          <a:p>
            <a:pPr marL="344170" indent="-344170"/>
            <a:r>
              <a:rPr lang="en-US" dirty="0"/>
              <a:t>With CyFinder-V1 as our starting platform, the objective also includes refining, expanding, and enhancing its capabilities to achieve the above-stated goals more effectively.</a:t>
            </a:r>
            <a:endParaRPr lang="en-US" dirty="0">
              <a:cs typeface="Arial"/>
            </a:endParaRPr>
          </a:p>
        </p:txBody>
      </p:sp>
      <p:sp>
        <p:nvSpPr>
          <p:cNvPr id="4" name="Slide Number Placeholder 3">
            <a:extLst>
              <a:ext uri="{FF2B5EF4-FFF2-40B4-BE49-F238E27FC236}">
                <a16:creationId xmlns:a16="http://schemas.microsoft.com/office/drawing/2014/main" id="{5B2F3BA3-A66A-D453-6C1C-6B8ACCB4BED1}"/>
              </a:ext>
            </a:extLst>
          </p:cNvPr>
          <p:cNvSpPr>
            <a:spLocks noGrp="1"/>
          </p:cNvSpPr>
          <p:nvPr>
            <p:ph type="sldNum" sz="quarter" idx="12"/>
          </p:nvPr>
        </p:nvSpPr>
        <p:spPr/>
        <p:txBody>
          <a:bodyPr/>
          <a:lstStyle/>
          <a:p>
            <a:fld id="{6D22F896-40B5-4ADD-8801-0D06FADFA095}" type="slidenum">
              <a:rPr lang="en-US" dirty="0"/>
              <a:t>4</a:t>
            </a:fld>
            <a:endParaRPr lang="en-US"/>
          </a:p>
        </p:txBody>
      </p:sp>
    </p:spTree>
    <p:extLst>
      <p:ext uri="{BB962C8B-B14F-4D97-AF65-F5344CB8AC3E}">
        <p14:creationId xmlns:p14="http://schemas.microsoft.com/office/powerpoint/2010/main" val="15067326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E0E1FDE7-FF27-4EA8-BDD8-6E14E65042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265E3C3D-BC5C-4C1B-8183-E1793AF43BB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33" name="Picture 32">
            <a:extLst>
              <a:ext uri="{FF2B5EF4-FFF2-40B4-BE49-F238E27FC236}">
                <a16:creationId xmlns:a16="http://schemas.microsoft.com/office/drawing/2014/main" id="{079F0E45-4770-4B45-B3C2-C393CA45A97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5" name="Rectangle 34">
            <a:extLst>
              <a:ext uri="{FF2B5EF4-FFF2-40B4-BE49-F238E27FC236}">
                <a16:creationId xmlns:a16="http://schemas.microsoft.com/office/drawing/2014/main" id="{0A3D6952-FC72-4FDF-BE5A-9C8849DAB1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E87763AB-1437-444E-AB30-0CC227948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E9CB6E92-5053-4509-B7C9-B647A786A4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7DC4F1-72EE-0482-5EA8-E23DAD26830E}"/>
              </a:ext>
            </a:extLst>
          </p:cNvPr>
          <p:cNvSpPr>
            <a:spLocks noGrp="1"/>
          </p:cNvSpPr>
          <p:nvPr>
            <p:ph type="title"/>
          </p:nvPr>
        </p:nvSpPr>
        <p:spPr>
          <a:xfrm>
            <a:off x="6404351" y="808056"/>
            <a:ext cx="4168377" cy="1077229"/>
          </a:xfrm>
        </p:spPr>
        <p:txBody>
          <a:bodyPr>
            <a:normAutofit/>
          </a:bodyPr>
          <a:lstStyle/>
          <a:p>
            <a:pPr algn="l"/>
            <a:r>
              <a:rPr lang="en-US"/>
              <a:t>Feature 8.1 - Fast greedy algorithm</a:t>
            </a:r>
            <a:endParaRPr lang="en-US">
              <a:cs typeface="Arial"/>
            </a:endParaRPr>
          </a:p>
        </p:txBody>
      </p:sp>
      <p:pic>
        <p:nvPicPr>
          <p:cNvPr id="5" name="Content Placeholder 4">
            <a:extLst>
              <a:ext uri="{FF2B5EF4-FFF2-40B4-BE49-F238E27FC236}">
                <a16:creationId xmlns:a16="http://schemas.microsoft.com/office/drawing/2014/main" id="{A60D2FCE-0433-5C68-9343-6EF56DB3A63F}"/>
              </a:ext>
            </a:extLst>
          </p:cNvPr>
          <p:cNvPicPr>
            <a:picLocks noChangeAspect="1"/>
          </p:cNvPicPr>
          <p:nvPr/>
        </p:nvPicPr>
        <p:blipFill>
          <a:blip r:embed="rId5"/>
          <a:stretch>
            <a:fillRect/>
          </a:stretch>
        </p:blipFill>
        <p:spPr>
          <a:xfrm>
            <a:off x="1659297" y="2181587"/>
            <a:ext cx="3781046" cy="2495489"/>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9" name="Content Placeholder 8">
            <a:extLst>
              <a:ext uri="{FF2B5EF4-FFF2-40B4-BE49-F238E27FC236}">
                <a16:creationId xmlns:a16="http://schemas.microsoft.com/office/drawing/2014/main" id="{883C2C94-D676-ABC4-FBE9-A387636902F7}"/>
              </a:ext>
            </a:extLst>
          </p:cNvPr>
          <p:cNvSpPr>
            <a:spLocks noGrp="1"/>
          </p:cNvSpPr>
          <p:nvPr>
            <p:ph idx="1"/>
          </p:nvPr>
        </p:nvSpPr>
        <p:spPr>
          <a:xfrm>
            <a:off x="6404351" y="2052116"/>
            <a:ext cx="4168378" cy="3997828"/>
          </a:xfrm>
        </p:spPr>
        <p:txBody>
          <a:bodyPr>
            <a:normAutofit/>
          </a:bodyPr>
          <a:lstStyle/>
          <a:p>
            <a:pPr marL="0" indent="0">
              <a:buNone/>
            </a:pPr>
            <a:endParaRPr lang="en-US" sz="1800"/>
          </a:p>
          <a:p>
            <a:pPr marL="344170" indent="-344170"/>
            <a:r>
              <a:rPr lang="en-US" sz="1800"/>
              <a:t>The Fast Greedy algorithm optimizes Modularity as the community quality measure. It starts with single-node communities and merges two at each step to maximize Modularity. A weighted variant accounts for edge weights. The algorithm runs until Modularity peaks, and then outputs the communities at that peak.</a:t>
            </a:r>
            <a:endParaRPr lang="en-US" sz="1800">
              <a:cs typeface="Arial"/>
            </a:endParaRPr>
          </a:p>
        </p:txBody>
      </p:sp>
      <p:sp>
        <p:nvSpPr>
          <p:cNvPr id="41" name="Rectangle 40">
            <a:extLst>
              <a:ext uri="{FF2B5EF4-FFF2-40B4-BE49-F238E27FC236}">
                <a16:creationId xmlns:a16="http://schemas.microsoft.com/office/drawing/2014/main" id="{040D67C5-81E4-4B8E-A656-B797B53F72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A3BA0DBF-A14B-BFC8-1C84-8E5ACF4E51E3}"/>
              </a:ext>
            </a:extLst>
          </p:cNvPr>
          <p:cNvSpPr>
            <a:spLocks noGrp="1"/>
          </p:cNvSpPr>
          <p:nvPr>
            <p:ph type="sldNum" sz="quarter" idx="12"/>
          </p:nvPr>
        </p:nvSpPr>
        <p:spPr/>
        <p:txBody>
          <a:bodyPr/>
          <a:lstStyle/>
          <a:p>
            <a:fld id="{6D22F896-40B5-4ADD-8801-0D06FADFA095}" type="slidenum">
              <a:rPr lang="en-US" dirty="0"/>
              <a:t>40</a:t>
            </a:fld>
            <a:endParaRPr lang="en-US"/>
          </a:p>
        </p:txBody>
      </p:sp>
    </p:spTree>
    <p:extLst>
      <p:ext uri="{BB962C8B-B14F-4D97-AF65-F5344CB8AC3E}">
        <p14:creationId xmlns:p14="http://schemas.microsoft.com/office/powerpoint/2010/main" val="21243264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4D7E45EB-2082-42A1-A5FC-6D53F21DB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A6A5C072-919B-4308-A48B-96DC0CBFBEB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33" name="Picture 32">
            <a:extLst>
              <a:ext uri="{FF2B5EF4-FFF2-40B4-BE49-F238E27FC236}">
                <a16:creationId xmlns:a16="http://schemas.microsoft.com/office/drawing/2014/main" id="{A8F74E2F-7C51-4D72-96BA-528A5074812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5" name="Rectangle 34">
            <a:extLst>
              <a:ext uri="{FF2B5EF4-FFF2-40B4-BE49-F238E27FC236}">
                <a16:creationId xmlns:a16="http://schemas.microsoft.com/office/drawing/2014/main" id="{1B61F797-14BD-476F-B569-140E96CB6B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9A0235D8-BAC3-4440-8A9B-43D98243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CDF2FD5C-3192-4646-91D2-C907BDC4C1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FC7B214-ED16-B63F-1984-4AF81460B99D}"/>
              </a:ext>
            </a:extLst>
          </p:cNvPr>
          <p:cNvSpPr>
            <a:spLocks noGrp="1"/>
          </p:cNvSpPr>
          <p:nvPr>
            <p:ph type="title"/>
          </p:nvPr>
        </p:nvSpPr>
        <p:spPr>
          <a:xfrm>
            <a:off x="1969803" y="808056"/>
            <a:ext cx="8608037" cy="1077229"/>
          </a:xfrm>
        </p:spPr>
        <p:txBody>
          <a:bodyPr>
            <a:normAutofit/>
          </a:bodyPr>
          <a:lstStyle/>
          <a:p>
            <a:pPr algn="l"/>
            <a:r>
              <a:rPr lang="en-US"/>
              <a:t>Feature 8.2 - Edge Betweenness Algorithm</a:t>
            </a:r>
          </a:p>
        </p:txBody>
      </p:sp>
      <p:pic>
        <p:nvPicPr>
          <p:cNvPr id="5" name="Content Placeholder 4" descr="A group of blue rectangles with black text&#10;&#10;Description automatically generated">
            <a:extLst>
              <a:ext uri="{FF2B5EF4-FFF2-40B4-BE49-F238E27FC236}">
                <a16:creationId xmlns:a16="http://schemas.microsoft.com/office/drawing/2014/main" id="{21398A63-AAAE-AF6B-569C-204C8270C46D}"/>
              </a:ext>
            </a:extLst>
          </p:cNvPr>
          <p:cNvPicPr>
            <a:picLocks noChangeAspect="1"/>
          </p:cNvPicPr>
          <p:nvPr/>
        </p:nvPicPr>
        <p:blipFill rotWithShape="1">
          <a:blip r:embed="rId5"/>
          <a:srcRect t="1412" b="1434"/>
          <a:stretch/>
        </p:blipFill>
        <p:spPr>
          <a:xfrm>
            <a:off x="2576847" y="2364159"/>
            <a:ext cx="3664124" cy="3364051"/>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9" name="Content Placeholder 8">
            <a:extLst>
              <a:ext uri="{FF2B5EF4-FFF2-40B4-BE49-F238E27FC236}">
                <a16:creationId xmlns:a16="http://schemas.microsoft.com/office/drawing/2014/main" id="{DA0D9AD7-D9D3-C3B7-1DDE-DF5C0A5882B6}"/>
              </a:ext>
            </a:extLst>
          </p:cNvPr>
          <p:cNvSpPr>
            <a:spLocks noGrp="1"/>
          </p:cNvSpPr>
          <p:nvPr>
            <p:ph idx="1"/>
          </p:nvPr>
        </p:nvSpPr>
        <p:spPr>
          <a:xfrm>
            <a:off x="7286175" y="2052116"/>
            <a:ext cx="3289986" cy="3997828"/>
          </a:xfrm>
        </p:spPr>
        <p:txBody>
          <a:bodyPr>
            <a:normAutofit/>
          </a:bodyPr>
          <a:lstStyle/>
          <a:p>
            <a:pPr>
              <a:lnSpc>
                <a:spcPct val="110000"/>
              </a:lnSpc>
            </a:pPr>
            <a:r>
              <a:rPr lang="en-US" sz="1400"/>
              <a:t>The Edge Betweenness Algorithm, or Girvan-Newman, uses the concept of Edge Betweenness, defined as the number of shortest paths between all node pairs that include a given edge. A weighted variant adjusts for edge weights. The algorithm starts with a single community, removes the edge with the highest Edge Betweenness, and then outputs the resulting connected components. It iteratively recomputes values, and the communities with the best modularity are finally outputted.</a:t>
            </a:r>
          </a:p>
        </p:txBody>
      </p:sp>
      <p:sp>
        <p:nvSpPr>
          <p:cNvPr id="41" name="Rectangle 40">
            <a:extLst>
              <a:ext uri="{FF2B5EF4-FFF2-40B4-BE49-F238E27FC236}">
                <a16:creationId xmlns:a16="http://schemas.microsoft.com/office/drawing/2014/main" id="{28564258-BA63-4452-B6A7-27E3497D93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B483E357-EA4B-67E4-5512-C1F61351A087}"/>
              </a:ext>
            </a:extLst>
          </p:cNvPr>
          <p:cNvSpPr>
            <a:spLocks noGrp="1"/>
          </p:cNvSpPr>
          <p:nvPr>
            <p:ph type="sldNum" sz="quarter" idx="12"/>
          </p:nvPr>
        </p:nvSpPr>
        <p:spPr/>
        <p:txBody>
          <a:bodyPr/>
          <a:lstStyle/>
          <a:p>
            <a:fld id="{6D22F896-40B5-4ADD-8801-0D06FADFA095}" type="slidenum">
              <a:rPr lang="en-US" dirty="0"/>
              <a:t>41</a:t>
            </a:fld>
            <a:endParaRPr lang="en-US"/>
          </a:p>
        </p:txBody>
      </p:sp>
    </p:spTree>
    <p:extLst>
      <p:ext uri="{BB962C8B-B14F-4D97-AF65-F5344CB8AC3E}">
        <p14:creationId xmlns:p14="http://schemas.microsoft.com/office/powerpoint/2010/main" val="31078699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B7187063-E587-4FED-8CE6-2122248E4B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37E7ED2D-1C71-44BD-9479-251D8C302C5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33" name="Picture 32">
            <a:extLst>
              <a:ext uri="{FF2B5EF4-FFF2-40B4-BE49-F238E27FC236}">
                <a16:creationId xmlns:a16="http://schemas.microsoft.com/office/drawing/2014/main" id="{6214A19D-E353-4EA9-9D76-FA2D65D5EBE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5" name="Rectangle 34">
            <a:extLst>
              <a:ext uri="{FF2B5EF4-FFF2-40B4-BE49-F238E27FC236}">
                <a16:creationId xmlns:a16="http://schemas.microsoft.com/office/drawing/2014/main" id="{11EFEBD7-D58C-4FA3-B282-6129152CA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5D6CB44-4B28-4852-BD28-A7CFEF79CC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E20AE96B-ABAF-4F1E-988C-2A67102ABB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EB545A1-EA40-0F65-8CAB-FA311407455C}"/>
              </a:ext>
            </a:extLst>
          </p:cNvPr>
          <p:cNvSpPr>
            <a:spLocks noGrp="1"/>
          </p:cNvSpPr>
          <p:nvPr>
            <p:ph type="title"/>
          </p:nvPr>
        </p:nvSpPr>
        <p:spPr>
          <a:xfrm>
            <a:off x="1969803" y="808056"/>
            <a:ext cx="8608037" cy="1077229"/>
          </a:xfrm>
        </p:spPr>
        <p:txBody>
          <a:bodyPr>
            <a:normAutofit/>
          </a:bodyPr>
          <a:lstStyle/>
          <a:p>
            <a:pPr algn="l"/>
            <a:r>
              <a:rPr lang="en-US"/>
              <a:t>Feature 8.3 - </a:t>
            </a:r>
            <a:r>
              <a:rPr lang="en-US" err="1"/>
              <a:t>Walktrap</a:t>
            </a:r>
            <a:r>
              <a:rPr lang="en-US"/>
              <a:t> Algorithm</a:t>
            </a:r>
          </a:p>
        </p:txBody>
      </p:sp>
      <p:pic>
        <p:nvPicPr>
          <p:cNvPr id="5" name="Content Placeholder 4">
            <a:extLst>
              <a:ext uri="{FF2B5EF4-FFF2-40B4-BE49-F238E27FC236}">
                <a16:creationId xmlns:a16="http://schemas.microsoft.com/office/drawing/2014/main" id="{CF50B44E-1B29-6C00-91EC-20596BB9433C}"/>
              </a:ext>
            </a:extLst>
          </p:cNvPr>
          <p:cNvPicPr>
            <a:picLocks noChangeAspect="1"/>
          </p:cNvPicPr>
          <p:nvPr/>
        </p:nvPicPr>
        <p:blipFill>
          <a:blip r:embed="rId5"/>
          <a:stretch>
            <a:fillRect/>
          </a:stretch>
        </p:blipFill>
        <p:spPr>
          <a:xfrm>
            <a:off x="2286939" y="2797266"/>
            <a:ext cx="2341722" cy="2497837"/>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9" name="Content Placeholder 8">
            <a:extLst>
              <a:ext uri="{FF2B5EF4-FFF2-40B4-BE49-F238E27FC236}">
                <a16:creationId xmlns:a16="http://schemas.microsoft.com/office/drawing/2014/main" id="{74185A2C-69F8-CFC1-8874-E229A2D35D64}"/>
              </a:ext>
            </a:extLst>
          </p:cNvPr>
          <p:cNvSpPr>
            <a:spLocks noGrp="1"/>
          </p:cNvSpPr>
          <p:nvPr>
            <p:ph idx="1"/>
          </p:nvPr>
        </p:nvSpPr>
        <p:spPr>
          <a:xfrm>
            <a:off x="5444576" y="2052116"/>
            <a:ext cx="5131324" cy="3997828"/>
          </a:xfrm>
        </p:spPr>
        <p:txBody>
          <a:bodyPr>
            <a:normAutofit/>
          </a:bodyPr>
          <a:lstStyle/>
          <a:p>
            <a:pPr marL="344170" indent="-344170">
              <a:lnSpc>
                <a:spcPct val="110000"/>
              </a:lnSpc>
            </a:pPr>
            <a:r>
              <a:rPr lang="en-US" sz="1900"/>
              <a:t>The </a:t>
            </a:r>
            <a:r>
              <a:rPr lang="en-US" sz="1900" err="1"/>
              <a:t>Walktrap</a:t>
            </a:r>
            <a:r>
              <a:rPr lang="en-US" sz="1900"/>
              <a:t> Algorithm uses the concept that random walks originating from a community are likely to stay within it. It calculates probabilities for reaching destination nodes in a given-length random walk to define distances between communities. Starting with 1-Node Communities, each iteration merges communities that minimize the mean squared distance between each node and its community, using a greedy approach known as the Ward method.</a:t>
            </a:r>
            <a:endParaRPr lang="en-US" sz="1900">
              <a:cs typeface="Arial"/>
            </a:endParaRPr>
          </a:p>
        </p:txBody>
      </p:sp>
      <p:sp>
        <p:nvSpPr>
          <p:cNvPr id="41" name="Rectangle 40">
            <a:extLst>
              <a:ext uri="{FF2B5EF4-FFF2-40B4-BE49-F238E27FC236}">
                <a16:creationId xmlns:a16="http://schemas.microsoft.com/office/drawing/2014/main" id="{858913C3-F988-4D9A-B3AA-C4F77A581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27A5DDE4-E803-272F-79AB-5B1DD67C7FA2}"/>
              </a:ext>
            </a:extLst>
          </p:cNvPr>
          <p:cNvSpPr>
            <a:spLocks noGrp="1"/>
          </p:cNvSpPr>
          <p:nvPr>
            <p:ph type="sldNum" sz="quarter" idx="12"/>
          </p:nvPr>
        </p:nvSpPr>
        <p:spPr/>
        <p:txBody>
          <a:bodyPr/>
          <a:lstStyle/>
          <a:p>
            <a:fld id="{6D22F896-40B5-4ADD-8801-0D06FADFA095}" type="slidenum">
              <a:rPr lang="en-US" dirty="0"/>
              <a:t>42</a:t>
            </a:fld>
            <a:endParaRPr lang="en-US"/>
          </a:p>
        </p:txBody>
      </p:sp>
    </p:spTree>
    <p:extLst>
      <p:ext uri="{BB962C8B-B14F-4D97-AF65-F5344CB8AC3E}">
        <p14:creationId xmlns:p14="http://schemas.microsoft.com/office/powerpoint/2010/main" val="27905347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2F5DF-E5EA-E4F3-8284-DE3C76FD804E}"/>
              </a:ext>
            </a:extLst>
          </p:cNvPr>
          <p:cNvSpPr>
            <a:spLocks noGrp="1"/>
          </p:cNvSpPr>
          <p:nvPr>
            <p:ph type="title"/>
          </p:nvPr>
        </p:nvSpPr>
        <p:spPr/>
        <p:txBody>
          <a:bodyPr/>
          <a:lstStyle/>
          <a:p>
            <a:r>
              <a:rPr lang="en-US">
                <a:cs typeface="Arial"/>
              </a:rPr>
              <a:t>FEATURE 9 - ANALYSIS</a:t>
            </a:r>
            <a:endParaRPr lang="en-US"/>
          </a:p>
        </p:txBody>
      </p:sp>
      <p:sp>
        <p:nvSpPr>
          <p:cNvPr id="5" name="TextBox 4">
            <a:extLst>
              <a:ext uri="{FF2B5EF4-FFF2-40B4-BE49-F238E27FC236}">
                <a16:creationId xmlns:a16="http://schemas.microsoft.com/office/drawing/2014/main" id="{AF657925-7387-5869-C323-60999591A88F}"/>
              </a:ext>
            </a:extLst>
          </p:cNvPr>
          <p:cNvSpPr txBox="1"/>
          <p:nvPr/>
        </p:nvSpPr>
        <p:spPr>
          <a:xfrm>
            <a:off x="8945279" y="1560272"/>
            <a:ext cx="2417704"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-Feature 9 is strange to generate and replicate</a:t>
            </a:r>
          </a:p>
          <a:p>
            <a:endParaRPr lang="en-US">
              <a:cs typeface="Arial"/>
            </a:endParaRPr>
          </a:p>
          <a:p>
            <a:endParaRPr lang="en-US">
              <a:cs typeface="Arial"/>
            </a:endParaRPr>
          </a:p>
          <a:p>
            <a:r>
              <a:rPr lang="en-US">
                <a:cs typeface="Arial"/>
              </a:rPr>
              <a:t>-We have made expansive investments into the generation of Feature 8 Network Graphs and Intersecting of networks</a:t>
            </a:r>
          </a:p>
        </p:txBody>
      </p:sp>
      <p:pic>
        <p:nvPicPr>
          <p:cNvPr id="36" name="Picture 35">
            <a:extLst>
              <a:ext uri="{FF2B5EF4-FFF2-40B4-BE49-F238E27FC236}">
                <a16:creationId xmlns:a16="http://schemas.microsoft.com/office/drawing/2014/main" id="{892B8E81-8EF5-226E-4153-269897AAF86C}"/>
              </a:ext>
            </a:extLst>
          </p:cNvPr>
          <p:cNvPicPr>
            <a:picLocks noChangeAspect="1"/>
          </p:cNvPicPr>
          <p:nvPr/>
        </p:nvPicPr>
        <p:blipFill>
          <a:blip r:embed="rId2"/>
          <a:stretch>
            <a:fillRect/>
          </a:stretch>
        </p:blipFill>
        <p:spPr>
          <a:xfrm>
            <a:off x="1133902" y="1374416"/>
            <a:ext cx="7713919" cy="5068929"/>
          </a:xfrm>
          <a:prstGeom prst="rect">
            <a:avLst/>
          </a:prstGeom>
        </p:spPr>
      </p:pic>
      <p:sp>
        <p:nvSpPr>
          <p:cNvPr id="3" name="Slide Number Placeholder 2">
            <a:extLst>
              <a:ext uri="{FF2B5EF4-FFF2-40B4-BE49-F238E27FC236}">
                <a16:creationId xmlns:a16="http://schemas.microsoft.com/office/drawing/2014/main" id="{DD20C313-8C45-FD0B-DE20-6B182CA71AB4}"/>
              </a:ext>
            </a:extLst>
          </p:cNvPr>
          <p:cNvSpPr>
            <a:spLocks noGrp="1"/>
          </p:cNvSpPr>
          <p:nvPr>
            <p:ph type="sldNum" sz="quarter" idx="12"/>
          </p:nvPr>
        </p:nvSpPr>
        <p:spPr/>
        <p:txBody>
          <a:bodyPr/>
          <a:lstStyle/>
          <a:p>
            <a:fld id="{6D22F896-40B5-4ADD-8801-0D06FADFA095}" type="slidenum">
              <a:rPr lang="en-US" dirty="0"/>
              <a:t>43</a:t>
            </a:fld>
            <a:endParaRPr lang="en-US"/>
          </a:p>
        </p:txBody>
      </p:sp>
    </p:spTree>
    <p:extLst>
      <p:ext uri="{BB962C8B-B14F-4D97-AF65-F5344CB8AC3E}">
        <p14:creationId xmlns:p14="http://schemas.microsoft.com/office/powerpoint/2010/main" val="8151570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800E6-1F92-3BED-BBF4-2A5C8EB317FD}"/>
              </a:ext>
            </a:extLst>
          </p:cNvPr>
          <p:cNvSpPr>
            <a:spLocks noGrp="1"/>
          </p:cNvSpPr>
          <p:nvPr>
            <p:ph type="title"/>
          </p:nvPr>
        </p:nvSpPr>
        <p:spPr/>
        <p:txBody>
          <a:bodyPr/>
          <a:lstStyle/>
          <a:p>
            <a:r>
              <a:rPr lang="en-US"/>
              <a:t>Sprint  – 4 </a:t>
            </a:r>
            <a:br>
              <a:rPr lang="en-US">
                <a:cs typeface="Arial"/>
              </a:rPr>
            </a:br>
            <a:r>
              <a:rPr lang="en-US">
                <a:cs typeface="Arial"/>
              </a:rPr>
              <a:t>10/09/23 – 10/22/23</a:t>
            </a:r>
            <a:endParaRPr lang="en-US"/>
          </a:p>
        </p:txBody>
      </p:sp>
      <p:sp>
        <p:nvSpPr>
          <p:cNvPr id="12" name="Content Placeholder 11">
            <a:extLst>
              <a:ext uri="{FF2B5EF4-FFF2-40B4-BE49-F238E27FC236}">
                <a16:creationId xmlns:a16="http://schemas.microsoft.com/office/drawing/2014/main" id="{93CBEA7C-CB28-329B-7107-52B61931C947}"/>
              </a:ext>
            </a:extLst>
          </p:cNvPr>
          <p:cNvSpPr>
            <a:spLocks noGrp="1"/>
          </p:cNvSpPr>
          <p:nvPr>
            <p:ph idx="1"/>
          </p:nvPr>
        </p:nvSpPr>
        <p:spPr/>
        <p:txBody>
          <a:bodyPr>
            <a:normAutofit/>
          </a:bodyPr>
          <a:lstStyle/>
          <a:p>
            <a:pPr marL="344170" indent="-344170"/>
            <a:r>
              <a:rPr lang="en-US">
                <a:cs typeface="Arial"/>
              </a:rPr>
              <a:t>Stories Covered:</a:t>
            </a:r>
            <a:endParaRPr lang="en-US"/>
          </a:p>
          <a:p>
            <a:pPr marL="344170" indent="-344170"/>
            <a:r>
              <a:rPr lang="en-US"/>
              <a:t>1) Polish current presentation</a:t>
            </a:r>
            <a:endParaRPr lang="en-US">
              <a:cs typeface="Arial"/>
            </a:endParaRPr>
          </a:p>
          <a:p>
            <a:pPr marL="344170" indent="-344170"/>
            <a:r>
              <a:rPr lang="en-US"/>
              <a:t>2) Tackle analysis</a:t>
            </a:r>
            <a:endParaRPr lang="en-US">
              <a:cs typeface="Arial"/>
            </a:endParaRPr>
          </a:p>
          <a:p>
            <a:pPr marL="344170" indent="-344170"/>
            <a:r>
              <a:rPr lang="en-US"/>
              <a:t>3) Icebreakers</a:t>
            </a:r>
            <a:endParaRPr lang="en-US">
              <a:cs typeface="Arial"/>
            </a:endParaRPr>
          </a:p>
          <a:p>
            <a:pPr marL="344170" indent="-344170"/>
            <a:r>
              <a:rPr lang="en-US"/>
              <a:t>4) Add a voiceover to the videos</a:t>
            </a:r>
            <a:endParaRPr lang="en-US">
              <a:cs typeface="Arial" panose="020B0604020202020204"/>
            </a:endParaRPr>
          </a:p>
          <a:p>
            <a:pPr marL="344170" indent="-344170"/>
            <a:r>
              <a:rPr lang="en-US"/>
              <a:t>5) Look at current Wishlist</a:t>
            </a:r>
            <a:endParaRPr lang="en-US">
              <a:cs typeface="Arial"/>
            </a:endParaRPr>
          </a:p>
        </p:txBody>
      </p:sp>
    </p:spTree>
    <p:extLst>
      <p:ext uri="{BB962C8B-B14F-4D97-AF65-F5344CB8AC3E}">
        <p14:creationId xmlns:p14="http://schemas.microsoft.com/office/powerpoint/2010/main" val="38058724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AE1DC627-4ABE-46C9-81E9-5BB1D8CE06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1C6DF18-30CC-455D-BEF5-AD8ABBB6310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7" name="Picture 16">
            <a:extLst>
              <a:ext uri="{FF2B5EF4-FFF2-40B4-BE49-F238E27FC236}">
                <a16:creationId xmlns:a16="http://schemas.microsoft.com/office/drawing/2014/main" id="{4397A168-9964-4557-8B18-18F68C71093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9" name="Rectangle 18">
            <a:extLst>
              <a:ext uri="{FF2B5EF4-FFF2-40B4-BE49-F238E27FC236}">
                <a16:creationId xmlns:a16="http://schemas.microsoft.com/office/drawing/2014/main" id="{EB4E0424-26BF-4CAF-B60C-9FA333BAFC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6F5EAC93-4557-436A-BA08-FC04B42299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7E12A95-2D51-4F5B-B468-3C7BF914E4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4349E58-C594-5EE0-BFEE-FE67CF08A949}"/>
              </a:ext>
            </a:extLst>
          </p:cNvPr>
          <p:cNvSpPr>
            <a:spLocks noGrp="1"/>
          </p:cNvSpPr>
          <p:nvPr>
            <p:ph type="title"/>
          </p:nvPr>
        </p:nvSpPr>
        <p:spPr>
          <a:xfrm>
            <a:off x="7559704" y="808056"/>
            <a:ext cx="3013024" cy="1077229"/>
          </a:xfrm>
        </p:spPr>
        <p:txBody>
          <a:bodyPr vert="horz" lIns="91440" tIns="45720" rIns="91440" bIns="45720" rtlCol="0" anchor="t">
            <a:normAutofit/>
          </a:bodyPr>
          <a:lstStyle/>
          <a:p>
            <a:pPr algn="l"/>
            <a:r>
              <a:rPr lang="en-US"/>
              <a:t>Project scope</a:t>
            </a:r>
          </a:p>
        </p:txBody>
      </p:sp>
      <p:pic>
        <p:nvPicPr>
          <p:cNvPr id="8" name="Picture 7" descr="A yellow text on a white background&#10;&#10;Description automatically generated">
            <a:extLst>
              <a:ext uri="{FF2B5EF4-FFF2-40B4-BE49-F238E27FC236}">
                <a16:creationId xmlns:a16="http://schemas.microsoft.com/office/drawing/2014/main" id="{56CF99C8-2A62-D2C1-772F-668AA7B62631}"/>
              </a:ext>
            </a:extLst>
          </p:cNvPr>
          <p:cNvPicPr>
            <a:picLocks noChangeAspect="1"/>
          </p:cNvPicPr>
          <p:nvPr/>
        </p:nvPicPr>
        <p:blipFill>
          <a:blip r:embed="rId5"/>
          <a:stretch>
            <a:fillRect/>
          </a:stretch>
        </p:blipFill>
        <p:spPr>
          <a:xfrm>
            <a:off x="1659296" y="2464789"/>
            <a:ext cx="4914867" cy="1929085"/>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7" name="TextBox 6">
            <a:extLst>
              <a:ext uri="{FF2B5EF4-FFF2-40B4-BE49-F238E27FC236}">
                <a16:creationId xmlns:a16="http://schemas.microsoft.com/office/drawing/2014/main" id="{9487A1FC-556A-344E-CEA4-E3626461C285}"/>
              </a:ext>
            </a:extLst>
          </p:cNvPr>
          <p:cNvSpPr txBox="1"/>
          <p:nvPr/>
        </p:nvSpPr>
        <p:spPr>
          <a:xfrm>
            <a:off x="7556290" y="2052116"/>
            <a:ext cx="3016439" cy="3997828"/>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285750" indent="-285750" defTabSz="914400">
              <a:lnSpc>
                <a:spcPct val="110000"/>
              </a:lnSpc>
              <a:spcAft>
                <a:spcPts val="600"/>
              </a:spcAft>
              <a:buClr>
                <a:schemeClr val="accent6"/>
              </a:buClr>
              <a:buSzPct val="90000"/>
              <a:buFont typeface="Wingdings" panose="05000000000000000000" pitchFamily="2" charset="2"/>
              <a:buChar char="§"/>
            </a:pPr>
            <a:r>
              <a:rPr lang="en-US" sz="1500"/>
              <a:t>We connected the existing wishlist to the "Mapping Higher-Order Network Flows in Memory and Multilayer Networks with Infomap", a paper which introduces us to Infomap, which "uses some repeatedly and recursively applied stochastic subroutine algorithms to balance accuracy and speed"</a:t>
            </a:r>
          </a:p>
          <a:p>
            <a:pPr marL="285750" indent="-285750" defTabSz="914400">
              <a:lnSpc>
                <a:spcPct val="110000"/>
              </a:lnSpc>
              <a:spcAft>
                <a:spcPts val="600"/>
              </a:spcAft>
              <a:buClr>
                <a:schemeClr val="accent6"/>
              </a:buClr>
              <a:buSzPct val="90000"/>
              <a:buFont typeface="Wingdings" panose="05000000000000000000" pitchFamily="2" charset="2"/>
              <a:buChar char="§"/>
            </a:pPr>
            <a:endParaRPr lang="en-US" sz="1500"/>
          </a:p>
          <a:p>
            <a:pPr marL="285750" indent="-285750" defTabSz="914400">
              <a:lnSpc>
                <a:spcPct val="110000"/>
              </a:lnSpc>
              <a:spcAft>
                <a:spcPts val="600"/>
              </a:spcAft>
              <a:buClr>
                <a:schemeClr val="accent6"/>
              </a:buClr>
              <a:buSzPct val="90000"/>
              <a:buFont typeface="Wingdings" panose="05000000000000000000" pitchFamily="2" charset="2"/>
              <a:buChar char="§"/>
            </a:pPr>
            <a:r>
              <a:rPr lang="en-US" sz="1500"/>
              <a:t>This is largely what we will be focusing on</a:t>
            </a:r>
          </a:p>
          <a:p>
            <a:pPr marL="285750" indent="-285750" defTabSz="914400">
              <a:lnSpc>
                <a:spcPct val="110000"/>
              </a:lnSpc>
              <a:spcAft>
                <a:spcPts val="600"/>
              </a:spcAft>
              <a:buClr>
                <a:schemeClr val="accent6"/>
              </a:buClr>
              <a:buSzPct val="90000"/>
              <a:buFont typeface="Wingdings" panose="05000000000000000000" pitchFamily="2" charset="2"/>
              <a:buChar char="§"/>
            </a:pPr>
            <a:endParaRPr lang="en-US" sz="1500"/>
          </a:p>
        </p:txBody>
      </p:sp>
      <p:sp>
        <p:nvSpPr>
          <p:cNvPr id="25" name="Rectangle 24">
            <a:extLst>
              <a:ext uri="{FF2B5EF4-FFF2-40B4-BE49-F238E27FC236}">
                <a16:creationId xmlns:a16="http://schemas.microsoft.com/office/drawing/2014/main" id="{451DB18B-281E-4563-841D-F2464BEBD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7A36994-7899-1B12-281D-B3D0FAABB33E}"/>
              </a:ext>
            </a:extLst>
          </p:cNvPr>
          <p:cNvSpPr txBox="1"/>
          <p:nvPr/>
        </p:nvSpPr>
        <p:spPr>
          <a:xfrm>
            <a:off x="3032288" y="2168164"/>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3" name="Slide Number Placeholder 2">
            <a:extLst>
              <a:ext uri="{FF2B5EF4-FFF2-40B4-BE49-F238E27FC236}">
                <a16:creationId xmlns:a16="http://schemas.microsoft.com/office/drawing/2014/main" id="{6DDE6E1B-C56F-D3A1-147B-D1F905C4DC66}"/>
              </a:ext>
            </a:extLst>
          </p:cNvPr>
          <p:cNvSpPr>
            <a:spLocks noGrp="1"/>
          </p:cNvSpPr>
          <p:nvPr>
            <p:ph type="sldNum" sz="quarter" idx="12"/>
          </p:nvPr>
        </p:nvSpPr>
        <p:spPr/>
        <p:txBody>
          <a:bodyPr/>
          <a:lstStyle/>
          <a:p>
            <a:fld id="{6D22F896-40B5-4ADD-8801-0D06FADFA095}" type="slidenum">
              <a:rPr lang="en-US" dirty="0"/>
              <a:t>45</a:t>
            </a:fld>
            <a:endParaRPr lang="en-US"/>
          </a:p>
        </p:txBody>
      </p:sp>
    </p:spTree>
    <p:extLst>
      <p:ext uri="{BB962C8B-B14F-4D97-AF65-F5344CB8AC3E}">
        <p14:creationId xmlns:p14="http://schemas.microsoft.com/office/powerpoint/2010/main" val="9807542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934D4-FF65-053E-628F-76EBDCE29BBC}"/>
              </a:ext>
            </a:extLst>
          </p:cNvPr>
          <p:cNvSpPr>
            <a:spLocks noGrp="1"/>
          </p:cNvSpPr>
          <p:nvPr>
            <p:ph type="title"/>
          </p:nvPr>
        </p:nvSpPr>
        <p:spPr/>
        <p:txBody>
          <a:bodyPr/>
          <a:lstStyle/>
          <a:p>
            <a:r>
              <a:rPr lang="en-US">
                <a:cs typeface="Arial"/>
              </a:rPr>
              <a:t>Inherited </a:t>
            </a:r>
            <a:r>
              <a:rPr lang="en-US" err="1">
                <a:cs typeface="Arial"/>
              </a:rPr>
              <a:t>Infomap</a:t>
            </a:r>
            <a:r>
              <a:rPr lang="en-US">
                <a:cs typeface="Arial"/>
              </a:rPr>
              <a:t> Files</a:t>
            </a:r>
            <a:endParaRPr lang="en-US"/>
          </a:p>
        </p:txBody>
      </p:sp>
      <p:pic>
        <p:nvPicPr>
          <p:cNvPr id="4" name="Picture 3" descr="A screen shot of a computer">
            <a:extLst>
              <a:ext uri="{FF2B5EF4-FFF2-40B4-BE49-F238E27FC236}">
                <a16:creationId xmlns:a16="http://schemas.microsoft.com/office/drawing/2014/main" id="{8A954127-BC60-B238-92EF-F8B671316E56}"/>
              </a:ext>
            </a:extLst>
          </p:cNvPr>
          <p:cNvPicPr>
            <a:picLocks noChangeAspect="1"/>
          </p:cNvPicPr>
          <p:nvPr/>
        </p:nvPicPr>
        <p:blipFill>
          <a:blip r:embed="rId2"/>
          <a:stretch>
            <a:fillRect/>
          </a:stretch>
        </p:blipFill>
        <p:spPr>
          <a:xfrm>
            <a:off x="1085443" y="1501914"/>
            <a:ext cx="8311540" cy="608299"/>
          </a:xfrm>
          <a:prstGeom prst="rect">
            <a:avLst/>
          </a:prstGeom>
        </p:spPr>
      </p:pic>
      <p:sp>
        <p:nvSpPr>
          <p:cNvPr id="5" name="TextBox 4">
            <a:extLst>
              <a:ext uri="{FF2B5EF4-FFF2-40B4-BE49-F238E27FC236}">
                <a16:creationId xmlns:a16="http://schemas.microsoft.com/office/drawing/2014/main" id="{7D4AEB7F-D415-0B88-5F1D-FD9141A0CEA0}"/>
              </a:ext>
            </a:extLst>
          </p:cNvPr>
          <p:cNvSpPr txBox="1"/>
          <p:nvPr/>
        </p:nvSpPr>
        <p:spPr>
          <a:xfrm>
            <a:off x="6645896" y="2678783"/>
            <a:ext cx="4304907" cy="16619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1200">
                <a:solidFill>
                  <a:srgbClr val="D1D5DB"/>
                </a:solidFill>
                <a:ea typeface="+mn-lt"/>
                <a:cs typeface="+mn-lt"/>
              </a:rPr>
              <a:t>We discovered that the inherited files had well-structured and meaningful titles, making them easily identifiable and organized.</a:t>
            </a:r>
            <a:endParaRPr lang="en-US"/>
          </a:p>
          <a:p>
            <a:pPr marL="285750" indent="-285750">
              <a:buFont typeface="Arial"/>
              <a:buChar char="•"/>
            </a:pPr>
            <a:endParaRPr lang="en-US" sz="1200">
              <a:solidFill>
                <a:srgbClr val="D1D5DB"/>
              </a:solidFill>
              <a:ea typeface="+mn-lt"/>
              <a:cs typeface="+mn-lt"/>
            </a:endParaRPr>
          </a:p>
          <a:p>
            <a:pPr marL="285750" indent="-285750">
              <a:buFont typeface="Arial"/>
              <a:buChar char="•"/>
            </a:pPr>
            <a:r>
              <a:rPr lang="en-US" sz="1200">
                <a:solidFill>
                  <a:srgbClr val="D1D5DB"/>
                </a:solidFill>
                <a:ea typeface="+mn-lt"/>
                <a:cs typeface="+mn-lt"/>
              </a:rPr>
              <a:t>Within these files, we noticed references to Community Detection, which provided reassurance and indicated their relevance to our project.</a:t>
            </a:r>
            <a:endParaRPr lang="en-US"/>
          </a:p>
          <a:p>
            <a:endParaRPr lang="en-US">
              <a:cs typeface="Arial"/>
            </a:endParaRPr>
          </a:p>
        </p:txBody>
      </p:sp>
      <p:pic>
        <p:nvPicPr>
          <p:cNvPr id="6" name="Picture 5" descr="A computer screen shot of text">
            <a:extLst>
              <a:ext uri="{FF2B5EF4-FFF2-40B4-BE49-F238E27FC236}">
                <a16:creationId xmlns:a16="http://schemas.microsoft.com/office/drawing/2014/main" id="{7AFCC051-EA70-BC79-0ABD-721C7B4F8799}"/>
              </a:ext>
            </a:extLst>
          </p:cNvPr>
          <p:cNvPicPr>
            <a:picLocks noChangeAspect="1"/>
          </p:cNvPicPr>
          <p:nvPr/>
        </p:nvPicPr>
        <p:blipFill>
          <a:blip r:embed="rId3"/>
          <a:stretch>
            <a:fillRect/>
          </a:stretch>
        </p:blipFill>
        <p:spPr>
          <a:xfrm>
            <a:off x="1085698" y="2422538"/>
            <a:ext cx="5558580" cy="2790634"/>
          </a:xfrm>
          <a:prstGeom prst="rect">
            <a:avLst/>
          </a:prstGeom>
        </p:spPr>
      </p:pic>
      <p:sp>
        <p:nvSpPr>
          <p:cNvPr id="3" name="Slide Number Placeholder 2">
            <a:extLst>
              <a:ext uri="{FF2B5EF4-FFF2-40B4-BE49-F238E27FC236}">
                <a16:creationId xmlns:a16="http://schemas.microsoft.com/office/drawing/2014/main" id="{87CFADDC-D7FC-B8F5-E7D2-D1C13711BF8C}"/>
              </a:ext>
            </a:extLst>
          </p:cNvPr>
          <p:cNvSpPr>
            <a:spLocks noGrp="1"/>
          </p:cNvSpPr>
          <p:nvPr>
            <p:ph type="sldNum" sz="quarter" idx="12"/>
          </p:nvPr>
        </p:nvSpPr>
        <p:spPr/>
        <p:txBody>
          <a:bodyPr/>
          <a:lstStyle/>
          <a:p>
            <a:fld id="{6D22F896-40B5-4ADD-8801-0D06FADFA095}" type="slidenum">
              <a:rPr lang="en-US" dirty="0"/>
              <a:t>46</a:t>
            </a:fld>
            <a:endParaRPr lang="en-US"/>
          </a:p>
        </p:txBody>
      </p:sp>
    </p:spTree>
    <p:extLst>
      <p:ext uri="{BB962C8B-B14F-4D97-AF65-F5344CB8AC3E}">
        <p14:creationId xmlns:p14="http://schemas.microsoft.com/office/powerpoint/2010/main" val="24904740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78358-D2CC-A24A-C535-196FDC09B217}"/>
              </a:ext>
            </a:extLst>
          </p:cNvPr>
          <p:cNvSpPr>
            <a:spLocks noGrp="1"/>
          </p:cNvSpPr>
          <p:nvPr>
            <p:ph type="title"/>
          </p:nvPr>
        </p:nvSpPr>
        <p:spPr/>
        <p:txBody>
          <a:bodyPr/>
          <a:lstStyle/>
          <a:p>
            <a:r>
              <a:rPr lang="en-US">
                <a:cs typeface="Arial"/>
              </a:rPr>
              <a:t>Conceptualization</a:t>
            </a:r>
          </a:p>
        </p:txBody>
      </p:sp>
      <p:pic>
        <p:nvPicPr>
          <p:cNvPr id="4" name="Picture 3" descr="Algorithms 10 00112 g002">
            <a:extLst>
              <a:ext uri="{FF2B5EF4-FFF2-40B4-BE49-F238E27FC236}">
                <a16:creationId xmlns:a16="http://schemas.microsoft.com/office/drawing/2014/main" id="{E9CCF0DA-3F8C-53B4-39AD-FFB40B7FE773}"/>
              </a:ext>
            </a:extLst>
          </p:cNvPr>
          <p:cNvPicPr>
            <a:picLocks noChangeAspect="1"/>
          </p:cNvPicPr>
          <p:nvPr/>
        </p:nvPicPr>
        <p:blipFill>
          <a:blip r:embed="rId2"/>
          <a:stretch>
            <a:fillRect/>
          </a:stretch>
        </p:blipFill>
        <p:spPr>
          <a:xfrm>
            <a:off x="1652833" y="1611247"/>
            <a:ext cx="3481631" cy="3635505"/>
          </a:xfrm>
          <a:prstGeom prst="rect">
            <a:avLst/>
          </a:prstGeom>
        </p:spPr>
      </p:pic>
      <p:sp>
        <p:nvSpPr>
          <p:cNvPr id="5" name="TextBox 4">
            <a:extLst>
              <a:ext uri="{FF2B5EF4-FFF2-40B4-BE49-F238E27FC236}">
                <a16:creationId xmlns:a16="http://schemas.microsoft.com/office/drawing/2014/main" id="{375EBDFB-6D06-56FD-A773-2381F4CD4FF9}"/>
              </a:ext>
            </a:extLst>
          </p:cNvPr>
          <p:cNvSpPr txBox="1"/>
          <p:nvPr/>
        </p:nvSpPr>
        <p:spPr>
          <a:xfrm>
            <a:off x="1319752" y="5341854"/>
            <a:ext cx="5021344" cy="9079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cs typeface="Arial"/>
              </a:rPr>
              <a:t>Representing Memory and Multilayer Networks with Sparse Memory Network</a:t>
            </a:r>
            <a:endParaRPr lang="en-US" sz="900"/>
          </a:p>
          <a:p>
            <a:endParaRPr lang="en-US" sz="900">
              <a:cs typeface="Arial"/>
            </a:endParaRPr>
          </a:p>
          <a:p>
            <a:r>
              <a:rPr lang="en-US" sz="600">
                <a:cs typeface="Arial"/>
              </a:rPr>
              <a:t>                  Source: Mapping Higher-Order Network Flows in Memory and Multilayer Networks with </a:t>
            </a:r>
            <a:r>
              <a:rPr lang="en-US" sz="600" err="1">
                <a:cs typeface="Arial"/>
              </a:rPr>
              <a:t>Infomap</a:t>
            </a:r>
            <a:endParaRPr lang="en-US" sz="600">
              <a:cs typeface="Arial"/>
            </a:endParaRPr>
          </a:p>
          <a:p>
            <a:endParaRPr lang="en-US" sz="900">
              <a:cs typeface="Arial"/>
            </a:endParaRPr>
          </a:p>
          <a:p>
            <a:endParaRPr lang="en-US">
              <a:cs typeface="Arial"/>
            </a:endParaRPr>
          </a:p>
        </p:txBody>
      </p:sp>
      <p:sp>
        <p:nvSpPr>
          <p:cNvPr id="6" name="TextBox 5">
            <a:extLst>
              <a:ext uri="{FF2B5EF4-FFF2-40B4-BE49-F238E27FC236}">
                <a16:creationId xmlns:a16="http://schemas.microsoft.com/office/drawing/2014/main" id="{17C16EBC-27FE-DBFD-8645-DB8E102D7858}"/>
              </a:ext>
            </a:extLst>
          </p:cNvPr>
          <p:cNvSpPr txBox="1"/>
          <p:nvPr/>
        </p:nvSpPr>
        <p:spPr>
          <a:xfrm>
            <a:off x="5640370" y="1885361"/>
            <a:ext cx="531043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Our attained progress presented us with the figure to the left, a representation of the memory and multilayer networks (with sparse memory network)</a:t>
            </a:r>
          </a:p>
        </p:txBody>
      </p:sp>
      <p:sp>
        <p:nvSpPr>
          <p:cNvPr id="3" name="Slide Number Placeholder 2">
            <a:extLst>
              <a:ext uri="{FF2B5EF4-FFF2-40B4-BE49-F238E27FC236}">
                <a16:creationId xmlns:a16="http://schemas.microsoft.com/office/drawing/2014/main" id="{5C4ADB0D-B33F-E029-56DE-E91C2492BF6A}"/>
              </a:ext>
            </a:extLst>
          </p:cNvPr>
          <p:cNvSpPr>
            <a:spLocks noGrp="1"/>
          </p:cNvSpPr>
          <p:nvPr>
            <p:ph type="sldNum" sz="quarter" idx="12"/>
          </p:nvPr>
        </p:nvSpPr>
        <p:spPr/>
        <p:txBody>
          <a:bodyPr/>
          <a:lstStyle/>
          <a:p>
            <a:fld id="{6D22F896-40B5-4ADD-8801-0D06FADFA095}" type="slidenum">
              <a:rPr lang="en-US" dirty="0"/>
              <a:t>47</a:t>
            </a:fld>
            <a:endParaRPr lang="en-US"/>
          </a:p>
        </p:txBody>
      </p:sp>
    </p:spTree>
    <p:extLst>
      <p:ext uri="{BB962C8B-B14F-4D97-AF65-F5344CB8AC3E}">
        <p14:creationId xmlns:p14="http://schemas.microsoft.com/office/powerpoint/2010/main" val="18579438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E54BD-4B0D-8782-1F27-F062D36E7B22}"/>
              </a:ext>
            </a:extLst>
          </p:cNvPr>
          <p:cNvSpPr>
            <a:spLocks noGrp="1"/>
          </p:cNvSpPr>
          <p:nvPr>
            <p:ph type="title"/>
          </p:nvPr>
        </p:nvSpPr>
        <p:spPr/>
        <p:txBody>
          <a:bodyPr/>
          <a:lstStyle/>
          <a:p>
            <a:r>
              <a:rPr lang="en-US" err="1">
                <a:cs typeface="Arial"/>
              </a:rPr>
              <a:t>MapEquation</a:t>
            </a:r>
            <a:r>
              <a:rPr lang="en-US">
                <a:cs typeface="Arial"/>
              </a:rPr>
              <a:t> : </a:t>
            </a:r>
            <a:r>
              <a:rPr lang="en-US" err="1">
                <a:cs typeface="Arial"/>
              </a:rPr>
              <a:t>Infomap</a:t>
            </a:r>
            <a:endParaRPr lang="en-US" err="1"/>
          </a:p>
        </p:txBody>
      </p:sp>
      <p:pic>
        <p:nvPicPr>
          <p:cNvPr id="4" name="Picture 3" descr="A screenshot of a computer&#10;&#10;Description automatically generated">
            <a:extLst>
              <a:ext uri="{FF2B5EF4-FFF2-40B4-BE49-F238E27FC236}">
                <a16:creationId xmlns:a16="http://schemas.microsoft.com/office/drawing/2014/main" id="{DCD305B5-517B-A11E-0B70-CEE055B6F993}"/>
              </a:ext>
            </a:extLst>
          </p:cNvPr>
          <p:cNvPicPr>
            <a:picLocks noChangeAspect="1"/>
          </p:cNvPicPr>
          <p:nvPr/>
        </p:nvPicPr>
        <p:blipFill>
          <a:blip r:embed="rId2"/>
          <a:stretch>
            <a:fillRect/>
          </a:stretch>
        </p:blipFill>
        <p:spPr>
          <a:xfrm>
            <a:off x="1205060" y="3457557"/>
            <a:ext cx="5382705" cy="2692370"/>
          </a:xfrm>
          <a:prstGeom prst="rect">
            <a:avLst/>
          </a:prstGeom>
        </p:spPr>
      </p:pic>
      <p:sp>
        <p:nvSpPr>
          <p:cNvPr id="5" name="TextBox 4">
            <a:extLst>
              <a:ext uri="{FF2B5EF4-FFF2-40B4-BE49-F238E27FC236}">
                <a16:creationId xmlns:a16="http://schemas.microsoft.com/office/drawing/2014/main" id="{EDD56A84-CB26-BE53-ED93-C0CF94B8B661}"/>
              </a:ext>
            </a:extLst>
          </p:cNvPr>
          <p:cNvSpPr txBox="1"/>
          <p:nvPr/>
        </p:nvSpPr>
        <p:spPr>
          <a:xfrm>
            <a:off x="6810865" y="1696824"/>
            <a:ext cx="421063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We found instructions to enter </a:t>
            </a:r>
            <a:r>
              <a:rPr lang="en-US" err="1">
                <a:cs typeface="Arial"/>
              </a:rPr>
              <a:t>MapEquation</a:t>
            </a:r>
            <a:r>
              <a:rPr lang="en-US">
                <a:cs typeface="Arial"/>
              </a:rPr>
              <a:t> for insight into </a:t>
            </a:r>
            <a:r>
              <a:rPr lang="en-US" err="1">
                <a:cs typeface="Arial"/>
              </a:rPr>
              <a:t>Infomap</a:t>
            </a:r>
            <a:endParaRPr lang="en-US" err="1"/>
          </a:p>
        </p:txBody>
      </p:sp>
      <p:pic>
        <p:nvPicPr>
          <p:cNvPr id="6" name="Picture 5" descr="A close up of a text&#10;&#10;Description automatically generated">
            <a:extLst>
              <a:ext uri="{FF2B5EF4-FFF2-40B4-BE49-F238E27FC236}">
                <a16:creationId xmlns:a16="http://schemas.microsoft.com/office/drawing/2014/main" id="{D785AA74-4632-BD32-7C62-6CF390C88CE8}"/>
              </a:ext>
            </a:extLst>
          </p:cNvPr>
          <p:cNvPicPr>
            <a:picLocks noChangeAspect="1"/>
          </p:cNvPicPr>
          <p:nvPr/>
        </p:nvPicPr>
        <p:blipFill>
          <a:blip r:embed="rId3"/>
          <a:stretch>
            <a:fillRect/>
          </a:stretch>
        </p:blipFill>
        <p:spPr>
          <a:xfrm>
            <a:off x="1205059" y="1763014"/>
            <a:ext cx="5382706" cy="1140241"/>
          </a:xfrm>
          <a:prstGeom prst="rect">
            <a:avLst/>
          </a:prstGeom>
        </p:spPr>
      </p:pic>
      <p:sp>
        <p:nvSpPr>
          <p:cNvPr id="3" name="Slide Number Placeholder 2">
            <a:extLst>
              <a:ext uri="{FF2B5EF4-FFF2-40B4-BE49-F238E27FC236}">
                <a16:creationId xmlns:a16="http://schemas.microsoft.com/office/drawing/2014/main" id="{5A82AE22-9534-64CA-D139-B53FFB12623D}"/>
              </a:ext>
            </a:extLst>
          </p:cNvPr>
          <p:cNvSpPr>
            <a:spLocks noGrp="1"/>
          </p:cNvSpPr>
          <p:nvPr>
            <p:ph type="sldNum" sz="quarter" idx="12"/>
          </p:nvPr>
        </p:nvSpPr>
        <p:spPr/>
        <p:txBody>
          <a:bodyPr/>
          <a:lstStyle/>
          <a:p>
            <a:fld id="{6D22F896-40B5-4ADD-8801-0D06FADFA095}" type="slidenum">
              <a:rPr lang="en-US" dirty="0"/>
              <a:t>48</a:t>
            </a:fld>
            <a:endParaRPr lang="en-US"/>
          </a:p>
        </p:txBody>
      </p:sp>
    </p:spTree>
    <p:extLst>
      <p:ext uri="{BB962C8B-B14F-4D97-AF65-F5344CB8AC3E}">
        <p14:creationId xmlns:p14="http://schemas.microsoft.com/office/powerpoint/2010/main" val="33192496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3D02AEE-30DC-4942-A9CA-7A14F8B8E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D5823F2-909F-442D-BD72-0681CCC1407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4231EAF6-FA22-4615-A4D3-D171F7E17A5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F2699857-2714-4E6A-8E11-6BEB9DF7F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46078E7-FDC0-448B-97DE-4EDA7702EE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266E038-37B1-43CF-AFE0-B21E9F572C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C59AD9C-6DE3-17D4-A1EF-EE2537597250}"/>
              </a:ext>
            </a:extLst>
          </p:cNvPr>
          <p:cNvSpPr>
            <a:spLocks noGrp="1"/>
          </p:cNvSpPr>
          <p:nvPr>
            <p:ph type="title"/>
          </p:nvPr>
        </p:nvSpPr>
        <p:spPr>
          <a:xfrm>
            <a:off x="1964444" y="808056"/>
            <a:ext cx="3319381" cy="1077229"/>
          </a:xfrm>
        </p:spPr>
        <p:txBody>
          <a:bodyPr>
            <a:normAutofit/>
          </a:bodyPr>
          <a:lstStyle/>
          <a:p>
            <a:pPr algn="l"/>
            <a:r>
              <a:rPr lang="en-US" sz="2900">
                <a:cs typeface="Arial"/>
              </a:rPr>
              <a:t>Map Equation – Infomap Algorithm</a:t>
            </a:r>
            <a:endParaRPr lang="en-US" sz="2900" err="1"/>
          </a:p>
        </p:txBody>
      </p:sp>
      <p:sp>
        <p:nvSpPr>
          <p:cNvPr id="3" name="Content Placeholder 2">
            <a:extLst>
              <a:ext uri="{FF2B5EF4-FFF2-40B4-BE49-F238E27FC236}">
                <a16:creationId xmlns:a16="http://schemas.microsoft.com/office/drawing/2014/main" id="{85E7B802-03E3-BEB9-7C5C-A6ADBF0F13FC}"/>
              </a:ext>
            </a:extLst>
          </p:cNvPr>
          <p:cNvSpPr>
            <a:spLocks noGrp="1"/>
          </p:cNvSpPr>
          <p:nvPr>
            <p:ph idx="1"/>
          </p:nvPr>
        </p:nvSpPr>
        <p:spPr>
          <a:xfrm>
            <a:off x="1964444" y="2052116"/>
            <a:ext cx="3319381" cy="3997828"/>
          </a:xfrm>
        </p:spPr>
        <p:txBody>
          <a:bodyPr>
            <a:normAutofit/>
          </a:bodyPr>
          <a:lstStyle/>
          <a:p>
            <a:pPr marL="0" indent="0">
              <a:buNone/>
            </a:pPr>
            <a:r>
              <a:rPr lang="en-US" sz="1800">
                <a:cs typeface="Arial"/>
              </a:rPr>
              <a:t>The purpose of the infomap algorithms: </a:t>
            </a:r>
          </a:p>
          <a:p>
            <a:pPr marL="0" indent="0">
              <a:buNone/>
            </a:pPr>
            <a:r>
              <a:rPr lang="en-US" sz="1800">
                <a:cs typeface="Arial"/>
              </a:rPr>
              <a:t>Infomap algorithm uses map equation to find optimal graph partition form a selected network. </a:t>
            </a:r>
            <a:endParaRPr lang="en-US" sz="1800"/>
          </a:p>
        </p:txBody>
      </p:sp>
      <p:pic>
        <p:nvPicPr>
          <p:cNvPr id="5" name="Picture 4" descr="Abstract background of mesh on pink">
            <a:extLst>
              <a:ext uri="{FF2B5EF4-FFF2-40B4-BE49-F238E27FC236}">
                <a16:creationId xmlns:a16="http://schemas.microsoft.com/office/drawing/2014/main" id="{DFC789EC-546B-CBC9-51C9-210679D2E15D}"/>
              </a:ext>
            </a:extLst>
          </p:cNvPr>
          <p:cNvPicPr>
            <a:picLocks noChangeAspect="1"/>
          </p:cNvPicPr>
          <p:nvPr/>
        </p:nvPicPr>
        <p:blipFill rotWithShape="1">
          <a:blip r:embed="rId5"/>
          <a:srcRect l="31106" r="17497" b="-3"/>
          <a:stretch/>
        </p:blipFill>
        <p:spPr>
          <a:xfrm>
            <a:off x="6096543" y="227"/>
            <a:ext cx="5288377" cy="6858000"/>
          </a:xfrm>
          <a:prstGeom prst="rect">
            <a:avLst/>
          </a:prstGeom>
          <a:ln w="12700">
            <a:solidFill>
              <a:schemeClr val="tx1"/>
            </a:solidFill>
          </a:ln>
        </p:spPr>
      </p:pic>
      <p:sp>
        <p:nvSpPr>
          <p:cNvPr id="21" name="Rectangle 20">
            <a:extLst>
              <a:ext uri="{FF2B5EF4-FFF2-40B4-BE49-F238E27FC236}">
                <a16:creationId xmlns:a16="http://schemas.microsoft.com/office/drawing/2014/main" id="{31E37FC9-ED36-42CE-9877-9EAB50FA84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2586"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49912EF-754A-C822-0CAF-020594EF9320}"/>
              </a:ext>
            </a:extLst>
          </p:cNvPr>
          <p:cNvSpPr>
            <a:spLocks noGrp="1"/>
          </p:cNvSpPr>
          <p:nvPr>
            <p:ph type="sldNum" sz="quarter" idx="12"/>
          </p:nvPr>
        </p:nvSpPr>
        <p:spPr/>
        <p:txBody>
          <a:bodyPr/>
          <a:lstStyle/>
          <a:p>
            <a:fld id="{6D22F896-40B5-4ADD-8801-0D06FADFA095}" type="slidenum">
              <a:rPr lang="en-US" dirty="0"/>
              <a:t>49</a:t>
            </a:fld>
            <a:endParaRPr lang="en-US"/>
          </a:p>
        </p:txBody>
      </p:sp>
    </p:spTree>
    <p:extLst>
      <p:ext uri="{BB962C8B-B14F-4D97-AF65-F5344CB8AC3E}">
        <p14:creationId xmlns:p14="http://schemas.microsoft.com/office/powerpoint/2010/main" val="2796441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C3928-F01D-E88F-C2ED-452A4A256783}"/>
              </a:ext>
            </a:extLst>
          </p:cNvPr>
          <p:cNvSpPr>
            <a:spLocks noGrp="1"/>
          </p:cNvSpPr>
          <p:nvPr>
            <p:ph type="title"/>
          </p:nvPr>
        </p:nvSpPr>
        <p:spPr/>
        <p:txBody>
          <a:bodyPr/>
          <a:lstStyle/>
          <a:p>
            <a:r>
              <a:rPr lang="en-US"/>
              <a:t>Setting up </a:t>
            </a:r>
            <a:r>
              <a:rPr lang="en-US" err="1"/>
              <a:t>CyFinder</a:t>
            </a:r>
            <a:endParaRPr lang="en-US"/>
          </a:p>
        </p:txBody>
      </p:sp>
      <p:sp>
        <p:nvSpPr>
          <p:cNvPr id="3" name="Content Placeholder 2">
            <a:extLst>
              <a:ext uri="{FF2B5EF4-FFF2-40B4-BE49-F238E27FC236}">
                <a16:creationId xmlns:a16="http://schemas.microsoft.com/office/drawing/2014/main" id="{55054CDB-E408-7440-343B-81D3FC019437}"/>
              </a:ext>
            </a:extLst>
          </p:cNvPr>
          <p:cNvSpPr>
            <a:spLocks noGrp="1"/>
          </p:cNvSpPr>
          <p:nvPr>
            <p:ph idx="1"/>
          </p:nvPr>
        </p:nvSpPr>
        <p:spPr/>
        <p:txBody>
          <a:bodyPr/>
          <a:lstStyle/>
          <a:p>
            <a:pPr marL="344170" indent="-344170"/>
            <a:r>
              <a:rPr lang="en-US" sz="1800" dirty="0"/>
              <a:t>We need the following:</a:t>
            </a:r>
            <a:br>
              <a:rPr lang="en-US" sz="1800" dirty="0"/>
            </a:br>
            <a:r>
              <a:rPr lang="en-US" sz="1800" dirty="0"/>
              <a:t>1. Download Java: </a:t>
            </a:r>
            <a:r>
              <a:rPr lang="en-US" sz="1200" dirty="0">
                <a:hlinkClick r:id="rId2"/>
              </a:rPr>
              <a:t>https://www.oracle.com/java/technologies/downloads/</a:t>
            </a:r>
            <a:endParaRPr lang="en-US" sz="1200" dirty="0">
              <a:cs typeface="Arial" panose="020B0604020202020204"/>
            </a:endParaRPr>
          </a:p>
          <a:p>
            <a:pPr marL="344170" indent="-344170"/>
            <a:r>
              <a:rPr lang="en-US" sz="1800" dirty="0"/>
              <a:t>2. Download </a:t>
            </a:r>
            <a:r>
              <a:rPr lang="en-US" sz="1800" dirty="0" err="1"/>
              <a:t>Cytoscape</a:t>
            </a:r>
            <a:r>
              <a:rPr lang="en-US" sz="1800" dirty="0"/>
              <a:t>: </a:t>
            </a:r>
            <a:r>
              <a:rPr lang="en-US" sz="1200" dirty="0">
                <a:hlinkClick r:id="rId3"/>
              </a:rPr>
              <a:t>https://cytoscape.org/download.html</a:t>
            </a:r>
            <a:endParaRPr lang="en-US" sz="1200" dirty="0">
              <a:cs typeface="Arial" panose="020B0604020202020204"/>
            </a:endParaRPr>
          </a:p>
          <a:p>
            <a:pPr marL="344170" indent="-344170"/>
            <a:r>
              <a:rPr lang="en-US" sz="1800" dirty="0"/>
              <a:t>3. Download Eclipse (any other IDE works too): </a:t>
            </a:r>
            <a:r>
              <a:rPr lang="en-US" sz="1200" dirty="0">
                <a:hlinkClick r:id="rId4"/>
              </a:rPr>
              <a:t>https://www.eclipse.org/downloads/packages/release/kepler/sr1/eclipse-ide-java-developers</a:t>
            </a:r>
            <a:endParaRPr lang="en-US" sz="1200" dirty="0">
              <a:cs typeface="Arial" panose="020B0604020202020204"/>
            </a:endParaRPr>
          </a:p>
        </p:txBody>
      </p:sp>
      <p:sp>
        <p:nvSpPr>
          <p:cNvPr id="4" name="Slide Number Placeholder 3">
            <a:extLst>
              <a:ext uri="{FF2B5EF4-FFF2-40B4-BE49-F238E27FC236}">
                <a16:creationId xmlns:a16="http://schemas.microsoft.com/office/drawing/2014/main" id="{FE20DCE6-BE73-C871-1CCF-22492B084848}"/>
              </a:ext>
            </a:extLst>
          </p:cNvPr>
          <p:cNvSpPr>
            <a:spLocks noGrp="1"/>
          </p:cNvSpPr>
          <p:nvPr>
            <p:ph type="sldNum" sz="quarter" idx="12"/>
          </p:nvPr>
        </p:nvSpPr>
        <p:spPr/>
        <p:txBody>
          <a:bodyPr/>
          <a:lstStyle/>
          <a:p>
            <a:fld id="{6D22F896-40B5-4ADD-8801-0D06FADFA095}" type="slidenum">
              <a:rPr lang="en-US" dirty="0"/>
              <a:t>5</a:t>
            </a:fld>
            <a:endParaRPr lang="en-US"/>
          </a:p>
        </p:txBody>
      </p:sp>
    </p:spTree>
    <p:extLst>
      <p:ext uri="{BB962C8B-B14F-4D97-AF65-F5344CB8AC3E}">
        <p14:creationId xmlns:p14="http://schemas.microsoft.com/office/powerpoint/2010/main" val="34078240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BEDFD2F-1480-498D-9A62-BA55B14A3B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52D381FB-9400-4C85-9074-8D2C4A88D8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4" name="Picture 13">
            <a:extLst>
              <a:ext uri="{FF2B5EF4-FFF2-40B4-BE49-F238E27FC236}">
                <a16:creationId xmlns:a16="http://schemas.microsoft.com/office/drawing/2014/main" id="{048C39C2-D375-4197-8882-9EBD58C853C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6" name="Rectangle 15">
            <a:extLst>
              <a:ext uri="{FF2B5EF4-FFF2-40B4-BE49-F238E27FC236}">
                <a16:creationId xmlns:a16="http://schemas.microsoft.com/office/drawing/2014/main" id="{C306EEC9-6E83-4555-A9D3-7910ED27B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86F7B80-3B04-4C72-BA77-E34EF7FAC9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D1AC6C6-FE68-4B13-BFCF-D0E8B3D817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8D19E5-66C6-D89D-CB79-803270E38195}"/>
              </a:ext>
            </a:extLst>
          </p:cNvPr>
          <p:cNvSpPr>
            <a:spLocks noGrp="1"/>
          </p:cNvSpPr>
          <p:nvPr>
            <p:ph type="title"/>
          </p:nvPr>
        </p:nvSpPr>
        <p:spPr>
          <a:xfrm>
            <a:off x="1695504" y="808056"/>
            <a:ext cx="3172370" cy="1077229"/>
          </a:xfrm>
        </p:spPr>
        <p:txBody>
          <a:bodyPr>
            <a:normAutofit fontScale="90000"/>
          </a:bodyPr>
          <a:lstStyle/>
          <a:p>
            <a:pPr algn="l"/>
            <a:r>
              <a:rPr lang="en-US" sz="2900">
                <a:cs typeface="Arial"/>
              </a:rPr>
              <a:t>Map Equation – </a:t>
            </a:r>
            <a:r>
              <a:rPr lang="en-US" sz="2900" err="1">
                <a:cs typeface="Arial"/>
              </a:rPr>
              <a:t>Infomap</a:t>
            </a:r>
            <a:r>
              <a:rPr lang="en-US" sz="2900">
                <a:cs typeface="Arial"/>
              </a:rPr>
              <a:t> Algorithm</a:t>
            </a:r>
            <a:endParaRPr lang="en-US"/>
          </a:p>
        </p:txBody>
      </p:sp>
      <p:sp>
        <p:nvSpPr>
          <p:cNvPr id="3" name="Content Placeholder 2">
            <a:extLst>
              <a:ext uri="{FF2B5EF4-FFF2-40B4-BE49-F238E27FC236}">
                <a16:creationId xmlns:a16="http://schemas.microsoft.com/office/drawing/2014/main" id="{3729BB0A-53E1-8003-0CFF-93EF971429F3}"/>
              </a:ext>
            </a:extLst>
          </p:cNvPr>
          <p:cNvSpPr>
            <a:spLocks noGrp="1"/>
          </p:cNvSpPr>
          <p:nvPr>
            <p:ph idx="1"/>
          </p:nvPr>
        </p:nvSpPr>
        <p:spPr>
          <a:xfrm>
            <a:off x="1964444" y="2052116"/>
            <a:ext cx="2664217" cy="3997828"/>
          </a:xfrm>
        </p:spPr>
        <p:txBody>
          <a:bodyPr>
            <a:normAutofit/>
          </a:bodyPr>
          <a:lstStyle/>
          <a:p>
            <a:pPr marL="344170" indent="-344170"/>
            <a:r>
              <a:rPr lang="en-US" sz="1600">
                <a:cs typeface="Arial"/>
              </a:rPr>
              <a:t>The Map Equation: How does it work?</a:t>
            </a:r>
          </a:p>
          <a:p>
            <a:pPr marL="344170" indent="-344170"/>
            <a:r>
              <a:rPr lang="en-US" sz="1600">
                <a:cs typeface="Arial"/>
              </a:rPr>
              <a:t>4 Steps: </a:t>
            </a:r>
          </a:p>
          <a:p>
            <a:pPr marL="457200" lvl="1" indent="0">
              <a:buNone/>
            </a:pPr>
            <a:endParaRPr lang="en-US" sz="1600">
              <a:cs typeface="Arial"/>
            </a:endParaRPr>
          </a:p>
          <a:p>
            <a:pPr marL="344170" indent="-344170"/>
            <a:endParaRPr lang="en-US" sz="1600">
              <a:cs typeface="Arial"/>
            </a:endParaRPr>
          </a:p>
        </p:txBody>
      </p:sp>
      <p:sp>
        <p:nvSpPr>
          <p:cNvPr id="22" name="Rectangle 21">
            <a:extLst>
              <a:ext uri="{FF2B5EF4-FFF2-40B4-BE49-F238E27FC236}">
                <a16:creationId xmlns:a16="http://schemas.microsoft.com/office/drawing/2014/main" id="{7E2C0214-1438-4F5F-8BB7-847D7B2B3A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6151" y="0"/>
            <a:ext cx="595084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screenshot of a diagram&#10;&#10;Description automatically generated">
            <a:extLst>
              <a:ext uri="{FF2B5EF4-FFF2-40B4-BE49-F238E27FC236}">
                <a16:creationId xmlns:a16="http://schemas.microsoft.com/office/drawing/2014/main" id="{BD32990C-603F-6025-9579-13B61A4DCA5A}"/>
              </a:ext>
            </a:extLst>
          </p:cNvPr>
          <p:cNvPicPr>
            <a:picLocks noChangeAspect="1"/>
          </p:cNvPicPr>
          <p:nvPr/>
        </p:nvPicPr>
        <p:blipFill>
          <a:blip r:embed="rId5"/>
          <a:stretch>
            <a:fillRect/>
          </a:stretch>
        </p:blipFill>
        <p:spPr>
          <a:xfrm>
            <a:off x="5756053" y="2527054"/>
            <a:ext cx="5303975" cy="1803351"/>
          </a:xfrm>
          <a:prstGeom prst="rect">
            <a:avLst/>
          </a:prstGeom>
          <a:ln w="12700">
            <a:noFill/>
          </a:ln>
        </p:spPr>
      </p:pic>
      <p:sp>
        <p:nvSpPr>
          <p:cNvPr id="24" name="Rectangle 23">
            <a:extLst>
              <a:ext uri="{FF2B5EF4-FFF2-40B4-BE49-F238E27FC236}">
                <a16:creationId xmlns:a16="http://schemas.microsoft.com/office/drawing/2014/main" id="{41CFFB3C-DBCC-498B-B635-CD1FA730D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6044" y="240175"/>
            <a:ext cx="5461080" cy="6371837"/>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BB289EA-43E0-4FC3-A38C-8168D8F18A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2B430BA1-50B0-F285-EC58-4ED8FF16F5C0}"/>
              </a:ext>
            </a:extLst>
          </p:cNvPr>
          <p:cNvSpPr>
            <a:spLocks noGrp="1"/>
          </p:cNvSpPr>
          <p:nvPr>
            <p:ph type="sldNum" sz="quarter" idx="12"/>
          </p:nvPr>
        </p:nvSpPr>
        <p:spPr/>
        <p:txBody>
          <a:bodyPr/>
          <a:lstStyle/>
          <a:p>
            <a:fld id="{6D22F896-40B5-4ADD-8801-0D06FADFA095}" type="slidenum">
              <a:rPr lang="en-US" dirty="0"/>
              <a:t>50</a:t>
            </a:fld>
            <a:endParaRPr lang="en-US"/>
          </a:p>
        </p:txBody>
      </p:sp>
    </p:spTree>
    <p:extLst>
      <p:ext uri="{BB962C8B-B14F-4D97-AF65-F5344CB8AC3E}">
        <p14:creationId xmlns:p14="http://schemas.microsoft.com/office/powerpoint/2010/main" val="28021769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BEDFD2F-1480-498D-9A62-BA55B14A3B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2D381FB-9400-4C85-9074-8D2C4A88D87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048C39C2-D375-4197-8882-9EBD58C853C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C306EEC9-6E83-4555-A9D3-7910ED27B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86F7B80-3B04-4C72-BA77-E34EF7FAC9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D1AC6C6-FE68-4B13-BFCF-D0E8B3D817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7A2CD3-F02A-8607-F47C-E7C88AEA0CB8}"/>
              </a:ext>
            </a:extLst>
          </p:cNvPr>
          <p:cNvSpPr>
            <a:spLocks noGrp="1"/>
          </p:cNvSpPr>
          <p:nvPr>
            <p:ph type="title"/>
          </p:nvPr>
        </p:nvSpPr>
        <p:spPr>
          <a:xfrm>
            <a:off x="1964445" y="808056"/>
            <a:ext cx="2668106" cy="1077229"/>
          </a:xfrm>
        </p:spPr>
        <p:txBody>
          <a:bodyPr>
            <a:normAutofit/>
          </a:bodyPr>
          <a:lstStyle/>
          <a:p>
            <a:pPr algn="l"/>
            <a:r>
              <a:rPr lang="en-US" sz="2400">
                <a:cs typeface="Arial"/>
              </a:rPr>
              <a:t>Map Equation – Infomap Algorithm</a:t>
            </a:r>
          </a:p>
        </p:txBody>
      </p:sp>
      <p:sp>
        <p:nvSpPr>
          <p:cNvPr id="3" name="Content Placeholder 2">
            <a:extLst>
              <a:ext uri="{FF2B5EF4-FFF2-40B4-BE49-F238E27FC236}">
                <a16:creationId xmlns:a16="http://schemas.microsoft.com/office/drawing/2014/main" id="{86D18B55-5543-51DD-248B-7ABC31E5D868}"/>
              </a:ext>
            </a:extLst>
          </p:cNvPr>
          <p:cNvSpPr>
            <a:spLocks noGrp="1"/>
          </p:cNvSpPr>
          <p:nvPr>
            <p:ph idx="1"/>
          </p:nvPr>
        </p:nvSpPr>
        <p:spPr>
          <a:xfrm>
            <a:off x="1964444" y="2052116"/>
            <a:ext cx="2664217" cy="3997828"/>
          </a:xfrm>
        </p:spPr>
        <p:txBody>
          <a:bodyPr>
            <a:normAutofit/>
          </a:bodyPr>
          <a:lstStyle/>
          <a:p>
            <a:pPr marL="344170" indent="-344170"/>
            <a:r>
              <a:rPr lang="en-US" sz="1600">
                <a:cs typeface="Arial"/>
              </a:rPr>
              <a:t>So far in the project, only two infomap algorithms have been implemented:</a:t>
            </a:r>
          </a:p>
          <a:p>
            <a:pPr marL="344170" indent="-344170"/>
            <a:r>
              <a:rPr lang="en-US" sz="1600">
                <a:cs typeface="Arial"/>
              </a:rPr>
              <a:t>Algorithm 3: Repeated node aggregation</a:t>
            </a:r>
          </a:p>
          <a:p>
            <a:pPr marL="344170" indent="-344170"/>
            <a:r>
              <a:rPr lang="en-US" sz="1600">
                <a:cs typeface="Arial"/>
              </a:rPr>
              <a:t>Algorithm 4: Optimize network</a:t>
            </a:r>
          </a:p>
          <a:p>
            <a:pPr marL="344170" indent="-344170"/>
            <a:r>
              <a:rPr lang="en-US" sz="1600">
                <a:cs typeface="Arial"/>
              </a:rPr>
              <a:t>Both these algorithms are used to generate clusters</a:t>
            </a:r>
          </a:p>
        </p:txBody>
      </p:sp>
      <p:sp>
        <p:nvSpPr>
          <p:cNvPr id="21" name="Rectangle 20">
            <a:extLst>
              <a:ext uri="{FF2B5EF4-FFF2-40B4-BE49-F238E27FC236}">
                <a16:creationId xmlns:a16="http://schemas.microsoft.com/office/drawing/2014/main" id="{7E2C0214-1438-4F5F-8BB7-847D7B2B3A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6151" y="0"/>
            <a:ext cx="595084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screenshot of a computer program&#10;&#10;Description automatically generated">
            <a:extLst>
              <a:ext uri="{FF2B5EF4-FFF2-40B4-BE49-F238E27FC236}">
                <a16:creationId xmlns:a16="http://schemas.microsoft.com/office/drawing/2014/main" id="{F32F736B-2135-6A64-1891-881333B45F30}"/>
              </a:ext>
            </a:extLst>
          </p:cNvPr>
          <p:cNvPicPr>
            <a:picLocks noChangeAspect="1"/>
          </p:cNvPicPr>
          <p:nvPr/>
        </p:nvPicPr>
        <p:blipFill>
          <a:blip r:embed="rId5"/>
          <a:stretch>
            <a:fillRect/>
          </a:stretch>
        </p:blipFill>
        <p:spPr>
          <a:xfrm>
            <a:off x="5770259" y="325458"/>
            <a:ext cx="5275563" cy="6206544"/>
          </a:xfrm>
          <a:prstGeom prst="rect">
            <a:avLst/>
          </a:prstGeom>
          <a:ln w="12700">
            <a:noFill/>
          </a:ln>
        </p:spPr>
      </p:pic>
      <p:sp>
        <p:nvSpPr>
          <p:cNvPr id="23" name="Rectangle 22">
            <a:extLst>
              <a:ext uri="{FF2B5EF4-FFF2-40B4-BE49-F238E27FC236}">
                <a16:creationId xmlns:a16="http://schemas.microsoft.com/office/drawing/2014/main" id="{41CFFB3C-DBCC-498B-B635-CD1FA730D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6044" y="240175"/>
            <a:ext cx="5461080" cy="6371837"/>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7BB289EA-43E0-4FC3-A38C-8168D8F18A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8FFFD77-8531-7D25-FC2A-55ADEF89A7B3}"/>
              </a:ext>
            </a:extLst>
          </p:cNvPr>
          <p:cNvSpPr>
            <a:spLocks noGrp="1"/>
          </p:cNvSpPr>
          <p:nvPr>
            <p:ph type="sldNum" sz="quarter" idx="12"/>
          </p:nvPr>
        </p:nvSpPr>
        <p:spPr/>
        <p:txBody>
          <a:bodyPr/>
          <a:lstStyle/>
          <a:p>
            <a:fld id="{6D22F896-40B5-4ADD-8801-0D06FADFA095}" type="slidenum">
              <a:rPr lang="en-US" dirty="0"/>
              <a:t>51</a:t>
            </a:fld>
            <a:endParaRPr lang="en-US"/>
          </a:p>
        </p:txBody>
      </p:sp>
    </p:spTree>
    <p:extLst>
      <p:ext uri="{BB962C8B-B14F-4D97-AF65-F5344CB8AC3E}">
        <p14:creationId xmlns:p14="http://schemas.microsoft.com/office/powerpoint/2010/main" val="7911120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3D02AEE-30DC-4942-A9CA-7A14F8B8E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D5823F2-909F-442D-BD72-0681CCC1407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4231EAF6-FA22-4615-A4D3-D171F7E17A5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F2699857-2714-4E6A-8E11-6BEB9DF7F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46078E7-FDC0-448B-97DE-4EDA7702EE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266E038-37B1-43CF-AFE0-B21E9F572C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7A2CD3-F02A-8607-F47C-E7C88AEA0CB8}"/>
              </a:ext>
            </a:extLst>
          </p:cNvPr>
          <p:cNvSpPr>
            <a:spLocks noGrp="1"/>
          </p:cNvSpPr>
          <p:nvPr>
            <p:ph type="title"/>
          </p:nvPr>
        </p:nvSpPr>
        <p:spPr>
          <a:xfrm>
            <a:off x="1964444" y="808056"/>
            <a:ext cx="3319381" cy="1077229"/>
          </a:xfrm>
        </p:spPr>
        <p:txBody>
          <a:bodyPr>
            <a:normAutofit/>
          </a:bodyPr>
          <a:lstStyle/>
          <a:p>
            <a:pPr algn="l"/>
            <a:r>
              <a:rPr lang="en-US" sz="2900">
                <a:cs typeface="Arial"/>
              </a:rPr>
              <a:t>Map Equation – Infomap Algorithm</a:t>
            </a:r>
          </a:p>
        </p:txBody>
      </p:sp>
      <p:sp>
        <p:nvSpPr>
          <p:cNvPr id="3" name="Content Placeholder 2">
            <a:extLst>
              <a:ext uri="{FF2B5EF4-FFF2-40B4-BE49-F238E27FC236}">
                <a16:creationId xmlns:a16="http://schemas.microsoft.com/office/drawing/2014/main" id="{86D18B55-5543-51DD-248B-7ABC31E5D868}"/>
              </a:ext>
            </a:extLst>
          </p:cNvPr>
          <p:cNvSpPr>
            <a:spLocks noGrp="1"/>
          </p:cNvSpPr>
          <p:nvPr>
            <p:ph idx="1"/>
          </p:nvPr>
        </p:nvSpPr>
        <p:spPr>
          <a:xfrm>
            <a:off x="1964444" y="2052116"/>
            <a:ext cx="3319381" cy="3997828"/>
          </a:xfrm>
        </p:spPr>
        <p:txBody>
          <a:bodyPr>
            <a:normAutofit/>
          </a:bodyPr>
          <a:lstStyle/>
          <a:p>
            <a:pPr marL="344170" indent="-344170"/>
            <a:r>
              <a:rPr lang="en-US" sz="1700">
                <a:cs typeface="Arial"/>
              </a:rPr>
              <a:t>As stated previously, We will be focusing on implementing item from the wish list. </a:t>
            </a:r>
          </a:p>
          <a:p>
            <a:pPr marL="344170" indent="-344170"/>
            <a:r>
              <a:rPr lang="en-US" sz="1700">
                <a:cs typeface="Arial"/>
              </a:rPr>
              <a:t>The goal is to improve the accuracy and the utility of the  software by implementing new algorithm from the paper. </a:t>
            </a:r>
          </a:p>
          <a:p>
            <a:pPr marL="344170" indent="-344170"/>
            <a:endParaRPr lang="en-US" sz="1700">
              <a:cs typeface="Arial"/>
            </a:endParaRPr>
          </a:p>
        </p:txBody>
      </p:sp>
      <p:pic>
        <p:nvPicPr>
          <p:cNvPr id="5" name="Picture 4" descr="Light bulb on yellow background with sketched light beams and cord">
            <a:extLst>
              <a:ext uri="{FF2B5EF4-FFF2-40B4-BE49-F238E27FC236}">
                <a16:creationId xmlns:a16="http://schemas.microsoft.com/office/drawing/2014/main" id="{3C11488C-C6C4-120F-4AF7-CFADF439CC93}"/>
              </a:ext>
            </a:extLst>
          </p:cNvPr>
          <p:cNvPicPr>
            <a:picLocks noChangeAspect="1"/>
          </p:cNvPicPr>
          <p:nvPr/>
        </p:nvPicPr>
        <p:blipFill rotWithShape="1">
          <a:blip r:embed="rId5"/>
          <a:srcRect l="47442" r="5117" b="3"/>
          <a:stretch/>
        </p:blipFill>
        <p:spPr>
          <a:xfrm>
            <a:off x="6096543" y="227"/>
            <a:ext cx="5288377" cy="6858000"/>
          </a:xfrm>
          <a:prstGeom prst="rect">
            <a:avLst/>
          </a:prstGeom>
          <a:ln w="12700">
            <a:solidFill>
              <a:schemeClr val="tx1"/>
            </a:solidFill>
          </a:ln>
        </p:spPr>
      </p:pic>
      <p:sp>
        <p:nvSpPr>
          <p:cNvPr id="21" name="Rectangle 20">
            <a:extLst>
              <a:ext uri="{FF2B5EF4-FFF2-40B4-BE49-F238E27FC236}">
                <a16:creationId xmlns:a16="http://schemas.microsoft.com/office/drawing/2014/main" id="{31E37FC9-ED36-42CE-9877-9EAB50FA84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2586"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884353C4-A224-46CD-8528-3016AAB66243}"/>
              </a:ext>
            </a:extLst>
          </p:cNvPr>
          <p:cNvSpPr>
            <a:spLocks noGrp="1"/>
          </p:cNvSpPr>
          <p:nvPr>
            <p:ph type="sldNum" sz="quarter" idx="12"/>
          </p:nvPr>
        </p:nvSpPr>
        <p:spPr/>
        <p:txBody>
          <a:bodyPr/>
          <a:lstStyle/>
          <a:p>
            <a:fld id="{6D22F896-40B5-4ADD-8801-0D06FADFA095}" type="slidenum">
              <a:rPr lang="en-US" dirty="0"/>
              <a:t>52</a:t>
            </a:fld>
            <a:endParaRPr lang="en-US"/>
          </a:p>
        </p:txBody>
      </p:sp>
    </p:spTree>
    <p:extLst>
      <p:ext uri="{BB962C8B-B14F-4D97-AF65-F5344CB8AC3E}">
        <p14:creationId xmlns:p14="http://schemas.microsoft.com/office/powerpoint/2010/main" val="40526065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796AFA90-1DF2-427D-B002-A09D93A15D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5602A8-6E8C-46E5-8FDD-2BC227550EB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9" name="Picture 8">
            <a:extLst>
              <a:ext uri="{FF2B5EF4-FFF2-40B4-BE49-F238E27FC236}">
                <a16:creationId xmlns:a16="http://schemas.microsoft.com/office/drawing/2014/main" id="{BB2E129B-3512-41A6-94F1-4B4FEA8178C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1" name="Rectangle 10">
            <a:extLst>
              <a:ext uri="{FF2B5EF4-FFF2-40B4-BE49-F238E27FC236}">
                <a16:creationId xmlns:a16="http://schemas.microsoft.com/office/drawing/2014/main" id="{891C00A1-D917-4D03-B713-9881557CEF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BA3F0C2-72FC-4945-8B22-3BE47B3972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410D66C-3847-4B32-B505-01B23358B6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D2FC265-5DC2-8702-0D73-A99A90B2B793}"/>
              </a:ext>
            </a:extLst>
          </p:cNvPr>
          <p:cNvSpPr>
            <a:spLocks noGrp="1"/>
          </p:cNvSpPr>
          <p:nvPr>
            <p:ph type="title"/>
          </p:nvPr>
        </p:nvSpPr>
        <p:spPr>
          <a:xfrm>
            <a:off x="1180033" y="102085"/>
            <a:ext cx="2668106" cy="853112"/>
          </a:xfrm>
        </p:spPr>
        <p:txBody>
          <a:bodyPr>
            <a:normAutofit fontScale="90000"/>
          </a:bodyPr>
          <a:lstStyle/>
          <a:p>
            <a:pPr algn="l"/>
            <a:r>
              <a:rPr lang="en-US" sz="2400">
                <a:cs typeface="Arial"/>
              </a:rPr>
              <a:t>Map Equation – Infomap Algorithm</a:t>
            </a:r>
            <a:endParaRPr lang="en-US">
              <a:cs typeface="Arial" panose="020B0604020202020204"/>
            </a:endParaRPr>
          </a:p>
        </p:txBody>
      </p:sp>
      <p:sp>
        <p:nvSpPr>
          <p:cNvPr id="3" name="Content Placeholder 2">
            <a:extLst>
              <a:ext uri="{FF2B5EF4-FFF2-40B4-BE49-F238E27FC236}">
                <a16:creationId xmlns:a16="http://schemas.microsoft.com/office/drawing/2014/main" id="{640978A8-4D30-86A3-F027-47EA0EA3A00F}"/>
              </a:ext>
            </a:extLst>
          </p:cNvPr>
          <p:cNvSpPr>
            <a:spLocks noGrp="1"/>
          </p:cNvSpPr>
          <p:nvPr>
            <p:ph idx="1"/>
          </p:nvPr>
        </p:nvSpPr>
        <p:spPr>
          <a:xfrm>
            <a:off x="1247267" y="1166851"/>
            <a:ext cx="3930481" cy="5264092"/>
          </a:xfrm>
        </p:spPr>
        <p:txBody>
          <a:bodyPr>
            <a:normAutofit fontScale="77500" lnSpcReduction="20000"/>
          </a:bodyPr>
          <a:lstStyle/>
          <a:p>
            <a:pPr marL="344170" indent="-344170"/>
            <a:r>
              <a:rPr lang="en-US" sz="1600">
                <a:cs typeface="Arial"/>
              </a:rPr>
              <a:t>Algorithm 5:In the fine-tuning step, </a:t>
            </a:r>
            <a:r>
              <a:rPr lang="en-US" sz="1600" err="1">
                <a:cs typeface="Arial"/>
              </a:rPr>
              <a:t>Infomap</a:t>
            </a:r>
            <a:r>
              <a:rPr lang="en-US" sz="1600">
                <a:cs typeface="Arial"/>
              </a:rPr>
              <a:t> attempts to reorganize nodes within modules by allowing single nodes to relocate. It does this by initially assigning each node to its own module, enabling individual node movements. Then, it returns nodes to their original modules but allows them to switch between modules freely. This process maintains the same clustering as before while allowing nodes to readjust their positions within modules.</a:t>
            </a:r>
          </a:p>
          <a:p>
            <a:pPr marL="344170" indent="-344170"/>
            <a:r>
              <a:rPr lang="en-US" sz="1600">
                <a:cs typeface="Arial"/>
              </a:rPr>
              <a:t>Algorithm 6: In the course-tuning step, </a:t>
            </a:r>
            <a:r>
              <a:rPr lang="en-US" sz="1600" err="1">
                <a:cs typeface="Arial"/>
              </a:rPr>
              <a:t>Infomap</a:t>
            </a:r>
            <a:r>
              <a:rPr lang="en-US" sz="1600">
                <a:cs typeface="Arial"/>
              </a:rPr>
              <a:t> aims to reorganize submodules within modules by allowing them to move. It starts by treating each module as an independent network and performing repeated node aggregation on it to create one or more submodules for each module. Then, it replaces the original modules with these submodules and allows them to relocate within the modules while maintaining the same clustering as before. This process is followed by another round of repeated node aggregation to fine-tune the arrangement.</a:t>
            </a:r>
          </a:p>
        </p:txBody>
      </p:sp>
      <p:sp>
        <p:nvSpPr>
          <p:cNvPr id="17" name="Rectangle 16">
            <a:extLst>
              <a:ext uri="{FF2B5EF4-FFF2-40B4-BE49-F238E27FC236}">
                <a16:creationId xmlns:a16="http://schemas.microsoft.com/office/drawing/2014/main" id="{C43DB4DB-4F6A-4E8D-B9A3-74E5A84537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4647" y="0"/>
            <a:ext cx="5943543"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white box with black text&#10;&#10;Description automatically generated">
            <a:extLst>
              <a:ext uri="{FF2B5EF4-FFF2-40B4-BE49-F238E27FC236}">
                <a16:creationId xmlns:a16="http://schemas.microsoft.com/office/drawing/2014/main" id="{DFA2D90E-3C5D-37C1-3AB0-E10075C1D98B}"/>
              </a:ext>
            </a:extLst>
          </p:cNvPr>
          <p:cNvPicPr>
            <a:picLocks noChangeAspect="1"/>
          </p:cNvPicPr>
          <p:nvPr/>
        </p:nvPicPr>
        <p:blipFill>
          <a:blip r:embed="rId5"/>
          <a:stretch>
            <a:fillRect/>
          </a:stretch>
        </p:blipFill>
        <p:spPr>
          <a:xfrm>
            <a:off x="5757967" y="4373611"/>
            <a:ext cx="5305220" cy="1538514"/>
          </a:xfrm>
          <a:prstGeom prst="rect">
            <a:avLst/>
          </a:prstGeom>
          <a:ln w="12700">
            <a:noFill/>
          </a:ln>
        </p:spPr>
      </p:pic>
      <p:sp>
        <p:nvSpPr>
          <p:cNvPr id="19" name="Rectangle 18">
            <a:extLst>
              <a:ext uri="{FF2B5EF4-FFF2-40B4-BE49-F238E27FC236}">
                <a16:creationId xmlns:a16="http://schemas.microsoft.com/office/drawing/2014/main" id="{431FCBDC-FCD6-46FA-989A-9B74968965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2490" y="232459"/>
            <a:ext cx="5446447" cy="3114340"/>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ack text on a white background&#10;&#10;Description automatically generated">
            <a:extLst>
              <a:ext uri="{FF2B5EF4-FFF2-40B4-BE49-F238E27FC236}">
                <a16:creationId xmlns:a16="http://schemas.microsoft.com/office/drawing/2014/main" id="{E1D5669B-D100-2156-87D3-67751396D248}"/>
              </a:ext>
            </a:extLst>
          </p:cNvPr>
          <p:cNvPicPr>
            <a:picLocks noChangeAspect="1"/>
          </p:cNvPicPr>
          <p:nvPr/>
        </p:nvPicPr>
        <p:blipFill>
          <a:blip r:embed="rId6"/>
          <a:stretch>
            <a:fillRect/>
          </a:stretch>
        </p:blipFill>
        <p:spPr>
          <a:xfrm>
            <a:off x="5757967" y="1346266"/>
            <a:ext cx="5305219" cy="1034518"/>
          </a:xfrm>
          <a:prstGeom prst="rect">
            <a:avLst/>
          </a:prstGeom>
          <a:ln w="12700">
            <a:noFill/>
          </a:ln>
        </p:spPr>
      </p:pic>
      <p:sp>
        <p:nvSpPr>
          <p:cNvPr id="21" name="Rectangle 20">
            <a:extLst>
              <a:ext uri="{FF2B5EF4-FFF2-40B4-BE49-F238E27FC236}">
                <a16:creationId xmlns:a16="http://schemas.microsoft.com/office/drawing/2014/main" id="{C66EB2AB-6794-4C3C-A92D-4876AB0BEF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2490" y="3500835"/>
            <a:ext cx="5446447" cy="3114340"/>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34BD4E6-C736-4064-AF1F-3C5B402E1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7F29E02B-C186-0C6D-07A0-C552ACE647F7}"/>
              </a:ext>
            </a:extLst>
          </p:cNvPr>
          <p:cNvSpPr>
            <a:spLocks noGrp="1"/>
          </p:cNvSpPr>
          <p:nvPr>
            <p:ph type="sldNum" sz="quarter" idx="12"/>
          </p:nvPr>
        </p:nvSpPr>
        <p:spPr/>
        <p:txBody>
          <a:bodyPr/>
          <a:lstStyle/>
          <a:p>
            <a:fld id="{6D22F896-40B5-4ADD-8801-0D06FADFA095}" type="slidenum">
              <a:rPr lang="en-US" dirty="0"/>
              <a:t>53</a:t>
            </a:fld>
            <a:endParaRPr lang="en-US"/>
          </a:p>
        </p:txBody>
      </p:sp>
    </p:spTree>
    <p:extLst>
      <p:ext uri="{BB962C8B-B14F-4D97-AF65-F5344CB8AC3E}">
        <p14:creationId xmlns:p14="http://schemas.microsoft.com/office/powerpoint/2010/main" val="42329222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0748FE5-971C-4D3D-9E82-844F9896DE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265180ED-82FA-4DB9-977A-EF01472A5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7" name="Picture 16">
            <a:extLst>
              <a:ext uri="{FF2B5EF4-FFF2-40B4-BE49-F238E27FC236}">
                <a16:creationId xmlns:a16="http://schemas.microsoft.com/office/drawing/2014/main" id="{1770DC71-8434-464C-A23E-E7BC9BC893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9" name="Rectangle 18">
            <a:extLst>
              <a:ext uri="{FF2B5EF4-FFF2-40B4-BE49-F238E27FC236}">
                <a16:creationId xmlns:a16="http://schemas.microsoft.com/office/drawing/2014/main" id="{357561C8-C082-42A2-8092-4FB6D770AC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7FC43BFC-462D-410C-B3EE-F37EF751C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A69D89-FF2B-8455-7FBA-8E646E2EDFC1}"/>
              </a:ext>
            </a:extLst>
          </p:cNvPr>
          <p:cNvSpPr>
            <a:spLocks noGrp="1"/>
          </p:cNvSpPr>
          <p:nvPr>
            <p:ph type="title"/>
          </p:nvPr>
        </p:nvSpPr>
        <p:spPr>
          <a:xfrm>
            <a:off x="4646071" y="2449891"/>
            <a:ext cx="5338372" cy="1077229"/>
          </a:xfrm>
        </p:spPr>
        <p:txBody>
          <a:bodyPr>
            <a:normAutofit/>
          </a:bodyPr>
          <a:lstStyle/>
          <a:p>
            <a:pPr algn="l"/>
            <a:r>
              <a:rPr lang="en-US"/>
              <a:t>Gabriel's Approach for Wishlist Item one</a:t>
            </a:r>
          </a:p>
        </p:txBody>
      </p:sp>
      <p:pic>
        <p:nvPicPr>
          <p:cNvPr id="9" name="Picture 8" descr="Colourful pins linked with threads">
            <a:extLst>
              <a:ext uri="{FF2B5EF4-FFF2-40B4-BE49-F238E27FC236}">
                <a16:creationId xmlns:a16="http://schemas.microsoft.com/office/drawing/2014/main" id="{8F2E5021-AFCC-D15E-499A-C45141063DA9}"/>
              </a:ext>
            </a:extLst>
          </p:cNvPr>
          <p:cNvPicPr>
            <a:picLocks noChangeAspect="1"/>
          </p:cNvPicPr>
          <p:nvPr/>
        </p:nvPicPr>
        <p:blipFill rotWithShape="1">
          <a:blip r:embed="rId5"/>
          <a:srcRect l="38836" r="31618" b="7"/>
          <a:stretch/>
        </p:blipFill>
        <p:spPr>
          <a:xfrm>
            <a:off x="1011880" y="227"/>
            <a:ext cx="3051461" cy="6858000"/>
          </a:xfrm>
          <a:prstGeom prst="rect">
            <a:avLst/>
          </a:prstGeom>
          <a:ln w="12700">
            <a:solidFill>
              <a:schemeClr val="tx1"/>
            </a:solidFill>
          </a:ln>
        </p:spPr>
      </p:pic>
      <p:sp>
        <p:nvSpPr>
          <p:cNvPr id="23" name="Rectangle 22">
            <a:extLst>
              <a:ext uri="{FF2B5EF4-FFF2-40B4-BE49-F238E27FC236}">
                <a16:creationId xmlns:a16="http://schemas.microsoft.com/office/drawing/2014/main" id="{DDB9C59E-E311-421C-83D7-D60C5EBE7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FF9CCB84-4641-45C1-9C0C-D35DEB9B2A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FB0D9631-B3EA-7B65-1A18-90FFE18375B8}"/>
              </a:ext>
            </a:extLst>
          </p:cNvPr>
          <p:cNvSpPr>
            <a:spLocks noGrp="1"/>
          </p:cNvSpPr>
          <p:nvPr>
            <p:ph type="sldNum" sz="quarter" idx="12"/>
          </p:nvPr>
        </p:nvSpPr>
        <p:spPr/>
        <p:txBody>
          <a:bodyPr/>
          <a:lstStyle/>
          <a:p>
            <a:fld id="{6D22F896-40B5-4ADD-8801-0D06FADFA095}" type="slidenum">
              <a:rPr lang="en-US" dirty="0"/>
              <a:t>54</a:t>
            </a:fld>
            <a:endParaRPr lang="en-US"/>
          </a:p>
        </p:txBody>
      </p:sp>
    </p:spTree>
    <p:extLst>
      <p:ext uri="{BB962C8B-B14F-4D97-AF65-F5344CB8AC3E}">
        <p14:creationId xmlns:p14="http://schemas.microsoft.com/office/powerpoint/2010/main" val="17076956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FAADFB1-A9D8-4319-BAC8-6B3FD36BF2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17C5FC5-1BC6-470E-A163-7EE80D227E6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48316889-BCD7-49B5-89BD-4FC1D29FEF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3E12F873-5B9B-482F-9FB3-6355C4F3B7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F245259-4364-4D53-AC48-3E893885AD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1C0544-02B0-4BEC-2C37-D5A50FFEB2AE}"/>
              </a:ext>
            </a:extLst>
          </p:cNvPr>
          <p:cNvSpPr>
            <a:spLocks noGrp="1"/>
          </p:cNvSpPr>
          <p:nvPr>
            <p:ph type="title"/>
          </p:nvPr>
        </p:nvSpPr>
        <p:spPr>
          <a:xfrm>
            <a:off x="6369475" y="808056"/>
            <a:ext cx="4203364" cy="1077229"/>
          </a:xfrm>
        </p:spPr>
        <p:txBody>
          <a:bodyPr>
            <a:normAutofit/>
          </a:bodyPr>
          <a:lstStyle/>
          <a:p>
            <a:pPr algn="l"/>
            <a:r>
              <a:rPr lang="en-US"/>
              <a:t>Introduction</a:t>
            </a:r>
          </a:p>
        </p:txBody>
      </p:sp>
      <p:pic>
        <p:nvPicPr>
          <p:cNvPr id="5" name="Picture 4" descr="3D box skeletons">
            <a:extLst>
              <a:ext uri="{FF2B5EF4-FFF2-40B4-BE49-F238E27FC236}">
                <a16:creationId xmlns:a16="http://schemas.microsoft.com/office/drawing/2014/main" id="{1958FC00-EEC8-24CC-7412-A24CEC209D07}"/>
              </a:ext>
            </a:extLst>
          </p:cNvPr>
          <p:cNvPicPr>
            <a:picLocks noChangeAspect="1"/>
          </p:cNvPicPr>
          <p:nvPr/>
        </p:nvPicPr>
        <p:blipFill rotWithShape="1">
          <a:blip r:embed="rId5"/>
          <a:srcRect l="31575" r="25428" b="-3"/>
          <a:stretch/>
        </p:blipFill>
        <p:spPr>
          <a:xfrm>
            <a:off x="1005401" y="227"/>
            <a:ext cx="4424045" cy="6858000"/>
          </a:xfrm>
          <a:prstGeom prst="rect">
            <a:avLst/>
          </a:prstGeom>
          <a:ln w="12700">
            <a:solidFill>
              <a:schemeClr val="tx1"/>
            </a:solidFill>
          </a:ln>
        </p:spPr>
      </p:pic>
      <p:sp>
        <p:nvSpPr>
          <p:cNvPr id="19" name="Rectangle 18">
            <a:extLst>
              <a:ext uri="{FF2B5EF4-FFF2-40B4-BE49-F238E27FC236}">
                <a16:creationId xmlns:a16="http://schemas.microsoft.com/office/drawing/2014/main" id="{3B9C7619-9AF0-4D6F-B2E3-21032A5C3A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D9924DE-2766-C2E3-FB29-186A5FD805A3}"/>
              </a:ext>
            </a:extLst>
          </p:cNvPr>
          <p:cNvSpPr>
            <a:spLocks noGrp="1"/>
          </p:cNvSpPr>
          <p:nvPr>
            <p:ph idx="1"/>
          </p:nvPr>
        </p:nvSpPr>
        <p:spPr>
          <a:xfrm>
            <a:off x="6369474" y="2052116"/>
            <a:ext cx="4203365" cy="3997828"/>
          </a:xfrm>
        </p:spPr>
        <p:txBody>
          <a:bodyPr>
            <a:normAutofit/>
          </a:bodyPr>
          <a:lstStyle/>
          <a:p>
            <a:pPr marL="0" indent="0">
              <a:lnSpc>
                <a:spcPct val="110000"/>
              </a:lnSpc>
              <a:buNone/>
            </a:pPr>
            <a:r>
              <a:rPr lang="en-US" sz="1500" i="1"/>
              <a:t>Problem Statement</a:t>
            </a:r>
            <a:r>
              <a:rPr lang="en-US" sz="1500"/>
              <a:t>:</a:t>
            </a:r>
          </a:p>
          <a:p>
            <a:pPr>
              <a:lnSpc>
                <a:spcPct val="110000"/>
              </a:lnSpc>
            </a:pPr>
            <a:r>
              <a:rPr lang="en-US" sz="1500"/>
              <a:t>The current Java codebase for community detection in networks is limited to undirected, weighted networks. There is a need to extend this functionality to support directed, weighted networks for a more versatile application.</a:t>
            </a:r>
          </a:p>
          <a:p>
            <a:pPr marL="0" indent="0">
              <a:lnSpc>
                <a:spcPct val="110000"/>
              </a:lnSpc>
              <a:buNone/>
            </a:pPr>
            <a:r>
              <a:rPr lang="en-US" sz="1500" i="1"/>
              <a:t>Objective</a:t>
            </a:r>
            <a:r>
              <a:rPr lang="en-US" sz="1500"/>
              <a:t>:</a:t>
            </a:r>
          </a:p>
          <a:p>
            <a:pPr>
              <a:lnSpc>
                <a:spcPct val="110000"/>
              </a:lnSpc>
            </a:pPr>
            <a:r>
              <a:rPr lang="en-US" sz="1500"/>
              <a:t>The objective is to modify and extend the existing Java codebase to accommodate directed, weighted networks while maintaining the existing functionality for undirected, weighted networks.</a:t>
            </a:r>
          </a:p>
        </p:txBody>
      </p:sp>
      <p:sp>
        <p:nvSpPr>
          <p:cNvPr id="21" name="Rectangle 20">
            <a:extLst>
              <a:ext uri="{FF2B5EF4-FFF2-40B4-BE49-F238E27FC236}">
                <a16:creationId xmlns:a16="http://schemas.microsoft.com/office/drawing/2014/main" id="{BAFBE0AC-23B1-4352-95D2-C71EB6D150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13BA5FC6-C430-1176-3F72-9C098706E4AA}"/>
              </a:ext>
            </a:extLst>
          </p:cNvPr>
          <p:cNvSpPr>
            <a:spLocks noGrp="1"/>
          </p:cNvSpPr>
          <p:nvPr>
            <p:ph type="sldNum" sz="quarter" idx="12"/>
          </p:nvPr>
        </p:nvSpPr>
        <p:spPr/>
        <p:txBody>
          <a:bodyPr/>
          <a:lstStyle/>
          <a:p>
            <a:fld id="{6D22F896-40B5-4ADD-8801-0D06FADFA095}" type="slidenum">
              <a:rPr lang="en-US" dirty="0"/>
              <a:t>55</a:t>
            </a:fld>
            <a:endParaRPr lang="en-US"/>
          </a:p>
        </p:txBody>
      </p:sp>
    </p:spTree>
    <p:extLst>
      <p:ext uri="{BB962C8B-B14F-4D97-AF65-F5344CB8AC3E}">
        <p14:creationId xmlns:p14="http://schemas.microsoft.com/office/powerpoint/2010/main" val="32775508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54961F17-D0E4-4576-8697-C062B28F32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02DF1AEC-0327-4A10-AED3-E227ACAEBC5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20" name="Picture 19">
            <a:extLst>
              <a:ext uri="{FF2B5EF4-FFF2-40B4-BE49-F238E27FC236}">
                <a16:creationId xmlns:a16="http://schemas.microsoft.com/office/drawing/2014/main" id="{C839742D-6F41-4E7D-9C32-1D9825B40F2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22" name="Rectangle 21">
            <a:extLst>
              <a:ext uri="{FF2B5EF4-FFF2-40B4-BE49-F238E27FC236}">
                <a16:creationId xmlns:a16="http://schemas.microsoft.com/office/drawing/2014/main" id="{5F3ADA23-8B3C-4029-923E-81303CBEA1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9EAE543-FFF6-43C7-AD71-A9856C6E7C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BF85EC-2536-45F4-65E2-C340C29BD76B}"/>
              </a:ext>
            </a:extLst>
          </p:cNvPr>
          <p:cNvSpPr>
            <a:spLocks noGrp="1"/>
          </p:cNvSpPr>
          <p:nvPr>
            <p:ph type="title"/>
          </p:nvPr>
        </p:nvSpPr>
        <p:spPr>
          <a:xfrm>
            <a:off x="7548117" y="808056"/>
            <a:ext cx="3024722" cy="1249344"/>
          </a:xfrm>
        </p:spPr>
        <p:txBody>
          <a:bodyPr vert="horz" lIns="91440" tIns="45720" rIns="91440" bIns="45720" rtlCol="0" anchor="t">
            <a:normAutofit/>
          </a:bodyPr>
          <a:lstStyle/>
          <a:p>
            <a:pPr algn="l"/>
            <a:r>
              <a:rPr lang="en-US" sz="2800"/>
              <a:t>Methodology Overview</a:t>
            </a:r>
          </a:p>
        </p:txBody>
      </p:sp>
      <p:pic>
        <p:nvPicPr>
          <p:cNvPr id="12" name="Picture 11" descr="An abstract design with lines and financial symbols">
            <a:extLst>
              <a:ext uri="{FF2B5EF4-FFF2-40B4-BE49-F238E27FC236}">
                <a16:creationId xmlns:a16="http://schemas.microsoft.com/office/drawing/2014/main" id="{289DBBB9-F1FC-ABF0-078B-F4C2E0E09766}"/>
              </a:ext>
            </a:extLst>
          </p:cNvPr>
          <p:cNvPicPr>
            <a:picLocks noChangeAspect="1"/>
          </p:cNvPicPr>
          <p:nvPr/>
        </p:nvPicPr>
        <p:blipFill rotWithShape="1">
          <a:blip r:embed="rId5"/>
          <a:srcRect l="21501" r="24410" b="3"/>
          <a:stretch/>
        </p:blipFill>
        <p:spPr>
          <a:xfrm>
            <a:off x="1005401" y="227"/>
            <a:ext cx="5569814" cy="6858000"/>
          </a:xfrm>
          <a:prstGeom prst="rect">
            <a:avLst/>
          </a:prstGeom>
          <a:ln w="12700">
            <a:solidFill>
              <a:schemeClr val="tx1"/>
            </a:solidFill>
          </a:ln>
        </p:spPr>
      </p:pic>
      <p:sp>
        <p:nvSpPr>
          <p:cNvPr id="26" name="Rectangle 25">
            <a:extLst>
              <a:ext uri="{FF2B5EF4-FFF2-40B4-BE49-F238E27FC236}">
                <a16:creationId xmlns:a16="http://schemas.microsoft.com/office/drawing/2014/main" id="{8D7E355E-8304-4C50-B384-7DAC68D87C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79870F0-1C3D-EC39-892E-79CFA820C905}"/>
              </a:ext>
            </a:extLst>
          </p:cNvPr>
          <p:cNvSpPr txBox="1"/>
          <p:nvPr/>
        </p:nvSpPr>
        <p:spPr>
          <a:xfrm>
            <a:off x="7560104" y="2200275"/>
            <a:ext cx="3012735" cy="3849669"/>
          </a:xfrm>
          <a:prstGeom prst="rect">
            <a:avLst/>
          </a:prstGeom>
        </p:spPr>
        <p:txBody>
          <a:bodyPr vert="horz" lIns="91440" tIns="45720" rIns="91440" bIns="45720" rtlCol="0" anchor="ctr">
            <a:normAutofit/>
          </a:bodyPr>
          <a:lstStyle/>
          <a:p>
            <a:pPr marL="285750" indent="-285750" defTabSz="914400">
              <a:lnSpc>
                <a:spcPct val="110000"/>
              </a:lnSpc>
              <a:spcAft>
                <a:spcPts val="600"/>
              </a:spcAft>
              <a:buClr>
                <a:schemeClr val="accent6"/>
              </a:buClr>
              <a:buSzPct val="90000"/>
              <a:buFont typeface="Wingdings" panose="05000000000000000000" pitchFamily="2" charset="2"/>
              <a:buChar char="§"/>
            </a:pPr>
            <a:r>
              <a:rPr lang="en-US" sz="1500"/>
              <a:t>Update core data structures (Graph, Node, Edge) to support directed weighted attributes.</a:t>
            </a:r>
          </a:p>
          <a:p>
            <a:pPr marL="285750" indent="-285750" defTabSz="914400">
              <a:lnSpc>
                <a:spcPct val="110000"/>
              </a:lnSpc>
              <a:spcAft>
                <a:spcPts val="600"/>
              </a:spcAft>
              <a:buClr>
                <a:schemeClr val="accent6"/>
              </a:buClr>
              <a:buSzPct val="90000"/>
              <a:buFont typeface="Wingdings" panose="05000000000000000000" pitchFamily="2" charset="2"/>
              <a:buChar char="§"/>
            </a:pPr>
            <a:r>
              <a:rPr lang="en-US" sz="1500"/>
              <a:t>Modify existing methods and algorithms (InfomapAlgorithm, MapEquation) to adapt to the new data structures.</a:t>
            </a:r>
          </a:p>
          <a:p>
            <a:pPr marL="285750" indent="-285750" defTabSz="914400">
              <a:lnSpc>
                <a:spcPct val="110000"/>
              </a:lnSpc>
              <a:spcAft>
                <a:spcPts val="600"/>
              </a:spcAft>
              <a:buClr>
                <a:schemeClr val="accent6"/>
              </a:buClr>
              <a:buSzPct val="90000"/>
              <a:buFont typeface="Wingdings" panose="05000000000000000000" pitchFamily="2" charset="2"/>
              <a:buChar char="§"/>
            </a:pPr>
            <a:r>
              <a:rPr lang="en-US" sz="1500"/>
              <a:t>Conduct rigorous testing to validate the new implementation.</a:t>
            </a:r>
          </a:p>
          <a:p>
            <a:pPr marL="285750" indent="-285750" defTabSz="914400">
              <a:lnSpc>
                <a:spcPct val="110000"/>
              </a:lnSpc>
              <a:spcAft>
                <a:spcPts val="600"/>
              </a:spcAft>
              <a:buClr>
                <a:schemeClr val="accent6"/>
              </a:buClr>
              <a:buSzPct val="90000"/>
              <a:buFont typeface="Wingdings" panose="05000000000000000000" pitchFamily="2" charset="2"/>
              <a:buChar char="§"/>
            </a:pPr>
            <a:r>
              <a:rPr lang="en-US" sz="1500"/>
              <a:t>Update documentation and perform performance tuning.</a:t>
            </a:r>
          </a:p>
        </p:txBody>
      </p:sp>
      <p:sp>
        <p:nvSpPr>
          <p:cNvPr id="28" name="Rectangle 27">
            <a:extLst>
              <a:ext uri="{FF2B5EF4-FFF2-40B4-BE49-F238E27FC236}">
                <a16:creationId xmlns:a16="http://schemas.microsoft.com/office/drawing/2014/main" id="{0178E784-3C81-4963-ACD9-58EF41CE82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FCFF18A-47A2-949E-BBB3-A8312DE7C119}"/>
              </a:ext>
            </a:extLst>
          </p:cNvPr>
          <p:cNvSpPr txBox="1"/>
          <p:nvPr/>
        </p:nvSpPr>
        <p:spPr>
          <a:xfrm>
            <a:off x="3219823" y="2061882"/>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7" name="TextBox 6">
            <a:extLst>
              <a:ext uri="{FF2B5EF4-FFF2-40B4-BE49-F238E27FC236}">
                <a16:creationId xmlns:a16="http://schemas.microsoft.com/office/drawing/2014/main" id="{6444BFE8-82B5-54B2-1233-31B0B16185F7}"/>
              </a:ext>
            </a:extLst>
          </p:cNvPr>
          <p:cNvSpPr txBox="1"/>
          <p:nvPr/>
        </p:nvSpPr>
        <p:spPr>
          <a:xfrm>
            <a:off x="4870823" y="1919940"/>
            <a:ext cx="525182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3" name="Slide Number Placeholder 2">
            <a:extLst>
              <a:ext uri="{FF2B5EF4-FFF2-40B4-BE49-F238E27FC236}">
                <a16:creationId xmlns:a16="http://schemas.microsoft.com/office/drawing/2014/main" id="{70ED53B7-196A-1CAE-E112-97117DADA02E}"/>
              </a:ext>
            </a:extLst>
          </p:cNvPr>
          <p:cNvSpPr>
            <a:spLocks noGrp="1"/>
          </p:cNvSpPr>
          <p:nvPr>
            <p:ph type="sldNum" sz="quarter" idx="12"/>
          </p:nvPr>
        </p:nvSpPr>
        <p:spPr/>
        <p:txBody>
          <a:bodyPr/>
          <a:lstStyle/>
          <a:p>
            <a:fld id="{6D22F896-40B5-4ADD-8801-0D06FADFA095}" type="slidenum">
              <a:rPr lang="en-US" dirty="0"/>
              <a:t>56</a:t>
            </a:fld>
            <a:endParaRPr lang="en-US"/>
          </a:p>
        </p:txBody>
      </p:sp>
    </p:spTree>
    <p:extLst>
      <p:ext uri="{BB962C8B-B14F-4D97-AF65-F5344CB8AC3E}">
        <p14:creationId xmlns:p14="http://schemas.microsoft.com/office/powerpoint/2010/main" val="17830109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0748FE5-971C-4D3D-9E82-844F9896DE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65180ED-82FA-4DB9-977A-EF01472A5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1770DC71-8434-464C-A23E-E7BC9BC893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357561C8-C082-42A2-8092-4FB6D770AC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FC43BFC-462D-410C-B3EE-F37EF751C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C90187-B212-FD4C-F2FE-E8B55F6850D2}"/>
              </a:ext>
            </a:extLst>
          </p:cNvPr>
          <p:cNvSpPr>
            <a:spLocks noGrp="1"/>
          </p:cNvSpPr>
          <p:nvPr>
            <p:ph type="title"/>
          </p:nvPr>
        </p:nvSpPr>
        <p:spPr>
          <a:xfrm>
            <a:off x="6728659" y="672573"/>
            <a:ext cx="4656875" cy="560826"/>
          </a:xfrm>
        </p:spPr>
        <p:txBody>
          <a:bodyPr>
            <a:normAutofit/>
          </a:bodyPr>
          <a:lstStyle/>
          <a:p>
            <a:pPr algn="l"/>
            <a:r>
              <a:rPr lang="en-US"/>
              <a:t>Detailed Plan</a:t>
            </a:r>
          </a:p>
        </p:txBody>
      </p:sp>
      <p:pic>
        <p:nvPicPr>
          <p:cNvPr id="7" name="Picture 6" descr="Colourful pins connected with a thread">
            <a:extLst>
              <a:ext uri="{FF2B5EF4-FFF2-40B4-BE49-F238E27FC236}">
                <a16:creationId xmlns:a16="http://schemas.microsoft.com/office/drawing/2014/main" id="{3CBC24C7-A50E-898F-572B-A0BF1AABBE6C}"/>
              </a:ext>
            </a:extLst>
          </p:cNvPr>
          <p:cNvPicPr>
            <a:picLocks noChangeAspect="1"/>
          </p:cNvPicPr>
          <p:nvPr/>
        </p:nvPicPr>
        <p:blipFill rotWithShape="1">
          <a:blip r:embed="rId5"/>
          <a:srcRect l="25442" r="44901" b="-3"/>
          <a:stretch/>
        </p:blipFill>
        <p:spPr>
          <a:xfrm>
            <a:off x="1011880" y="227"/>
            <a:ext cx="3051461" cy="6858000"/>
          </a:xfrm>
          <a:prstGeom prst="rect">
            <a:avLst/>
          </a:prstGeom>
          <a:ln w="12700">
            <a:solidFill>
              <a:schemeClr val="tx1"/>
            </a:solidFill>
          </a:ln>
        </p:spPr>
      </p:pic>
      <p:sp>
        <p:nvSpPr>
          <p:cNvPr id="19" name="Rectangle 18">
            <a:extLst>
              <a:ext uri="{FF2B5EF4-FFF2-40B4-BE49-F238E27FC236}">
                <a16:creationId xmlns:a16="http://schemas.microsoft.com/office/drawing/2014/main" id="{DDB9C59E-E311-421C-83D7-D60C5EBE7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3E064E8-E1E5-5CE6-EEEC-447A02CB8DAA}"/>
              </a:ext>
            </a:extLst>
          </p:cNvPr>
          <p:cNvSpPr>
            <a:spLocks noGrp="1"/>
          </p:cNvSpPr>
          <p:nvPr>
            <p:ph idx="1"/>
          </p:nvPr>
        </p:nvSpPr>
        <p:spPr>
          <a:xfrm>
            <a:off x="4686300" y="1371600"/>
            <a:ext cx="6493820" cy="5118100"/>
          </a:xfrm>
        </p:spPr>
        <p:txBody>
          <a:bodyPr>
            <a:normAutofit/>
          </a:bodyPr>
          <a:lstStyle/>
          <a:p>
            <a:pPr marL="0" indent="0">
              <a:lnSpc>
                <a:spcPct val="110000"/>
              </a:lnSpc>
              <a:buNone/>
            </a:pPr>
            <a:r>
              <a:rPr lang="en-US" sz="1200" i="1"/>
              <a:t>Update Data Structures</a:t>
            </a:r>
          </a:p>
          <a:p>
            <a:pPr>
              <a:lnSpc>
                <a:spcPct val="110000"/>
              </a:lnSpc>
            </a:pPr>
            <a:r>
              <a:rPr lang="en-US" sz="1200"/>
              <a:t>Why: To support directed and weighted attributes natively within the graph.</a:t>
            </a:r>
          </a:p>
          <a:p>
            <a:pPr>
              <a:lnSpc>
                <a:spcPct val="110000"/>
              </a:lnSpc>
            </a:pPr>
            <a:r>
              <a:rPr lang="en-US" sz="1200"/>
              <a:t>How: Add </a:t>
            </a:r>
            <a:r>
              <a:rPr lang="en-US" sz="1200" err="1"/>
              <a:t>boolean</a:t>
            </a:r>
            <a:r>
              <a:rPr lang="en-US" sz="1200"/>
              <a:t> flags and weight attributes in the Graph and Edge classes.</a:t>
            </a:r>
          </a:p>
          <a:p>
            <a:pPr marL="0" indent="0">
              <a:lnSpc>
                <a:spcPct val="110000"/>
              </a:lnSpc>
              <a:buNone/>
            </a:pPr>
            <a:r>
              <a:rPr lang="en-US" sz="1200" i="1"/>
              <a:t>Modify Methods to Consider Direction</a:t>
            </a:r>
          </a:p>
          <a:p>
            <a:pPr>
              <a:lnSpc>
                <a:spcPct val="110000"/>
              </a:lnSpc>
            </a:pPr>
            <a:r>
              <a:rPr lang="en-US" sz="1200"/>
              <a:t>Why: Existing methods need to be aware of edge directions.</a:t>
            </a:r>
          </a:p>
          <a:p>
            <a:pPr>
              <a:lnSpc>
                <a:spcPct val="110000"/>
              </a:lnSpc>
            </a:pPr>
            <a:r>
              <a:rPr lang="en-US" sz="1200"/>
              <a:t>How: Update methods in Node and Graph classes to consider a flag when performing operations.</a:t>
            </a:r>
          </a:p>
          <a:p>
            <a:pPr marL="0" indent="0">
              <a:lnSpc>
                <a:spcPct val="110000"/>
              </a:lnSpc>
              <a:buNone/>
            </a:pPr>
            <a:r>
              <a:rPr lang="en-US" sz="1200" i="1"/>
              <a:t>Update Algorithms</a:t>
            </a:r>
          </a:p>
          <a:p>
            <a:pPr>
              <a:lnSpc>
                <a:spcPct val="110000"/>
              </a:lnSpc>
            </a:pPr>
            <a:r>
              <a:rPr lang="en-US" sz="1200"/>
              <a:t>Why: To adapt to the new directed weighted graph structure.</a:t>
            </a:r>
          </a:p>
          <a:p>
            <a:pPr>
              <a:lnSpc>
                <a:spcPct val="110000"/>
              </a:lnSpc>
            </a:pPr>
            <a:r>
              <a:rPr lang="en-US" sz="1200"/>
              <a:t>How: Modify existing methods in </a:t>
            </a:r>
            <a:r>
              <a:rPr lang="en-US" sz="1200" err="1"/>
              <a:t>InfomapAlgorithm</a:t>
            </a:r>
            <a:r>
              <a:rPr lang="en-US" sz="1200"/>
              <a:t> and </a:t>
            </a:r>
            <a:r>
              <a:rPr lang="en-US" sz="1200" err="1"/>
              <a:t>MapEquation</a:t>
            </a:r>
            <a:r>
              <a:rPr lang="en-US" sz="1200"/>
              <a:t> classes.</a:t>
            </a:r>
          </a:p>
          <a:p>
            <a:pPr marL="0" indent="0">
              <a:lnSpc>
                <a:spcPct val="110000"/>
              </a:lnSpc>
              <a:buNone/>
            </a:pPr>
            <a:r>
              <a:rPr lang="en-US" sz="1200" i="1"/>
              <a:t>Testing</a:t>
            </a:r>
          </a:p>
          <a:p>
            <a:pPr>
              <a:lnSpc>
                <a:spcPct val="110000"/>
              </a:lnSpc>
            </a:pPr>
            <a:r>
              <a:rPr lang="en-US" sz="1200"/>
              <a:t>Why: To ensure correctness and efficiency.</a:t>
            </a:r>
          </a:p>
          <a:p>
            <a:pPr>
              <a:lnSpc>
                <a:spcPct val="110000"/>
              </a:lnSpc>
            </a:pPr>
            <a:r>
              <a:rPr lang="en-US" sz="1200"/>
              <a:t>How: Implement unit tests and end-to-end tests on sample directed weighted graphs.</a:t>
            </a:r>
          </a:p>
        </p:txBody>
      </p:sp>
      <p:sp>
        <p:nvSpPr>
          <p:cNvPr id="21" name="Rectangle 20">
            <a:extLst>
              <a:ext uri="{FF2B5EF4-FFF2-40B4-BE49-F238E27FC236}">
                <a16:creationId xmlns:a16="http://schemas.microsoft.com/office/drawing/2014/main" id="{FF9CCB84-4641-45C1-9C0C-D35DEB9B2A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9E77C2F-2045-8D3A-3BF8-1BB8E8C409F8}"/>
              </a:ext>
            </a:extLst>
          </p:cNvPr>
          <p:cNvSpPr>
            <a:spLocks noGrp="1"/>
          </p:cNvSpPr>
          <p:nvPr>
            <p:ph type="sldNum" sz="quarter" idx="12"/>
          </p:nvPr>
        </p:nvSpPr>
        <p:spPr/>
        <p:txBody>
          <a:bodyPr/>
          <a:lstStyle/>
          <a:p>
            <a:fld id="{6D22F896-40B5-4ADD-8801-0D06FADFA095}" type="slidenum">
              <a:rPr lang="en-US" dirty="0"/>
              <a:t>57</a:t>
            </a:fld>
            <a:endParaRPr lang="en-US"/>
          </a:p>
        </p:txBody>
      </p:sp>
    </p:spTree>
    <p:extLst>
      <p:ext uri="{BB962C8B-B14F-4D97-AF65-F5344CB8AC3E}">
        <p14:creationId xmlns:p14="http://schemas.microsoft.com/office/powerpoint/2010/main" val="21331919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bg>
      <p:bgPr>
        <a:blipFill rotWithShape="1">
          <a:blip r:embed="rId2"/>
          <a:stretch/>
        </a:blip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AFAADFB1-A9D8-4319-BAC8-6B3FD36BF2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617C5FC5-1BC6-470E-A163-7EE80D227E6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22" name="Picture 21">
            <a:extLst>
              <a:ext uri="{FF2B5EF4-FFF2-40B4-BE49-F238E27FC236}">
                <a16:creationId xmlns:a16="http://schemas.microsoft.com/office/drawing/2014/main" id="{48316889-BCD7-49B5-89BD-4FC1D29FEF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23" name="Rectangle 22">
            <a:extLst>
              <a:ext uri="{FF2B5EF4-FFF2-40B4-BE49-F238E27FC236}">
                <a16:creationId xmlns:a16="http://schemas.microsoft.com/office/drawing/2014/main" id="{3E12F873-5B9B-482F-9FB3-6355C4F3B7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F245259-4364-4D53-AC48-3E893885AD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CB359D-1003-C0AC-7E33-722014A29778}"/>
              </a:ext>
            </a:extLst>
          </p:cNvPr>
          <p:cNvSpPr>
            <a:spLocks noGrp="1"/>
          </p:cNvSpPr>
          <p:nvPr>
            <p:ph type="title"/>
          </p:nvPr>
        </p:nvSpPr>
        <p:spPr>
          <a:xfrm>
            <a:off x="6369475" y="808056"/>
            <a:ext cx="4203364" cy="1077229"/>
          </a:xfrm>
        </p:spPr>
        <p:txBody>
          <a:bodyPr>
            <a:normAutofit/>
          </a:bodyPr>
          <a:lstStyle/>
          <a:p>
            <a:pPr algn="l"/>
            <a:r>
              <a:rPr lang="en-US" sz="2400"/>
              <a:t>Gabriel's_'Timeline'</a:t>
            </a:r>
            <a:endParaRPr lang="en-US"/>
          </a:p>
        </p:txBody>
      </p:sp>
      <p:pic>
        <p:nvPicPr>
          <p:cNvPr id="24" name="Picture 23" descr="Calendar on table">
            <a:extLst>
              <a:ext uri="{FF2B5EF4-FFF2-40B4-BE49-F238E27FC236}">
                <a16:creationId xmlns:a16="http://schemas.microsoft.com/office/drawing/2014/main" id="{AD93E902-EE9F-3FA0-D608-FFC01D2CBB27}"/>
              </a:ext>
            </a:extLst>
          </p:cNvPr>
          <p:cNvPicPr>
            <a:picLocks noChangeAspect="1"/>
          </p:cNvPicPr>
          <p:nvPr/>
        </p:nvPicPr>
        <p:blipFill rotWithShape="1">
          <a:blip r:embed="rId5"/>
          <a:srcRect l="9791" r="47212" b="-3"/>
          <a:stretch/>
        </p:blipFill>
        <p:spPr>
          <a:xfrm>
            <a:off x="1005401" y="227"/>
            <a:ext cx="4424045" cy="6858000"/>
          </a:xfrm>
          <a:prstGeom prst="rect">
            <a:avLst/>
          </a:prstGeom>
          <a:ln w="12700">
            <a:solidFill>
              <a:schemeClr val="tx1"/>
            </a:solidFill>
          </a:ln>
        </p:spPr>
      </p:pic>
      <p:sp>
        <p:nvSpPr>
          <p:cNvPr id="19" name="Rectangle 18">
            <a:extLst>
              <a:ext uri="{FF2B5EF4-FFF2-40B4-BE49-F238E27FC236}">
                <a16:creationId xmlns:a16="http://schemas.microsoft.com/office/drawing/2014/main" id="{3B9C7619-9AF0-4D6F-B2E3-21032A5C3A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B75D1482-8631-10F0-6AC5-1C402AE8AC56}"/>
              </a:ext>
            </a:extLst>
          </p:cNvPr>
          <p:cNvSpPr>
            <a:spLocks noGrp="1"/>
          </p:cNvSpPr>
          <p:nvPr>
            <p:ph idx="1"/>
          </p:nvPr>
        </p:nvSpPr>
        <p:spPr>
          <a:xfrm>
            <a:off x="6369474" y="2052116"/>
            <a:ext cx="4203365" cy="3997828"/>
          </a:xfrm>
        </p:spPr>
        <p:txBody>
          <a:bodyPr>
            <a:normAutofit/>
          </a:bodyPr>
          <a:lstStyle/>
          <a:p>
            <a:pPr marL="344170" indent="-344170"/>
            <a:r>
              <a:rPr lang="en-US" sz="1800" b="1">
                <a:ea typeface="+mn-lt"/>
                <a:cs typeface="+mn-lt"/>
              </a:rPr>
              <a:t>Week 1 (Oct 23 - Oct 29):</a:t>
            </a:r>
            <a:r>
              <a:rPr lang="en-US" sz="1800">
                <a:ea typeface="+mn-lt"/>
                <a:cs typeface="+mn-lt"/>
              </a:rPr>
              <a:t> Update data structures and methods to consider direction.</a:t>
            </a:r>
          </a:p>
          <a:p>
            <a:pPr marL="344170" indent="-344170"/>
            <a:r>
              <a:rPr lang="en-US" sz="1800" b="1">
                <a:ea typeface="+mn-lt"/>
                <a:cs typeface="+mn-lt"/>
              </a:rPr>
              <a:t>Week 2 (Oct 30 - Nov 4):</a:t>
            </a:r>
            <a:r>
              <a:rPr lang="en-US" sz="1800">
                <a:ea typeface="+mn-lt"/>
                <a:cs typeface="+mn-lt"/>
              </a:rPr>
              <a:t> Modify InfomapAlgorithm and MapEquation and conduct initial testing.</a:t>
            </a:r>
          </a:p>
          <a:p>
            <a:pPr marL="344170" indent="-344170"/>
            <a:r>
              <a:rPr lang="en-US" sz="1800" b="1">
                <a:ea typeface="+mn-lt"/>
                <a:cs typeface="+mn-lt"/>
              </a:rPr>
              <a:t>Week 3 (Nov 6 - Nov 11):</a:t>
            </a:r>
            <a:r>
              <a:rPr lang="en-US" sz="1800">
                <a:ea typeface="+mn-lt"/>
                <a:cs typeface="+mn-lt"/>
              </a:rPr>
              <a:t> Focus on documentation, performance tuning, and final testing.</a:t>
            </a:r>
          </a:p>
          <a:p>
            <a:pPr marL="344170" indent="-344170"/>
            <a:endParaRPr lang="en-US" sz="1800">
              <a:cs typeface="Arial"/>
            </a:endParaRPr>
          </a:p>
        </p:txBody>
      </p:sp>
      <p:sp>
        <p:nvSpPr>
          <p:cNvPr id="21" name="Rectangle 20">
            <a:extLst>
              <a:ext uri="{FF2B5EF4-FFF2-40B4-BE49-F238E27FC236}">
                <a16:creationId xmlns:a16="http://schemas.microsoft.com/office/drawing/2014/main" id="{BAFBE0AC-23B1-4352-95D2-C71EB6D150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51302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4B37A-8CA0-6BE9-264C-C69811D4D1DB}"/>
              </a:ext>
            </a:extLst>
          </p:cNvPr>
          <p:cNvSpPr>
            <a:spLocks noGrp="1"/>
          </p:cNvSpPr>
          <p:nvPr>
            <p:ph type="title"/>
          </p:nvPr>
        </p:nvSpPr>
        <p:spPr/>
        <p:txBody>
          <a:bodyPr/>
          <a:lstStyle/>
          <a:p>
            <a:r>
              <a:rPr lang="en-US"/>
              <a:t>Sprint  – 5 </a:t>
            </a:r>
            <a:br>
              <a:rPr lang="en-US">
                <a:cs typeface="Arial"/>
              </a:rPr>
            </a:br>
            <a:r>
              <a:rPr lang="en-US">
                <a:cs typeface="Arial"/>
              </a:rPr>
              <a:t>10/22/23 – 11/05/23</a:t>
            </a:r>
            <a:endParaRPr lang="en-US"/>
          </a:p>
        </p:txBody>
      </p:sp>
      <p:sp>
        <p:nvSpPr>
          <p:cNvPr id="3" name="Content Placeholder 2">
            <a:extLst>
              <a:ext uri="{FF2B5EF4-FFF2-40B4-BE49-F238E27FC236}">
                <a16:creationId xmlns:a16="http://schemas.microsoft.com/office/drawing/2014/main" id="{7DC463F1-2EC2-86E5-726B-430D5E477A34}"/>
              </a:ext>
            </a:extLst>
          </p:cNvPr>
          <p:cNvSpPr>
            <a:spLocks noGrp="1"/>
          </p:cNvSpPr>
          <p:nvPr>
            <p:ph idx="1"/>
          </p:nvPr>
        </p:nvSpPr>
        <p:spPr/>
        <p:txBody>
          <a:bodyPr>
            <a:normAutofit fontScale="92500" lnSpcReduction="20000"/>
          </a:bodyPr>
          <a:lstStyle/>
          <a:p>
            <a:r>
              <a:rPr lang="en-US" dirty="0">
                <a:cs typeface="Arial"/>
              </a:rPr>
              <a:t>Stories Covered:</a:t>
            </a:r>
            <a:endParaRPr lang="en-US" dirty="0"/>
          </a:p>
          <a:p>
            <a:r>
              <a:rPr lang="en-US" dirty="0"/>
              <a:t>Update data structures and methods to consider the direction to support directed weighted networks</a:t>
            </a:r>
          </a:p>
          <a:p>
            <a:r>
              <a:rPr lang="en-US" dirty="0"/>
              <a:t>Modify </a:t>
            </a:r>
            <a:r>
              <a:rPr lang="en-US" dirty="0" err="1"/>
              <a:t>InfomapAlgorithm</a:t>
            </a:r>
            <a:r>
              <a:rPr lang="en-US" dirty="0"/>
              <a:t> and </a:t>
            </a:r>
            <a:r>
              <a:rPr lang="en-US" dirty="0" err="1"/>
              <a:t>MapEquation</a:t>
            </a:r>
            <a:r>
              <a:rPr lang="en-US" dirty="0"/>
              <a:t> and conduct initial testing.</a:t>
            </a:r>
          </a:p>
          <a:p>
            <a:r>
              <a:rPr lang="en-US" dirty="0"/>
              <a:t>Come up with an approach to tackle the </a:t>
            </a:r>
            <a:r>
              <a:rPr lang="en-US" dirty="0" err="1"/>
              <a:t>wishlist</a:t>
            </a:r>
            <a:r>
              <a:rPr lang="en-US" dirty="0"/>
              <a:t> items 2 and 3 </a:t>
            </a:r>
          </a:p>
          <a:p>
            <a:r>
              <a:rPr lang="en-US" dirty="0"/>
              <a:t>Brainstorm ideas to incorporate other algorithms into </a:t>
            </a:r>
            <a:r>
              <a:rPr lang="en-US" dirty="0" err="1"/>
              <a:t>InfomapAlgorithm</a:t>
            </a:r>
            <a:endParaRPr lang="en-US" dirty="0"/>
          </a:p>
          <a:p>
            <a:r>
              <a:rPr lang="en-US" dirty="0"/>
              <a:t>Add more details to the presentation</a:t>
            </a:r>
          </a:p>
          <a:p>
            <a:endParaRPr lang="en-US" dirty="0"/>
          </a:p>
        </p:txBody>
      </p:sp>
    </p:spTree>
    <p:extLst>
      <p:ext uri="{BB962C8B-B14F-4D97-AF65-F5344CB8AC3E}">
        <p14:creationId xmlns:p14="http://schemas.microsoft.com/office/powerpoint/2010/main" val="2178990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0F5CF-6D4A-7F18-0CA9-ECE554823F32}"/>
              </a:ext>
            </a:extLst>
          </p:cNvPr>
          <p:cNvSpPr>
            <a:spLocks noGrp="1"/>
          </p:cNvSpPr>
          <p:nvPr>
            <p:ph type="title"/>
          </p:nvPr>
        </p:nvSpPr>
        <p:spPr/>
        <p:txBody>
          <a:bodyPr/>
          <a:lstStyle/>
          <a:p>
            <a:r>
              <a:rPr lang="en-US"/>
              <a:t>What is </a:t>
            </a:r>
            <a:r>
              <a:rPr lang="en-US" err="1"/>
              <a:t>Cytoscape</a:t>
            </a:r>
            <a:endParaRPr lang="en-US"/>
          </a:p>
        </p:txBody>
      </p:sp>
      <p:sp>
        <p:nvSpPr>
          <p:cNvPr id="3" name="Content Placeholder 2">
            <a:extLst>
              <a:ext uri="{FF2B5EF4-FFF2-40B4-BE49-F238E27FC236}">
                <a16:creationId xmlns:a16="http://schemas.microsoft.com/office/drawing/2014/main" id="{1FF67447-44BE-8138-AF68-90B8CA090E60}"/>
              </a:ext>
            </a:extLst>
          </p:cNvPr>
          <p:cNvSpPr>
            <a:spLocks noGrp="1"/>
          </p:cNvSpPr>
          <p:nvPr>
            <p:ph idx="1"/>
          </p:nvPr>
        </p:nvSpPr>
        <p:spPr/>
        <p:txBody>
          <a:bodyPr>
            <a:normAutofit fontScale="70000" lnSpcReduction="20000"/>
          </a:bodyPr>
          <a:lstStyle/>
          <a:p>
            <a:pPr marL="0" indent="0">
              <a:buNone/>
            </a:pPr>
            <a:r>
              <a:rPr lang="en-US" dirty="0"/>
              <a:t>Purpose: </a:t>
            </a:r>
          </a:p>
          <a:p>
            <a:pPr marL="0" indent="0">
              <a:buNone/>
            </a:pPr>
            <a:r>
              <a:rPr lang="en-US" dirty="0"/>
              <a:t>Open-source platform for visualizing and analyzing complex networks.</a:t>
            </a:r>
            <a:endParaRPr lang="en-US" dirty="0">
              <a:cs typeface="Arial"/>
            </a:endParaRPr>
          </a:p>
          <a:p>
            <a:pPr marL="0" indent="0">
              <a:buNone/>
            </a:pPr>
            <a:r>
              <a:rPr lang="en-US" dirty="0"/>
              <a:t>Applications: </a:t>
            </a:r>
            <a:endParaRPr lang="en-US" dirty="0">
              <a:cs typeface="Arial"/>
            </a:endParaRPr>
          </a:p>
          <a:p>
            <a:pPr marL="0" indent="0">
              <a:buNone/>
            </a:pPr>
            <a:r>
              <a:rPr lang="en-US" dirty="0"/>
              <a:t>Originally for biological interactions; now used for any network type, from molecular to social.</a:t>
            </a:r>
            <a:endParaRPr lang="en-US" dirty="0">
              <a:cs typeface="Arial"/>
            </a:endParaRPr>
          </a:p>
          <a:p>
            <a:pPr marL="0" indent="0">
              <a:buNone/>
            </a:pPr>
            <a:r>
              <a:rPr lang="en-US" dirty="0"/>
              <a:t>Key Features:</a:t>
            </a:r>
            <a:endParaRPr lang="en-US" dirty="0">
              <a:cs typeface="Arial"/>
            </a:endParaRPr>
          </a:p>
          <a:p>
            <a:pPr marL="344170" indent="-344170"/>
            <a:r>
              <a:rPr lang="en-US" dirty="0"/>
              <a:t>Integrates diverse data formats.</a:t>
            </a:r>
            <a:endParaRPr lang="en-US" dirty="0">
              <a:cs typeface="Arial"/>
            </a:endParaRPr>
          </a:p>
          <a:p>
            <a:pPr marL="344170" indent="-344170"/>
            <a:r>
              <a:rPr lang="en-US" dirty="0"/>
              <a:t>Expandable via plugins from its "App Store."</a:t>
            </a:r>
            <a:endParaRPr lang="en-US" dirty="0">
              <a:cs typeface="Arial"/>
            </a:endParaRPr>
          </a:p>
          <a:p>
            <a:pPr marL="344170" indent="-344170"/>
            <a:r>
              <a:rPr lang="en-US" dirty="0"/>
              <a:t>Offers tools for network statistics, modeling, and layout.</a:t>
            </a:r>
            <a:endParaRPr lang="en-US" dirty="0">
              <a:cs typeface="Arial"/>
            </a:endParaRPr>
          </a:p>
          <a:p>
            <a:pPr marL="344170" indent="-344170"/>
            <a:r>
              <a:rPr lang="en-US" dirty="0"/>
              <a:t>Collaboration: Supports standard file formats for easy sharing.</a:t>
            </a:r>
            <a:endParaRPr lang="en-US" dirty="0">
              <a:cs typeface="Arial"/>
            </a:endParaRPr>
          </a:p>
        </p:txBody>
      </p:sp>
      <p:sp>
        <p:nvSpPr>
          <p:cNvPr id="4" name="Slide Number Placeholder 3">
            <a:extLst>
              <a:ext uri="{FF2B5EF4-FFF2-40B4-BE49-F238E27FC236}">
                <a16:creationId xmlns:a16="http://schemas.microsoft.com/office/drawing/2014/main" id="{754EA0DA-8239-8F61-AF8E-0FE6ECA34149}"/>
              </a:ext>
            </a:extLst>
          </p:cNvPr>
          <p:cNvSpPr>
            <a:spLocks noGrp="1"/>
          </p:cNvSpPr>
          <p:nvPr>
            <p:ph type="sldNum" sz="quarter" idx="12"/>
          </p:nvPr>
        </p:nvSpPr>
        <p:spPr/>
        <p:txBody>
          <a:bodyPr/>
          <a:lstStyle/>
          <a:p>
            <a:fld id="{6D22F896-40B5-4ADD-8801-0D06FADFA095}" type="slidenum">
              <a:rPr lang="en-US" dirty="0"/>
              <a:t>6</a:t>
            </a:fld>
            <a:endParaRPr lang="en-US"/>
          </a:p>
        </p:txBody>
      </p:sp>
    </p:spTree>
    <p:extLst>
      <p:ext uri="{BB962C8B-B14F-4D97-AF65-F5344CB8AC3E}">
        <p14:creationId xmlns:p14="http://schemas.microsoft.com/office/powerpoint/2010/main" val="3152040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0748FE5-971C-4D3D-9E82-844F9896DE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65180ED-82FA-4DB9-977A-EF01472A5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1770DC71-8434-464C-A23E-E7BC9BC893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357561C8-C082-42A2-8092-4FB6D770AC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FC43BFC-462D-410C-B3EE-F37EF751C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F478FBA-0E8B-F1CB-64F4-3E482E927795}"/>
              </a:ext>
            </a:extLst>
          </p:cNvPr>
          <p:cNvSpPr>
            <a:spLocks noGrp="1"/>
          </p:cNvSpPr>
          <p:nvPr>
            <p:ph type="title"/>
          </p:nvPr>
        </p:nvSpPr>
        <p:spPr>
          <a:xfrm>
            <a:off x="5274525" y="808056"/>
            <a:ext cx="5338372" cy="1077229"/>
          </a:xfrm>
        </p:spPr>
        <p:txBody>
          <a:bodyPr>
            <a:normAutofit/>
          </a:bodyPr>
          <a:lstStyle/>
          <a:p>
            <a:pPr algn="l"/>
            <a:r>
              <a:rPr lang="en-US" err="1"/>
              <a:t>Whishlist</a:t>
            </a:r>
            <a:r>
              <a:rPr lang="en-US"/>
              <a:t> Item 2</a:t>
            </a:r>
          </a:p>
        </p:txBody>
      </p:sp>
      <p:pic>
        <p:nvPicPr>
          <p:cNvPr id="5" name="Picture 4" descr="Yellow paper aeroplane flying the opposite way as many grey paper aeroplanes">
            <a:extLst>
              <a:ext uri="{FF2B5EF4-FFF2-40B4-BE49-F238E27FC236}">
                <a16:creationId xmlns:a16="http://schemas.microsoft.com/office/drawing/2014/main" id="{07D5C0E3-B2B8-7959-C917-AD71DC9FD0B9}"/>
              </a:ext>
            </a:extLst>
          </p:cNvPr>
          <p:cNvPicPr>
            <a:picLocks noChangeAspect="1"/>
          </p:cNvPicPr>
          <p:nvPr/>
        </p:nvPicPr>
        <p:blipFill rotWithShape="1">
          <a:blip r:embed="rId5"/>
          <a:srcRect l="23977" r="46365" b="-3"/>
          <a:stretch/>
        </p:blipFill>
        <p:spPr>
          <a:xfrm>
            <a:off x="1011880" y="227"/>
            <a:ext cx="3051461" cy="6858000"/>
          </a:xfrm>
          <a:prstGeom prst="rect">
            <a:avLst/>
          </a:prstGeom>
          <a:ln w="12700">
            <a:solidFill>
              <a:schemeClr val="tx1"/>
            </a:solidFill>
          </a:ln>
        </p:spPr>
      </p:pic>
      <p:sp>
        <p:nvSpPr>
          <p:cNvPr id="19" name="Rectangle 18">
            <a:extLst>
              <a:ext uri="{FF2B5EF4-FFF2-40B4-BE49-F238E27FC236}">
                <a16:creationId xmlns:a16="http://schemas.microsoft.com/office/drawing/2014/main" id="{DDB9C59E-E311-421C-83D7-D60C5EBE7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304DBB4-D092-F4AC-3D83-11EFE9C5582D}"/>
              </a:ext>
            </a:extLst>
          </p:cNvPr>
          <p:cNvSpPr>
            <a:spLocks noGrp="1"/>
          </p:cNvSpPr>
          <p:nvPr>
            <p:ph idx="1"/>
          </p:nvPr>
        </p:nvSpPr>
        <p:spPr>
          <a:xfrm>
            <a:off x="5269071" y="2052116"/>
            <a:ext cx="5343826" cy="3997828"/>
          </a:xfrm>
        </p:spPr>
        <p:txBody>
          <a:bodyPr>
            <a:normAutofit/>
          </a:bodyPr>
          <a:lstStyle/>
          <a:p>
            <a:pPr>
              <a:lnSpc>
                <a:spcPct val="110000"/>
              </a:lnSpc>
            </a:pPr>
            <a:r>
              <a:rPr lang="en-US" sz="1900"/>
              <a:t>During this sprint we discussed and tackles a Wishlist item left by previous group that worked in the project</a:t>
            </a:r>
          </a:p>
          <a:p>
            <a:pPr>
              <a:lnSpc>
                <a:spcPct val="110000"/>
              </a:lnSpc>
            </a:pPr>
            <a:r>
              <a:rPr lang="en-US" sz="1900"/>
              <a:t>The Wishlist item is divided in the following way:</a:t>
            </a:r>
          </a:p>
          <a:p>
            <a:pPr>
              <a:lnSpc>
                <a:spcPct val="110000"/>
              </a:lnSpc>
            </a:pPr>
            <a:r>
              <a:rPr lang="en-US" sz="1900" i="1"/>
              <a:t>Improve current implementations of Algorithm 3 and 4</a:t>
            </a:r>
            <a:r>
              <a:rPr lang="en-US" sz="1900"/>
              <a:t>:</a:t>
            </a:r>
          </a:p>
          <a:p>
            <a:pPr marL="457200" indent="-457200">
              <a:lnSpc>
                <a:spcPct val="110000"/>
              </a:lnSpc>
              <a:buFont typeface="+mj-lt"/>
              <a:buAutoNum type="alphaUcPeriod"/>
            </a:pPr>
            <a:r>
              <a:rPr lang="en-US" sz="1900"/>
              <a:t>Enable small threshold for code length.</a:t>
            </a:r>
          </a:p>
          <a:p>
            <a:pPr marL="457200" indent="-457200">
              <a:lnSpc>
                <a:spcPct val="110000"/>
              </a:lnSpc>
              <a:buFont typeface="+mj-lt"/>
              <a:buAutoNum type="alphaUcPeriod"/>
            </a:pPr>
            <a:r>
              <a:rPr lang="en-US" sz="1900"/>
              <a:t> Add randomization to Algorithm 4</a:t>
            </a:r>
          </a:p>
          <a:p>
            <a:pPr>
              <a:lnSpc>
                <a:spcPct val="110000"/>
              </a:lnSpc>
            </a:pPr>
            <a:endParaRPr lang="en-US" sz="1900"/>
          </a:p>
        </p:txBody>
      </p:sp>
      <p:sp>
        <p:nvSpPr>
          <p:cNvPr id="21" name="Rectangle 20">
            <a:extLst>
              <a:ext uri="{FF2B5EF4-FFF2-40B4-BE49-F238E27FC236}">
                <a16:creationId xmlns:a16="http://schemas.microsoft.com/office/drawing/2014/main" id="{FF9CCB84-4641-45C1-9C0C-D35DEB9B2A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22996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0748FE5-971C-4D3D-9E82-844F9896DE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65180ED-82FA-4DB9-977A-EF01472A5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1770DC71-8434-464C-A23E-E7BC9BC893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357561C8-C082-42A2-8092-4FB6D770AC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FC43BFC-462D-410C-B3EE-F37EF751C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4284250-792E-86E5-7313-9EC91E9BA437}"/>
              </a:ext>
            </a:extLst>
          </p:cNvPr>
          <p:cNvSpPr>
            <a:spLocks noGrp="1"/>
          </p:cNvSpPr>
          <p:nvPr>
            <p:ph type="title"/>
          </p:nvPr>
        </p:nvSpPr>
        <p:spPr>
          <a:xfrm>
            <a:off x="5274525" y="808056"/>
            <a:ext cx="5338372" cy="1077229"/>
          </a:xfrm>
        </p:spPr>
        <p:txBody>
          <a:bodyPr>
            <a:normAutofit/>
          </a:bodyPr>
          <a:lstStyle/>
          <a:p>
            <a:pPr algn="l"/>
            <a:r>
              <a:rPr lang="en-US"/>
              <a:t>Adding a threshold to algorithm 3 and 4 </a:t>
            </a:r>
          </a:p>
        </p:txBody>
      </p:sp>
      <p:pic>
        <p:nvPicPr>
          <p:cNvPr id="5" name="Picture 4" descr="Graph">
            <a:extLst>
              <a:ext uri="{FF2B5EF4-FFF2-40B4-BE49-F238E27FC236}">
                <a16:creationId xmlns:a16="http://schemas.microsoft.com/office/drawing/2014/main" id="{80410A5D-482E-4031-7E68-F41EC3493020}"/>
              </a:ext>
            </a:extLst>
          </p:cNvPr>
          <p:cNvPicPr>
            <a:picLocks noChangeAspect="1"/>
          </p:cNvPicPr>
          <p:nvPr/>
        </p:nvPicPr>
        <p:blipFill rotWithShape="1">
          <a:blip r:embed="rId5"/>
          <a:srcRect l="34840" r="37352" b="3"/>
          <a:stretch/>
        </p:blipFill>
        <p:spPr>
          <a:xfrm>
            <a:off x="1011880" y="227"/>
            <a:ext cx="3051461" cy="6858000"/>
          </a:xfrm>
          <a:prstGeom prst="rect">
            <a:avLst/>
          </a:prstGeom>
          <a:ln w="12700">
            <a:solidFill>
              <a:schemeClr val="tx1"/>
            </a:solidFill>
          </a:ln>
        </p:spPr>
      </p:pic>
      <p:sp>
        <p:nvSpPr>
          <p:cNvPr id="19" name="Rectangle 18">
            <a:extLst>
              <a:ext uri="{FF2B5EF4-FFF2-40B4-BE49-F238E27FC236}">
                <a16:creationId xmlns:a16="http://schemas.microsoft.com/office/drawing/2014/main" id="{DDB9C59E-E311-421C-83D7-D60C5EBE7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114CF52-ED3D-DD13-79D1-ED1E827987FD}"/>
              </a:ext>
            </a:extLst>
          </p:cNvPr>
          <p:cNvSpPr>
            <a:spLocks noGrp="1"/>
          </p:cNvSpPr>
          <p:nvPr>
            <p:ph idx="1"/>
          </p:nvPr>
        </p:nvSpPr>
        <p:spPr>
          <a:xfrm>
            <a:off x="5269071" y="2052116"/>
            <a:ext cx="5343826" cy="3997828"/>
          </a:xfrm>
        </p:spPr>
        <p:txBody>
          <a:bodyPr>
            <a:normAutofit/>
          </a:bodyPr>
          <a:lstStyle/>
          <a:p>
            <a:r>
              <a:rPr lang="en-US"/>
              <a:t>The primary goal was to Enable a small threshold for code length in Algorithms 3 (cluster()) and 4 (optimize()). This is aimed at potentially improving the computational efficiency and the quality of the clustering results. Both algorithms are in InfomapImplementation.java</a:t>
            </a:r>
          </a:p>
        </p:txBody>
      </p:sp>
      <p:sp>
        <p:nvSpPr>
          <p:cNvPr id="21" name="Rectangle 20">
            <a:extLst>
              <a:ext uri="{FF2B5EF4-FFF2-40B4-BE49-F238E27FC236}">
                <a16:creationId xmlns:a16="http://schemas.microsoft.com/office/drawing/2014/main" id="{FF9CCB84-4641-45C1-9C0C-D35DEB9B2A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86800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0748FE5-971C-4D3D-9E82-844F9896DE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a:extLst>
              <a:ext uri="{FF2B5EF4-FFF2-40B4-BE49-F238E27FC236}">
                <a16:creationId xmlns:a16="http://schemas.microsoft.com/office/drawing/2014/main" id="{265180ED-82FA-4DB9-977A-EF01472A5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34" name="Picture 33">
            <a:extLst>
              <a:ext uri="{FF2B5EF4-FFF2-40B4-BE49-F238E27FC236}">
                <a16:creationId xmlns:a16="http://schemas.microsoft.com/office/drawing/2014/main" id="{1770DC71-8434-464C-A23E-E7BC9BC893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5" name="Rectangle 34">
            <a:extLst>
              <a:ext uri="{FF2B5EF4-FFF2-40B4-BE49-F238E27FC236}">
                <a16:creationId xmlns:a16="http://schemas.microsoft.com/office/drawing/2014/main" id="{357561C8-C082-42A2-8092-4FB6D770AC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7FC43BFC-462D-410C-B3EE-F37EF751C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1B3B53-1B01-FDB4-4D26-36DA9EE6ED25}"/>
              </a:ext>
            </a:extLst>
          </p:cNvPr>
          <p:cNvSpPr>
            <a:spLocks noGrp="1"/>
          </p:cNvSpPr>
          <p:nvPr>
            <p:ph type="title"/>
          </p:nvPr>
        </p:nvSpPr>
        <p:spPr>
          <a:xfrm>
            <a:off x="5274525" y="808056"/>
            <a:ext cx="5338372" cy="1077229"/>
          </a:xfrm>
        </p:spPr>
        <p:txBody>
          <a:bodyPr>
            <a:normAutofit/>
          </a:bodyPr>
          <a:lstStyle/>
          <a:p>
            <a:pPr algn="l"/>
            <a:r>
              <a:rPr lang="en-US"/>
              <a:t>How a threshold optimize both algorithms</a:t>
            </a:r>
          </a:p>
        </p:txBody>
      </p:sp>
      <p:pic>
        <p:nvPicPr>
          <p:cNvPr id="37" name="Picture 36" descr="Green and yellow layers">
            <a:extLst>
              <a:ext uri="{FF2B5EF4-FFF2-40B4-BE49-F238E27FC236}">
                <a16:creationId xmlns:a16="http://schemas.microsoft.com/office/drawing/2014/main" id="{D2D56A53-A629-6D34-F629-DE10B4DC219B}"/>
              </a:ext>
            </a:extLst>
          </p:cNvPr>
          <p:cNvPicPr>
            <a:picLocks noChangeAspect="1"/>
          </p:cNvPicPr>
          <p:nvPr/>
        </p:nvPicPr>
        <p:blipFill rotWithShape="1">
          <a:blip r:embed="rId5"/>
          <a:srcRect l="33135" r="31014" b="-9"/>
          <a:stretch/>
        </p:blipFill>
        <p:spPr>
          <a:xfrm>
            <a:off x="1011880" y="227"/>
            <a:ext cx="3051461" cy="6858000"/>
          </a:xfrm>
          <a:prstGeom prst="rect">
            <a:avLst/>
          </a:prstGeom>
          <a:ln w="12700">
            <a:solidFill>
              <a:schemeClr val="tx1"/>
            </a:solidFill>
          </a:ln>
        </p:spPr>
      </p:pic>
      <p:sp>
        <p:nvSpPr>
          <p:cNvPr id="38" name="Rectangle 37">
            <a:extLst>
              <a:ext uri="{FF2B5EF4-FFF2-40B4-BE49-F238E27FC236}">
                <a16:creationId xmlns:a16="http://schemas.microsoft.com/office/drawing/2014/main" id="{DDB9C59E-E311-421C-83D7-D60C5EBE7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9D773BD-9DAD-AB5E-36B8-8384A209E0FC}"/>
              </a:ext>
            </a:extLst>
          </p:cNvPr>
          <p:cNvSpPr>
            <a:spLocks noGrp="1"/>
          </p:cNvSpPr>
          <p:nvPr>
            <p:ph idx="1"/>
          </p:nvPr>
        </p:nvSpPr>
        <p:spPr>
          <a:xfrm>
            <a:off x="5269071" y="2052116"/>
            <a:ext cx="5343826" cy="3997828"/>
          </a:xfrm>
        </p:spPr>
        <p:txBody>
          <a:bodyPr>
            <a:normAutofit/>
          </a:bodyPr>
          <a:lstStyle/>
          <a:p>
            <a:pPr>
              <a:lnSpc>
                <a:spcPct val="110000"/>
              </a:lnSpc>
            </a:pPr>
            <a:r>
              <a:rPr lang="en-US" sz="1700"/>
              <a:t>The introduction of a code length threshold in the </a:t>
            </a:r>
            <a:r>
              <a:rPr lang="en-US" sz="1700" err="1"/>
              <a:t>Infomap</a:t>
            </a:r>
            <a:r>
              <a:rPr lang="en-US" sz="1700"/>
              <a:t> clustering algorithm streamlines computational effort by focusing on significant improvements. It filters out minor changes that don't substantially improve clustering, leading to early termination when a satisfactory bit length is achieved. This approach not only saves computational resources but also yields clusters of a quality that strikes a balance between being overly broad and excessively detailed, making the results more meaningful for interpretation.</a:t>
            </a:r>
          </a:p>
        </p:txBody>
      </p:sp>
      <p:sp>
        <p:nvSpPr>
          <p:cNvPr id="39" name="Rectangle 38">
            <a:extLst>
              <a:ext uri="{FF2B5EF4-FFF2-40B4-BE49-F238E27FC236}">
                <a16:creationId xmlns:a16="http://schemas.microsoft.com/office/drawing/2014/main" id="{FF9CCB84-4641-45C1-9C0C-D35DEB9B2A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73167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B5E326A3-EB92-4BDA-9F77-45197E0CBE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AC996C7-7B84-4645-9AA1-6EA85EAB47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4" name="Rectangle 33">
            <a:extLst>
              <a:ext uri="{FF2B5EF4-FFF2-40B4-BE49-F238E27FC236}">
                <a16:creationId xmlns:a16="http://schemas.microsoft.com/office/drawing/2014/main" id="{32DC315B-5680-47D9-B827-34D012FB14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2C110909-100F-34FD-48DB-0FA7A6121974}"/>
              </a:ext>
            </a:extLst>
          </p:cNvPr>
          <p:cNvSpPr>
            <a:spLocks noGrp="1"/>
          </p:cNvSpPr>
          <p:nvPr>
            <p:ph type="title"/>
          </p:nvPr>
        </p:nvSpPr>
        <p:spPr>
          <a:xfrm>
            <a:off x="2611808" y="808056"/>
            <a:ext cx="7958331" cy="1077229"/>
          </a:xfrm>
        </p:spPr>
        <p:txBody>
          <a:bodyPr>
            <a:normAutofit/>
          </a:bodyPr>
          <a:lstStyle/>
          <a:p>
            <a:pPr algn="l"/>
            <a:r>
              <a:rPr lang="en-US"/>
              <a:t>Thought Process </a:t>
            </a:r>
          </a:p>
        </p:txBody>
      </p:sp>
      <p:sp>
        <p:nvSpPr>
          <p:cNvPr id="3" name="Content Placeholder 2">
            <a:extLst>
              <a:ext uri="{FF2B5EF4-FFF2-40B4-BE49-F238E27FC236}">
                <a16:creationId xmlns:a16="http://schemas.microsoft.com/office/drawing/2014/main" id="{EF55618B-A4C2-FA65-37C2-650BD6214E3B}"/>
              </a:ext>
            </a:extLst>
          </p:cNvPr>
          <p:cNvSpPr>
            <a:spLocks/>
          </p:cNvSpPr>
          <p:nvPr/>
        </p:nvSpPr>
        <p:spPr>
          <a:xfrm>
            <a:off x="3423397" y="2367883"/>
            <a:ext cx="6335151" cy="3366834"/>
          </a:xfrm>
          <a:prstGeom prst="rect">
            <a:avLst/>
          </a:prstGeom>
        </p:spPr>
        <p:txBody>
          <a:bodyPr>
            <a:normAutofit/>
          </a:bodyPr>
          <a:lstStyle/>
          <a:p>
            <a:pPr defTabSz="365760">
              <a:spcAft>
                <a:spcPts val="600"/>
              </a:spcAft>
            </a:pPr>
            <a:r>
              <a:rPr lang="en-US" sz="1040" kern="1200">
                <a:solidFill>
                  <a:schemeClr val="tx1"/>
                </a:solidFill>
                <a:latin typeface="+mn-lt"/>
                <a:ea typeface="+mn-ea"/>
                <a:cs typeface="+mn-cs"/>
              </a:rPr>
              <a:t>Introduction of Code Length Threshold Variable:</a:t>
            </a:r>
          </a:p>
          <a:p>
            <a:pPr defTabSz="365760">
              <a:spcAft>
                <a:spcPts val="600"/>
              </a:spcAft>
            </a:pPr>
            <a:r>
              <a:rPr lang="en-US" sz="1040" kern="1200">
                <a:solidFill>
                  <a:schemeClr val="tx1"/>
                </a:solidFill>
                <a:latin typeface="+mn-lt"/>
                <a:ea typeface="+mn-ea"/>
                <a:cs typeface="+mn-cs"/>
              </a:rPr>
              <a:t>How: A new class-level variable named </a:t>
            </a:r>
            <a:r>
              <a:rPr lang="en-US" sz="1040" kern="1200" err="1">
                <a:solidFill>
                  <a:schemeClr val="tx1"/>
                </a:solidFill>
                <a:latin typeface="+mn-lt"/>
                <a:ea typeface="+mn-ea"/>
                <a:cs typeface="+mn-cs"/>
              </a:rPr>
              <a:t>codeLengthThreshold</a:t>
            </a:r>
            <a:r>
              <a:rPr lang="en-US" sz="1040" kern="1200">
                <a:solidFill>
                  <a:schemeClr val="tx1"/>
                </a:solidFill>
                <a:latin typeface="+mn-lt"/>
                <a:ea typeface="+mn-ea"/>
                <a:cs typeface="+mn-cs"/>
              </a:rPr>
              <a:t> was introduced. It was initialized to a default value of 1.0.</a:t>
            </a:r>
          </a:p>
          <a:p>
            <a:pPr defTabSz="365760">
              <a:spcAft>
                <a:spcPts val="600"/>
              </a:spcAft>
            </a:pPr>
            <a:r>
              <a:rPr lang="en-US" sz="1040" kern="1200">
                <a:solidFill>
                  <a:schemeClr val="tx1"/>
                </a:solidFill>
                <a:latin typeface="+mn-lt"/>
                <a:ea typeface="+mn-ea"/>
                <a:cs typeface="+mn-cs"/>
              </a:rPr>
              <a:t>Why: The threshold serves as a configurable parameter that can be tuned to meet specific accuracy or performance goals. By having it as a class-level variable, it can be easily adjusted without modifying the core algorithms.</a:t>
            </a:r>
          </a:p>
          <a:p>
            <a:pPr defTabSz="365760">
              <a:spcAft>
                <a:spcPts val="600"/>
              </a:spcAft>
            </a:pPr>
            <a:r>
              <a:rPr lang="en-US" sz="1040" kern="1200">
                <a:solidFill>
                  <a:schemeClr val="tx1"/>
                </a:solidFill>
                <a:latin typeface="+mn-lt"/>
                <a:ea typeface="+mn-ea"/>
                <a:cs typeface="+mn-cs"/>
              </a:rPr>
              <a:t>Modification in optimize() Method:</a:t>
            </a:r>
          </a:p>
          <a:p>
            <a:pPr defTabSz="365760">
              <a:spcAft>
                <a:spcPts val="600"/>
              </a:spcAft>
            </a:pPr>
            <a:r>
              <a:rPr lang="en-US" sz="1040" kern="1200">
                <a:solidFill>
                  <a:schemeClr val="tx1"/>
                </a:solidFill>
                <a:latin typeface="+mn-lt"/>
                <a:ea typeface="+mn-ea"/>
                <a:cs typeface="+mn-cs"/>
              </a:rPr>
              <a:t>How: A conditional statement was introduced right after the </a:t>
            </a:r>
            <a:r>
              <a:rPr lang="en-US" sz="1040" kern="1200" err="1">
                <a:solidFill>
                  <a:schemeClr val="tx1"/>
                </a:solidFill>
                <a:latin typeface="+mn-lt"/>
                <a:ea typeface="+mn-ea"/>
                <a:cs typeface="+mn-cs"/>
              </a:rPr>
              <a:t>newBitLength</a:t>
            </a:r>
            <a:r>
              <a:rPr lang="en-US" sz="1040" kern="1200">
                <a:solidFill>
                  <a:schemeClr val="tx1"/>
                </a:solidFill>
                <a:latin typeface="+mn-lt"/>
                <a:ea typeface="+mn-ea"/>
                <a:cs typeface="+mn-cs"/>
              </a:rPr>
              <a:t> is calculated but before the node's module assignment is reverted. This statement checks if </a:t>
            </a:r>
            <a:r>
              <a:rPr lang="en-US" sz="1040" kern="1200" err="1">
                <a:solidFill>
                  <a:schemeClr val="tx1"/>
                </a:solidFill>
                <a:latin typeface="+mn-lt"/>
                <a:ea typeface="+mn-ea"/>
                <a:cs typeface="+mn-cs"/>
              </a:rPr>
              <a:t>newBitLength</a:t>
            </a:r>
            <a:r>
              <a:rPr lang="en-US" sz="1040" kern="1200">
                <a:solidFill>
                  <a:schemeClr val="tx1"/>
                </a:solidFill>
                <a:latin typeface="+mn-lt"/>
                <a:ea typeface="+mn-ea"/>
                <a:cs typeface="+mn-cs"/>
              </a:rPr>
              <a:t> is below the </a:t>
            </a:r>
            <a:r>
              <a:rPr lang="en-US" sz="1040" kern="1200" err="1">
                <a:solidFill>
                  <a:schemeClr val="tx1"/>
                </a:solidFill>
                <a:latin typeface="+mn-lt"/>
                <a:ea typeface="+mn-ea"/>
                <a:cs typeface="+mn-cs"/>
              </a:rPr>
              <a:t>codeLengthThreshold</a:t>
            </a:r>
            <a:r>
              <a:rPr lang="en-US" sz="1040" kern="1200">
                <a:solidFill>
                  <a:schemeClr val="tx1"/>
                </a:solidFill>
                <a:latin typeface="+mn-lt"/>
                <a:ea typeface="+mn-ea"/>
                <a:cs typeface="+mn-cs"/>
              </a:rPr>
              <a:t>.</a:t>
            </a:r>
          </a:p>
          <a:p>
            <a:pPr defTabSz="365760">
              <a:spcAft>
                <a:spcPts val="600"/>
              </a:spcAft>
            </a:pPr>
            <a:r>
              <a:rPr lang="en-US" sz="1040" kern="1200">
                <a:solidFill>
                  <a:schemeClr val="tx1"/>
                </a:solidFill>
                <a:latin typeface="+mn-lt"/>
                <a:ea typeface="+mn-ea"/>
                <a:cs typeface="+mn-cs"/>
              </a:rPr>
              <a:t>Why: The idea is to add a level of precision to the optimization. Node movements that result in a code length below the set threshold are essentially skipped, reducing unnecessary computation and focusing the algorithm on movements that have a more significant impact.</a:t>
            </a:r>
          </a:p>
          <a:p>
            <a:pPr>
              <a:spcAft>
                <a:spcPts val="600"/>
              </a:spcAft>
            </a:pPr>
            <a:endParaRPr lang="en-US"/>
          </a:p>
        </p:txBody>
      </p:sp>
      <p:pic>
        <p:nvPicPr>
          <p:cNvPr id="5" name="Picture 4">
            <a:extLst>
              <a:ext uri="{FF2B5EF4-FFF2-40B4-BE49-F238E27FC236}">
                <a16:creationId xmlns:a16="http://schemas.microsoft.com/office/drawing/2014/main" id="{D967BD0B-3BED-0EE5-D1C2-61A9624EA9B3}"/>
              </a:ext>
            </a:extLst>
          </p:cNvPr>
          <p:cNvPicPr>
            <a:picLocks noChangeAspect="1"/>
          </p:cNvPicPr>
          <p:nvPr/>
        </p:nvPicPr>
        <p:blipFill>
          <a:blip r:embed="rId2"/>
          <a:stretch>
            <a:fillRect/>
          </a:stretch>
        </p:blipFill>
        <p:spPr>
          <a:xfrm>
            <a:off x="5601973" y="3396006"/>
            <a:ext cx="5373301" cy="254524"/>
          </a:xfrm>
          <a:prstGeom prst="rect">
            <a:avLst/>
          </a:prstGeom>
        </p:spPr>
      </p:pic>
      <p:pic>
        <p:nvPicPr>
          <p:cNvPr id="7" name="Picture 6">
            <a:extLst>
              <a:ext uri="{FF2B5EF4-FFF2-40B4-BE49-F238E27FC236}">
                <a16:creationId xmlns:a16="http://schemas.microsoft.com/office/drawing/2014/main" id="{8F87CAA0-A129-D00B-160C-2089844905CD}"/>
              </a:ext>
            </a:extLst>
          </p:cNvPr>
          <p:cNvPicPr>
            <a:picLocks noChangeAspect="1"/>
          </p:cNvPicPr>
          <p:nvPr/>
        </p:nvPicPr>
        <p:blipFill>
          <a:blip r:embed="rId3"/>
          <a:stretch>
            <a:fillRect/>
          </a:stretch>
        </p:blipFill>
        <p:spPr>
          <a:xfrm>
            <a:off x="7193535" y="4919037"/>
            <a:ext cx="2989897" cy="510976"/>
          </a:xfrm>
          <a:prstGeom prst="rect">
            <a:avLst/>
          </a:prstGeom>
        </p:spPr>
      </p:pic>
    </p:spTree>
    <p:extLst>
      <p:ext uri="{BB962C8B-B14F-4D97-AF65-F5344CB8AC3E}">
        <p14:creationId xmlns:p14="http://schemas.microsoft.com/office/powerpoint/2010/main" val="846463476"/>
      </p:ext>
    </p:extLst>
  </p:cSld>
  <p:clrMapOvr>
    <a:overrideClrMapping bg1="lt1" tx1="dk1" bg2="lt2" tx2="dk2" accent1="accent1" accent2="accent2" accent3="accent3" accent4="accent4" accent5="accent5" accent6="accent6" hlink="hlink" folHlink="folHlink"/>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B5E326A3-EB92-4BDA-9F77-45197E0CBE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AC996C7-7B84-4645-9AA1-6EA85EAB47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3" name="Rectangle 22">
            <a:extLst>
              <a:ext uri="{FF2B5EF4-FFF2-40B4-BE49-F238E27FC236}">
                <a16:creationId xmlns:a16="http://schemas.microsoft.com/office/drawing/2014/main" id="{32DC315B-5680-47D9-B827-34D012FB14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CC890EC0-7277-5451-DCBC-CCFED781F6F9}"/>
              </a:ext>
            </a:extLst>
          </p:cNvPr>
          <p:cNvSpPr>
            <a:spLocks noGrp="1"/>
          </p:cNvSpPr>
          <p:nvPr>
            <p:ph type="title"/>
          </p:nvPr>
        </p:nvSpPr>
        <p:spPr>
          <a:xfrm>
            <a:off x="2611808" y="808056"/>
            <a:ext cx="7958331" cy="1077229"/>
          </a:xfrm>
        </p:spPr>
        <p:txBody>
          <a:bodyPr>
            <a:normAutofit/>
          </a:bodyPr>
          <a:lstStyle/>
          <a:p>
            <a:pPr algn="l"/>
            <a:r>
              <a:rPr lang="en-US"/>
              <a:t>Thought Process (Continue) </a:t>
            </a:r>
          </a:p>
        </p:txBody>
      </p:sp>
      <p:sp>
        <p:nvSpPr>
          <p:cNvPr id="3" name="Content Placeholder 2">
            <a:extLst>
              <a:ext uri="{FF2B5EF4-FFF2-40B4-BE49-F238E27FC236}">
                <a16:creationId xmlns:a16="http://schemas.microsoft.com/office/drawing/2014/main" id="{2F1A8E4E-4520-A854-A7E7-1369039F739A}"/>
              </a:ext>
            </a:extLst>
          </p:cNvPr>
          <p:cNvSpPr>
            <a:spLocks/>
          </p:cNvSpPr>
          <p:nvPr/>
        </p:nvSpPr>
        <p:spPr>
          <a:xfrm>
            <a:off x="3307983" y="2367883"/>
            <a:ext cx="6565979" cy="3366834"/>
          </a:xfrm>
          <a:prstGeom prst="rect">
            <a:avLst/>
          </a:prstGeom>
        </p:spPr>
        <p:txBody>
          <a:bodyPr>
            <a:normAutofit/>
          </a:bodyPr>
          <a:lstStyle/>
          <a:p>
            <a:pPr defTabSz="384048">
              <a:spcAft>
                <a:spcPts val="600"/>
              </a:spcAft>
            </a:pPr>
            <a:r>
              <a:rPr lang="en-US" sz="1344" kern="1200">
                <a:solidFill>
                  <a:schemeClr val="tx1"/>
                </a:solidFill>
                <a:latin typeface="+mn-lt"/>
                <a:ea typeface="+mn-ea"/>
                <a:cs typeface="+mn-cs"/>
              </a:rPr>
              <a:t>Modification in cluster() Method:</a:t>
            </a:r>
          </a:p>
          <a:p>
            <a:pPr defTabSz="384048">
              <a:spcAft>
                <a:spcPts val="600"/>
              </a:spcAft>
            </a:pPr>
            <a:r>
              <a:rPr lang="en-US" sz="1344" kern="1200">
                <a:solidFill>
                  <a:schemeClr val="tx1"/>
                </a:solidFill>
                <a:latin typeface="+mn-lt"/>
                <a:ea typeface="+mn-ea"/>
                <a:cs typeface="+mn-cs"/>
              </a:rPr>
              <a:t>How: A conditional statement was added after the call to optimize() but before the existing exit conditions. The condition checks whether the </a:t>
            </a:r>
            <a:r>
              <a:rPr lang="en-US" sz="1344" kern="1200" err="1">
                <a:solidFill>
                  <a:schemeClr val="tx1"/>
                </a:solidFill>
                <a:latin typeface="+mn-lt"/>
                <a:ea typeface="+mn-ea"/>
                <a:cs typeface="+mn-cs"/>
              </a:rPr>
              <a:t>bestBitLength</a:t>
            </a:r>
            <a:r>
              <a:rPr lang="en-US" sz="1344" kern="1200">
                <a:solidFill>
                  <a:schemeClr val="tx1"/>
                </a:solidFill>
                <a:latin typeface="+mn-lt"/>
                <a:ea typeface="+mn-ea"/>
                <a:cs typeface="+mn-cs"/>
              </a:rPr>
              <a:t> has fallen below the defined </a:t>
            </a:r>
            <a:r>
              <a:rPr lang="en-US" sz="1344" kern="1200" err="1">
                <a:solidFill>
                  <a:schemeClr val="tx1"/>
                </a:solidFill>
                <a:latin typeface="+mn-lt"/>
                <a:ea typeface="+mn-ea"/>
                <a:cs typeface="+mn-cs"/>
              </a:rPr>
              <a:t>codeLengthThreshold</a:t>
            </a:r>
            <a:r>
              <a:rPr lang="en-US" sz="1344" kern="1200">
                <a:solidFill>
                  <a:schemeClr val="tx1"/>
                </a:solidFill>
                <a:latin typeface="+mn-lt"/>
                <a:ea typeface="+mn-ea"/>
                <a:cs typeface="+mn-cs"/>
              </a:rPr>
              <a:t>.</a:t>
            </a:r>
          </a:p>
          <a:p>
            <a:pPr defTabSz="384048">
              <a:spcAft>
                <a:spcPts val="600"/>
              </a:spcAft>
            </a:pPr>
            <a:r>
              <a:rPr lang="en-US" sz="1344" kern="1200">
                <a:solidFill>
                  <a:schemeClr val="tx1"/>
                </a:solidFill>
                <a:latin typeface="+mn-lt"/>
                <a:ea typeface="+mn-ea"/>
                <a:cs typeface="+mn-cs"/>
              </a:rPr>
              <a:t>Why: This condition serves as a "fast exit" strategy. If the best achievable code length is already below the threshold, it's an indicator that further iterations are likely to be redundant or could even lead to over-optimization.</a:t>
            </a:r>
            <a:endParaRPr lang="en-US" sz="1600"/>
          </a:p>
        </p:txBody>
      </p:sp>
      <p:pic>
        <p:nvPicPr>
          <p:cNvPr id="7" name="Picture 6">
            <a:extLst>
              <a:ext uri="{FF2B5EF4-FFF2-40B4-BE49-F238E27FC236}">
                <a16:creationId xmlns:a16="http://schemas.microsoft.com/office/drawing/2014/main" id="{0EE9270A-F96F-86C5-54D9-30BDFC4C7158}"/>
              </a:ext>
            </a:extLst>
          </p:cNvPr>
          <p:cNvPicPr>
            <a:picLocks noChangeAspect="1"/>
          </p:cNvPicPr>
          <p:nvPr/>
        </p:nvPicPr>
        <p:blipFill>
          <a:blip r:embed="rId2"/>
          <a:stretch>
            <a:fillRect/>
          </a:stretch>
        </p:blipFill>
        <p:spPr>
          <a:xfrm>
            <a:off x="6670494" y="4147025"/>
            <a:ext cx="3203468" cy="449234"/>
          </a:xfrm>
          <a:prstGeom prst="rect">
            <a:avLst/>
          </a:prstGeom>
        </p:spPr>
      </p:pic>
    </p:spTree>
    <p:extLst>
      <p:ext uri="{BB962C8B-B14F-4D97-AF65-F5344CB8AC3E}">
        <p14:creationId xmlns:p14="http://schemas.microsoft.com/office/powerpoint/2010/main" val="181430695"/>
      </p:ext>
    </p:extLst>
  </p:cSld>
  <p:clrMapOvr>
    <a:overrideClrMapping bg1="lt1" tx1="dk1" bg2="lt2" tx2="dk2" accent1="accent1" accent2="accent2" accent3="accent3" accent4="accent4" accent5="accent5" accent6="accent6" hlink="hlink" folHlink="folHlink"/>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00748FE5-971C-4D3D-9E82-844F9896DE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265180ED-82FA-4DB9-977A-EF01472A5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31" name="Picture 30">
            <a:extLst>
              <a:ext uri="{FF2B5EF4-FFF2-40B4-BE49-F238E27FC236}">
                <a16:creationId xmlns:a16="http://schemas.microsoft.com/office/drawing/2014/main" id="{1770DC71-8434-464C-A23E-E7BC9BC893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3" name="Rectangle 32">
            <a:extLst>
              <a:ext uri="{FF2B5EF4-FFF2-40B4-BE49-F238E27FC236}">
                <a16:creationId xmlns:a16="http://schemas.microsoft.com/office/drawing/2014/main" id="{357561C8-C082-42A2-8092-4FB6D770AC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FC43BFC-462D-410C-B3EE-F37EF751C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1342A8C-2550-F092-7537-703F2DF81852}"/>
              </a:ext>
            </a:extLst>
          </p:cNvPr>
          <p:cNvSpPr>
            <a:spLocks noGrp="1"/>
          </p:cNvSpPr>
          <p:nvPr>
            <p:ph type="title"/>
          </p:nvPr>
        </p:nvSpPr>
        <p:spPr>
          <a:xfrm>
            <a:off x="5274525" y="808056"/>
            <a:ext cx="5338372" cy="1077229"/>
          </a:xfrm>
        </p:spPr>
        <p:txBody>
          <a:bodyPr>
            <a:normAutofit/>
          </a:bodyPr>
          <a:lstStyle/>
          <a:p>
            <a:pPr algn="l"/>
            <a:r>
              <a:rPr lang="en-US"/>
              <a:t>Logic</a:t>
            </a:r>
          </a:p>
        </p:txBody>
      </p:sp>
      <p:pic>
        <p:nvPicPr>
          <p:cNvPr id="5" name="Picture 4" descr="Exclamation mark on a yellow background">
            <a:extLst>
              <a:ext uri="{FF2B5EF4-FFF2-40B4-BE49-F238E27FC236}">
                <a16:creationId xmlns:a16="http://schemas.microsoft.com/office/drawing/2014/main" id="{194D3624-7F99-215D-F239-CA868CCA2DA9}"/>
              </a:ext>
            </a:extLst>
          </p:cNvPr>
          <p:cNvPicPr>
            <a:picLocks noChangeAspect="1"/>
          </p:cNvPicPr>
          <p:nvPr/>
        </p:nvPicPr>
        <p:blipFill rotWithShape="1">
          <a:blip r:embed="rId5"/>
          <a:srcRect l="39848" r="26780"/>
          <a:stretch/>
        </p:blipFill>
        <p:spPr>
          <a:xfrm>
            <a:off x="1011880" y="227"/>
            <a:ext cx="3051461" cy="6858000"/>
          </a:xfrm>
          <a:prstGeom prst="rect">
            <a:avLst/>
          </a:prstGeom>
          <a:ln w="12700">
            <a:solidFill>
              <a:schemeClr val="tx1"/>
            </a:solidFill>
          </a:ln>
        </p:spPr>
      </p:pic>
      <p:sp>
        <p:nvSpPr>
          <p:cNvPr id="37" name="Rectangle 36">
            <a:extLst>
              <a:ext uri="{FF2B5EF4-FFF2-40B4-BE49-F238E27FC236}">
                <a16:creationId xmlns:a16="http://schemas.microsoft.com/office/drawing/2014/main" id="{DDB9C59E-E311-421C-83D7-D60C5EBE7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863F45D-153C-5125-17E2-DFB76A2A1E6A}"/>
              </a:ext>
            </a:extLst>
          </p:cNvPr>
          <p:cNvSpPr>
            <a:spLocks noGrp="1"/>
          </p:cNvSpPr>
          <p:nvPr>
            <p:ph idx="1"/>
          </p:nvPr>
        </p:nvSpPr>
        <p:spPr>
          <a:xfrm>
            <a:off x="5269071" y="2052116"/>
            <a:ext cx="5343826" cy="3997828"/>
          </a:xfrm>
        </p:spPr>
        <p:txBody>
          <a:bodyPr>
            <a:normAutofit/>
          </a:bodyPr>
          <a:lstStyle/>
          <a:p>
            <a:pPr>
              <a:lnSpc>
                <a:spcPct val="110000"/>
              </a:lnSpc>
            </a:pPr>
            <a:r>
              <a:rPr lang="en-US" sz="1100"/>
              <a:t>Placement in optimize(): The threshold check is done immediately after a candidate </a:t>
            </a:r>
            <a:r>
              <a:rPr lang="en-US" sz="1100" err="1"/>
              <a:t>newBitLength</a:t>
            </a:r>
            <a:r>
              <a:rPr lang="en-US" sz="1100"/>
              <a:t> is calculated but before the node's module assignment is reverted.</a:t>
            </a:r>
          </a:p>
          <a:p>
            <a:pPr>
              <a:lnSpc>
                <a:spcPct val="110000"/>
              </a:lnSpc>
            </a:pPr>
            <a:r>
              <a:rPr lang="en-US" sz="1100"/>
              <a:t>Why: This allows the algorithm to assess the potential benefit of a module change before committing to it. If the change is deemed insignificant (i.e., it results in a bit length below the threshold), the algorithm can immediately skip to the next iteration, thereby saving computational resources.</a:t>
            </a:r>
          </a:p>
          <a:p>
            <a:pPr>
              <a:lnSpc>
                <a:spcPct val="110000"/>
              </a:lnSpc>
            </a:pPr>
            <a:r>
              <a:rPr lang="en-US" sz="1100"/>
              <a:t>Placement in cluster(): The new exit condition based on </a:t>
            </a:r>
            <a:r>
              <a:rPr lang="en-US" sz="1100" err="1"/>
              <a:t>bestBitLength</a:t>
            </a:r>
            <a:r>
              <a:rPr lang="en-US" sz="1100"/>
              <a:t> is checked right after the optimize() function call and before the existing if (</a:t>
            </a:r>
            <a:r>
              <a:rPr lang="en-US" sz="1100" err="1"/>
              <a:t>numModules</a:t>
            </a:r>
            <a:r>
              <a:rPr lang="en-US" sz="1100"/>
              <a:t> == 1 || </a:t>
            </a:r>
            <a:r>
              <a:rPr lang="en-US" sz="1100" err="1"/>
              <a:t>numModules</a:t>
            </a:r>
            <a:r>
              <a:rPr lang="en-US" sz="1100"/>
              <a:t> == </a:t>
            </a:r>
            <a:r>
              <a:rPr lang="en-US" sz="1100" err="1"/>
              <a:t>numNodes</a:t>
            </a:r>
            <a:r>
              <a:rPr lang="en-US" sz="1100"/>
              <a:t>) condition.</a:t>
            </a:r>
          </a:p>
          <a:p>
            <a:pPr>
              <a:lnSpc>
                <a:spcPct val="110000"/>
              </a:lnSpc>
            </a:pPr>
            <a:r>
              <a:rPr lang="en-US" sz="1100"/>
              <a:t>Why: The rationale is to prioritize the new "fast exit" condition over the existing one. If the algorithm has already reached a state that is below the threshold, additional iterations are unlikely to yield significant improvements and could be counterproductive.</a:t>
            </a:r>
          </a:p>
        </p:txBody>
      </p:sp>
      <p:sp>
        <p:nvSpPr>
          <p:cNvPr id="39" name="Rectangle 38">
            <a:extLst>
              <a:ext uri="{FF2B5EF4-FFF2-40B4-BE49-F238E27FC236}">
                <a16:creationId xmlns:a16="http://schemas.microsoft.com/office/drawing/2014/main" id="{FF9CCB84-4641-45C1-9C0C-D35DEB9B2A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40384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5E326A3-EB92-4BDA-9F77-45197E0CBE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AC996C7-7B84-4645-9AA1-6EA85EAB47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 name="Rectangle 13">
            <a:extLst>
              <a:ext uri="{FF2B5EF4-FFF2-40B4-BE49-F238E27FC236}">
                <a16:creationId xmlns:a16="http://schemas.microsoft.com/office/drawing/2014/main" id="{32DC315B-5680-47D9-B827-34D012FB14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B3D3314-286B-200D-78DE-BC3A3A76FA6E}"/>
              </a:ext>
            </a:extLst>
          </p:cNvPr>
          <p:cNvSpPr>
            <a:spLocks noGrp="1"/>
          </p:cNvSpPr>
          <p:nvPr>
            <p:ph type="title"/>
          </p:nvPr>
        </p:nvSpPr>
        <p:spPr>
          <a:xfrm>
            <a:off x="2611808" y="808056"/>
            <a:ext cx="7958331" cy="1077229"/>
          </a:xfrm>
        </p:spPr>
        <p:txBody>
          <a:bodyPr>
            <a:normAutofit/>
          </a:bodyPr>
          <a:lstStyle/>
          <a:p>
            <a:pPr algn="l"/>
            <a:r>
              <a:rPr lang="en-US"/>
              <a:t>Adding Randomization to Algorithm 4</a:t>
            </a:r>
          </a:p>
        </p:txBody>
      </p:sp>
      <p:sp>
        <p:nvSpPr>
          <p:cNvPr id="3" name="Content Placeholder 2">
            <a:extLst>
              <a:ext uri="{FF2B5EF4-FFF2-40B4-BE49-F238E27FC236}">
                <a16:creationId xmlns:a16="http://schemas.microsoft.com/office/drawing/2014/main" id="{BB029599-1B98-7B9B-B78B-086FE9FE7E7C}"/>
              </a:ext>
            </a:extLst>
          </p:cNvPr>
          <p:cNvSpPr>
            <a:spLocks/>
          </p:cNvSpPr>
          <p:nvPr/>
        </p:nvSpPr>
        <p:spPr>
          <a:xfrm>
            <a:off x="3307983" y="2367883"/>
            <a:ext cx="6565979" cy="3366834"/>
          </a:xfrm>
          <a:prstGeom prst="rect">
            <a:avLst/>
          </a:prstGeom>
        </p:spPr>
        <p:txBody>
          <a:bodyPr/>
          <a:lstStyle/>
          <a:p>
            <a:pPr defTabSz="384048">
              <a:spcAft>
                <a:spcPts val="600"/>
              </a:spcAft>
            </a:pPr>
            <a:r>
              <a:rPr lang="en-US" sz="1512" kern="1200">
                <a:solidFill>
                  <a:schemeClr val="tx1"/>
                </a:solidFill>
                <a:latin typeface="+mn-lt"/>
                <a:ea typeface="+mn-ea"/>
                <a:cs typeface="+mn-cs"/>
              </a:rPr>
              <a:t>We introduced randomization in the node processing order to enhance the algorithm's ability to explore the solution space more broadly and to escape local optima. We used Java's built-in </a:t>
            </a:r>
            <a:r>
              <a:rPr lang="en-US" sz="1512" kern="1200" err="1">
                <a:solidFill>
                  <a:schemeClr val="tx1"/>
                </a:solidFill>
                <a:latin typeface="+mn-lt"/>
                <a:ea typeface="+mn-ea"/>
                <a:cs typeface="+mn-cs"/>
              </a:rPr>
              <a:t>Collections.shuffle</a:t>
            </a:r>
            <a:r>
              <a:rPr lang="en-US" sz="1512" kern="1200">
                <a:solidFill>
                  <a:schemeClr val="tx1"/>
                </a:solidFill>
                <a:latin typeface="+mn-lt"/>
                <a:ea typeface="+mn-ea"/>
                <a:cs typeface="+mn-cs"/>
              </a:rPr>
              <a:t>() method to achieve this randomization efficiently, shuffling the list of nodes before each new iteration of the optimization loop. </a:t>
            </a:r>
            <a:endParaRPr lang="en-US"/>
          </a:p>
        </p:txBody>
      </p:sp>
      <p:pic>
        <p:nvPicPr>
          <p:cNvPr id="5" name="Picture 4">
            <a:extLst>
              <a:ext uri="{FF2B5EF4-FFF2-40B4-BE49-F238E27FC236}">
                <a16:creationId xmlns:a16="http://schemas.microsoft.com/office/drawing/2014/main" id="{D4E37D51-9EB6-6528-518D-41B5DDA61E50}"/>
              </a:ext>
            </a:extLst>
          </p:cNvPr>
          <p:cNvPicPr>
            <a:picLocks noChangeAspect="1"/>
          </p:cNvPicPr>
          <p:nvPr/>
        </p:nvPicPr>
        <p:blipFill>
          <a:blip r:embed="rId2"/>
          <a:stretch>
            <a:fillRect/>
          </a:stretch>
        </p:blipFill>
        <p:spPr>
          <a:xfrm>
            <a:off x="6590972" y="3711365"/>
            <a:ext cx="4105874" cy="679869"/>
          </a:xfrm>
          <a:prstGeom prst="rect">
            <a:avLst/>
          </a:prstGeom>
        </p:spPr>
      </p:pic>
    </p:spTree>
    <p:extLst>
      <p:ext uri="{BB962C8B-B14F-4D97-AF65-F5344CB8AC3E}">
        <p14:creationId xmlns:p14="http://schemas.microsoft.com/office/powerpoint/2010/main" val="268100995"/>
      </p:ext>
    </p:extLst>
  </p:cSld>
  <p:clrMapOvr>
    <a:overrideClrMapping bg1="lt1" tx1="dk1" bg2="lt2" tx2="dk2" accent1="accent1" accent2="accent2" accent3="accent3" accent4="accent4" accent5="accent5" accent6="accent6" hlink="hlink" folHlink="folHlink"/>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0748FE5-971C-4D3D-9E82-844F9896DE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65180ED-82FA-4DB9-977A-EF01472A5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1770DC71-8434-464C-A23E-E7BC9BC893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357561C8-C082-42A2-8092-4FB6D770AC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FC43BFC-462D-410C-B3EE-F37EF751C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ADF055-E9BB-89D4-F91D-7C359C831A45}"/>
              </a:ext>
            </a:extLst>
          </p:cNvPr>
          <p:cNvSpPr>
            <a:spLocks noGrp="1"/>
          </p:cNvSpPr>
          <p:nvPr>
            <p:ph type="title"/>
          </p:nvPr>
        </p:nvSpPr>
        <p:spPr>
          <a:xfrm>
            <a:off x="5274525" y="808056"/>
            <a:ext cx="5338372" cy="1077229"/>
          </a:xfrm>
        </p:spPr>
        <p:txBody>
          <a:bodyPr>
            <a:normAutofit/>
          </a:bodyPr>
          <a:lstStyle/>
          <a:p>
            <a:pPr algn="l"/>
            <a:r>
              <a:rPr lang="en-US"/>
              <a:t>How it Works </a:t>
            </a:r>
          </a:p>
        </p:txBody>
      </p:sp>
      <p:pic>
        <p:nvPicPr>
          <p:cNvPr id="5" name="Picture 4" descr="Pins pinned on a white surface and connecting a black thread">
            <a:extLst>
              <a:ext uri="{FF2B5EF4-FFF2-40B4-BE49-F238E27FC236}">
                <a16:creationId xmlns:a16="http://schemas.microsoft.com/office/drawing/2014/main" id="{816ECD79-F9F6-676F-8567-902ED9CB8F9B}"/>
              </a:ext>
            </a:extLst>
          </p:cNvPr>
          <p:cNvPicPr>
            <a:picLocks noChangeAspect="1"/>
          </p:cNvPicPr>
          <p:nvPr/>
        </p:nvPicPr>
        <p:blipFill rotWithShape="1">
          <a:blip r:embed="rId5"/>
          <a:srcRect l="20203" r="50140" b="-3"/>
          <a:stretch/>
        </p:blipFill>
        <p:spPr>
          <a:xfrm>
            <a:off x="1011880" y="227"/>
            <a:ext cx="3051461" cy="6858000"/>
          </a:xfrm>
          <a:prstGeom prst="rect">
            <a:avLst/>
          </a:prstGeom>
          <a:ln w="12700">
            <a:solidFill>
              <a:schemeClr val="tx1"/>
            </a:solidFill>
          </a:ln>
        </p:spPr>
      </p:pic>
      <p:sp>
        <p:nvSpPr>
          <p:cNvPr id="19" name="Rectangle 18">
            <a:extLst>
              <a:ext uri="{FF2B5EF4-FFF2-40B4-BE49-F238E27FC236}">
                <a16:creationId xmlns:a16="http://schemas.microsoft.com/office/drawing/2014/main" id="{DDB9C59E-E311-421C-83D7-D60C5EBE7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586CA8A-899D-6459-BFA8-1826F8858FC5}"/>
              </a:ext>
            </a:extLst>
          </p:cNvPr>
          <p:cNvSpPr>
            <a:spLocks noGrp="1"/>
          </p:cNvSpPr>
          <p:nvPr>
            <p:ph idx="1"/>
          </p:nvPr>
        </p:nvSpPr>
        <p:spPr>
          <a:xfrm>
            <a:off x="5269071" y="2052116"/>
            <a:ext cx="5343826" cy="3997828"/>
          </a:xfrm>
        </p:spPr>
        <p:txBody>
          <a:bodyPr>
            <a:normAutofit/>
          </a:bodyPr>
          <a:lstStyle/>
          <a:p>
            <a:r>
              <a:rPr lang="en-US"/>
              <a:t>The </a:t>
            </a:r>
            <a:r>
              <a:rPr lang="en-US" err="1"/>
              <a:t>Collections.shuffle</a:t>
            </a:r>
            <a:r>
              <a:rPr lang="en-US"/>
              <a:t>() method randomly permutes the elements in the list it receives as an argument. In this case, it's the </a:t>
            </a:r>
            <a:r>
              <a:rPr lang="en-US" err="1"/>
              <a:t>nodeList</a:t>
            </a:r>
            <a:r>
              <a:rPr lang="en-US"/>
              <a:t>, which is a list of all nodes in the graph. By shuffling this list, you ensure that the nodes are optimized in a different, random order in each iteration of the </a:t>
            </a:r>
            <a:r>
              <a:rPr lang="en-US" i="1"/>
              <a:t>while (</a:t>
            </a:r>
            <a:r>
              <a:rPr lang="en-US" i="1" err="1"/>
              <a:t>shouldContinue</a:t>
            </a:r>
            <a:r>
              <a:rPr lang="en-US" i="1"/>
              <a:t>) </a:t>
            </a:r>
            <a:r>
              <a:rPr lang="en-US"/>
              <a:t>loop</a:t>
            </a:r>
            <a:r>
              <a:rPr lang="en-US" i="1"/>
              <a:t>.</a:t>
            </a:r>
          </a:p>
        </p:txBody>
      </p:sp>
      <p:sp>
        <p:nvSpPr>
          <p:cNvPr id="21" name="Rectangle 20">
            <a:extLst>
              <a:ext uri="{FF2B5EF4-FFF2-40B4-BE49-F238E27FC236}">
                <a16:creationId xmlns:a16="http://schemas.microsoft.com/office/drawing/2014/main" id="{FF9CCB84-4641-45C1-9C0C-D35DEB9B2A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03372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0748FE5-971C-4D3D-9E82-844F9896DE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65180ED-82FA-4DB9-977A-EF01472A5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1770DC71-8434-464C-A23E-E7BC9BC893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357561C8-C082-42A2-8092-4FB6D770AC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FC43BFC-462D-410C-B3EE-F37EF751C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91D1B3D-F1C0-AACC-4A37-73DDFBFCD71F}"/>
              </a:ext>
            </a:extLst>
          </p:cNvPr>
          <p:cNvSpPr>
            <a:spLocks noGrp="1"/>
          </p:cNvSpPr>
          <p:nvPr>
            <p:ph type="title"/>
          </p:nvPr>
        </p:nvSpPr>
        <p:spPr>
          <a:xfrm>
            <a:off x="5274525" y="808056"/>
            <a:ext cx="5338372" cy="1077229"/>
          </a:xfrm>
        </p:spPr>
        <p:txBody>
          <a:bodyPr>
            <a:normAutofit/>
          </a:bodyPr>
          <a:lstStyle/>
          <a:p>
            <a:pPr algn="l"/>
            <a:r>
              <a:rPr lang="en-US"/>
              <a:t>Why it's Useful</a:t>
            </a:r>
          </a:p>
        </p:txBody>
      </p:sp>
      <p:pic>
        <p:nvPicPr>
          <p:cNvPr id="5" name="Picture 4" descr="Plant growing in a concrete crack">
            <a:extLst>
              <a:ext uri="{FF2B5EF4-FFF2-40B4-BE49-F238E27FC236}">
                <a16:creationId xmlns:a16="http://schemas.microsoft.com/office/drawing/2014/main" id="{5B4FA521-7754-2F1C-D291-4EBA7F0A75E8}"/>
              </a:ext>
            </a:extLst>
          </p:cNvPr>
          <p:cNvPicPr>
            <a:picLocks noChangeAspect="1"/>
          </p:cNvPicPr>
          <p:nvPr/>
        </p:nvPicPr>
        <p:blipFill rotWithShape="1">
          <a:blip r:embed="rId5"/>
          <a:srcRect l="26074" r="44269" b="-3"/>
          <a:stretch/>
        </p:blipFill>
        <p:spPr>
          <a:xfrm>
            <a:off x="1011880" y="227"/>
            <a:ext cx="3051461" cy="6858000"/>
          </a:xfrm>
          <a:prstGeom prst="rect">
            <a:avLst/>
          </a:prstGeom>
          <a:ln w="12700">
            <a:solidFill>
              <a:schemeClr val="tx1"/>
            </a:solidFill>
          </a:ln>
        </p:spPr>
      </p:pic>
      <p:sp>
        <p:nvSpPr>
          <p:cNvPr id="19" name="Rectangle 18">
            <a:extLst>
              <a:ext uri="{FF2B5EF4-FFF2-40B4-BE49-F238E27FC236}">
                <a16:creationId xmlns:a16="http://schemas.microsoft.com/office/drawing/2014/main" id="{DDB9C59E-E311-421C-83D7-D60C5EBE7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4ACA624-FB14-395D-E097-8B9593DC6D45}"/>
              </a:ext>
            </a:extLst>
          </p:cNvPr>
          <p:cNvSpPr>
            <a:spLocks noGrp="1"/>
          </p:cNvSpPr>
          <p:nvPr>
            <p:ph idx="1"/>
          </p:nvPr>
        </p:nvSpPr>
        <p:spPr>
          <a:xfrm>
            <a:off x="5269071" y="2052116"/>
            <a:ext cx="5343826" cy="3997828"/>
          </a:xfrm>
        </p:spPr>
        <p:txBody>
          <a:bodyPr>
            <a:normAutofit/>
          </a:bodyPr>
          <a:lstStyle/>
          <a:p>
            <a:pPr>
              <a:lnSpc>
                <a:spcPct val="110000"/>
              </a:lnSpc>
            </a:pPr>
            <a:r>
              <a:rPr lang="en-US" sz="1400"/>
              <a:t>Escape Local Optima: In optimization algorithms, it's possible to get stuck in a local optimum, a solution that's better than its neighbors but not necessarily the best overall. By randomizing the order in which you examine nodes, you increase the chance of escaping such local optima.</a:t>
            </a:r>
          </a:p>
          <a:p>
            <a:pPr>
              <a:lnSpc>
                <a:spcPct val="110000"/>
              </a:lnSpc>
            </a:pPr>
            <a:r>
              <a:rPr lang="en-US" sz="1400"/>
              <a:t>Exploration vs Exploitation: In optimization, there's often a trade-off between exploring new solutions and exploiting known good solutions. Randomization can help with the exploration part.</a:t>
            </a:r>
          </a:p>
          <a:p>
            <a:pPr>
              <a:lnSpc>
                <a:spcPct val="110000"/>
              </a:lnSpc>
            </a:pPr>
            <a:r>
              <a:rPr lang="en-US" sz="1400"/>
              <a:t>Robustness: Randomization can make the algorithm more robust by allowing it to explore a larger portion of the solution space. This can be particularly useful when you're not sure about the quality of the initial solution.</a:t>
            </a:r>
          </a:p>
        </p:txBody>
      </p:sp>
      <p:sp>
        <p:nvSpPr>
          <p:cNvPr id="21" name="Rectangle 20">
            <a:extLst>
              <a:ext uri="{FF2B5EF4-FFF2-40B4-BE49-F238E27FC236}">
                <a16:creationId xmlns:a16="http://schemas.microsoft.com/office/drawing/2014/main" id="{FF9CCB84-4641-45C1-9C0C-D35DEB9B2A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35996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AFAADFB1-A9D8-4319-BAC8-6B3FD36BF2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a:extLst>
              <a:ext uri="{FF2B5EF4-FFF2-40B4-BE49-F238E27FC236}">
                <a16:creationId xmlns:a16="http://schemas.microsoft.com/office/drawing/2014/main" id="{617C5FC5-1BC6-470E-A163-7EE80D227E6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39" name="Picture 38">
            <a:extLst>
              <a:ext uri="{FF2B5EF4-FFF2-40B4-BE49-F238E27FC236}">
                <a16:creationId xmlns:a16="http://schemas.microsoft.com/office/drawing/2014/main" id="{48316889-BCD7-49B5-89BD-4FC1D29FEF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41" name="Rectangle 40">
            <a:extLst>
              <a:ext uri="{FF2B5EF4-FFF2-40B4-BE49-F238E27FC236}">
                <a16:creationId xmlns:a16="http://schemas.microsoft.com/office/drawing/2014/main" id="{3E12F873-5B9B-482F-9FB3-6355C4F3B7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F245259-4364-4D53-AC48-3E893885AD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81E90A-535D-70A9-FD4D-D6A25DFEB342}"/>
              </a:ext>
            </a:extLst>
          </p:cNvPr>
          <p:cNvSpPr>
            <a:spLocks noGrp="1"/>
          </p:cNvSpPr>
          <p:nvPr>
            <p:ph type="title"/>
          </p:nvPr>
        </p:nvSpPr>
        <p:spPr>
          <a:xfrm>
            <a:off x="6369475" y="808056"/>
            <a:ext cx="4203364" cy="1077229"/>
          </a:xfrm>
        </p:spPr>
        <p:txBody>
          <a:bodyPr vert="horz" lIns="91440" tIns="45720" rIns="91440" bIns="45720" rtlCol="0" anchor="t">
            <a:normAutofit/>
          </a:bodyPr>
          <a:lstStyle/>
          <a:p>
            <a:pPr algn="l"/>
            <a:r>
              <a:rPr lang="en-US" dirty="0"/>
              <a:t>Directed Graph Implementation</a:t>
            </a:r>
          </a:p>
        </p:txBody>
      </p:sp>
      <p:pic>
        <p:nvPicPr>
          <p:cNvPr id="4" name="Picture 3" descr="A screen shot of a computer program&#10;&#10;Description automatically generated">
            <a:extLst>
              <a:ext uri="{FF2B5EF4-FFF2-40B4-BE49-F238E27FC236}">
                <a16:creationId xmlns:a16="http://schemas.microsoft.com/office/drawing/2014/main" id="{179B2DEC-EF5D-5EBD-B910-5A7794054213}"/>
              </a:ext>
            </a:extLst>
          </p:cNvPr>
          <p:cNvPicPr>
            <a:picLocks noChangeAspect="1"/>
          </p:cNvPicPr>
          <p:nvPr/>
        </p:nvPicPr>
        <p:blipFill rotWithShape="1">
          <a:blip r:embed="rId5"/>
          <a:srcRect l="11592" r="46961" b="1"/>
          <a:stretch/>
        </p:blipFill>
        <p:spPr>
          <a:xfrm>
            <a:off x="1005401" y="227"/>
            <a:ext cx="4424045" cy="6858000"/>
          </a:xfrm>
          <a:prstGeom prst="rect">
            <a:avLst/>
          </a:prstGeom>
          <a:ln w="12700">
            <a:solidFill>
              <a:schemeClr val="tx1"/>
            </a:solidFill>
          </a:ln>
        </p:spPr>
      </p:pic>
      <p:sp>
        <p:nvSpPr>
          <p:cNvPr id="45" name="Rectangle 44">
            <a:extLst>
              <a:ext uri="{FF2B5EF4-FFF2-40B4-BE49-F238E27FC236}">
                <a16:creationId xmlns:a16="http://schemas.microsoft.com/office/drawing/2014/main" id="{3B9C7619-9AF0-4D6F-B2E3-21032A5C3A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BB1DCE9-1471-FB96-CC93-640B7313B3E2}"/>
              </a:ext>
            </a:extLst>
          </p:cNvPr>
          <p:cNvSpPr txBox="1"/>
          <p:nvPr/>
        </p:nvSpPr>
        <p:spPr>
          <a:xfrm>
            <a:off x="6369474" y="2052116"/>
            <a:ext cx="4203365" cy="3997828"/>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defTabSz="914400">
              <a:lnSpc>
                <a:spcPct val="120000"/>
              </a:lnSpc>
              <a:spcAft>
                <a:spcPts val="600"/>
              </a:spcAft>
              <a:buClr>
                <a:schemeClr val="accent6"/>
              </a:buClr>
              <a:buSzPct val="90000"/>
              <a:buFont typeface="Wingdings" panose="05000000000000000000" pitchFamily="2" charset="2"/>
              <a:buChar char="§"/>
            </a:pPr>
            <a:r>
              <a:rPr lang="en-US"/>
              <a:t>Development is underway for </a:t>
            </a:r>
            <a:r>
              <a:rPr lang="en-US" err="1"/>
              <a:t>Infomap</a:t>
            </a:r>
            <a:r>
              <a:rPr lang="en-US"/>
              <a:t> Configuration Dialog to present option for Directed Graph</a:t>
            </a:r>
          </a:p>
          <a:p>
            <a:pPr defTabSz="914400">
              <a:lnSpc>
                <a:spcPct val="120000"/>
              </a:lnSpc>
              <a:spcAft>
                <a:spcPts val="600"/>
              </a:spcAft>
              <a:buClr>
                <a:schemeClr val="accent6"/>
              </a:buClr>
              <a:buSzPct val="90000"/>
              <a:buFont typeface="Wingdings" panose="05000000000000000000" pitchFamily="2" charset="2"/>
              <a:buChar char="§"/>
            </a:pPr>
            <a:endParaRPr lang="en-US"/>
          </a:p>
          <a:p>
            <a:pPr defTabSz="914400">
              <a:lnSpc>
                <a:spcPct val="120000"/>
              </a:lnSpc>
              <a:spcAft>
                <a:spcPts val="600"/>
              </a:spcAft>
              <a:buClr>
                <a:schemeClr val="accent6"/>
              </a:buClr>
              <a:buSzPct val="90000"/>
              <a:buFont typeface="Wingdings" panose="05000000000000000000" pitchFamily="2" charset="2"/>
              <a:buChar char="§"/>
            </a:pPr>
            <a:endParaRPr lang="en-US"/>
          </a:p>
          <a:p>
            <a:pPr defTabSz="914400">
              <a:lnSpc>
                <a:spcPct val="120000"/>
              </a:lnSpc>
              <a:spcAft>
                <a:spcPts val="600"/>
              </a:spcAft>
              <a:buClr>
                <a:schemeClr val="accent6"/>
              </a:buClr>
              <a:buSzPct val="90000"/>
              <a:buFont typeface="Wingdings" panose="05000000000000000000" pitchFamily="2" charset="2"/>
              <a:buChar char="§"/>
            </a:pPr>
            <a:r>
              <a:rPr lang="en-US"/>
              <a:t>Once this is functional we will have an established process for modifying dialog boxes</a:t>
            </a:r>
          </a:p>
        </p:txBody>
      </p:sp>
      <p:sp>
        <p:nvSpPr>
          <p:cNvPr id="47" name="Rectangle 46">
            <a:extLst>
              <a:ext uri="{FF2B5EF4-FFF2-40B4-BE49-F238E27FC236}">
                <a16:creationId xmlns:a16="http://schemas.microsoft.com/office/drawing/2014/main" id="{BAFBE0AC-23B1-4352-95D2-C71EB6D150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6769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F3430-0EC7-3E2F-781A-31C5872BF1E9}"/>
              </a:ext>
            </a:extLst>
          </p:cNvPr>
          <p:cNvSpPr>
            <a:spLocks noGrp="1"/>
          </p:cNvSpPr>
          <p:nvPr>
            <p:ph type="title"/>
          </p:nvPr>
        </p:nvSpPr>
        <p:spPr/>
        <p:txBody>
          <a:bodyPr/>
          <a:lstStyle/>
          <a:p>
            <a:r>
              <a:rPr lang="en-US"/>
              <a:t>What is </a:t>
            </a:r>
            <a:r>
              <a:rPr lang="en-US" err="1"/>
              <a:t>CyFinder</a:t>
            </a:r>
            <a:endParaRPr lang="en-US"/>
          </a:p>
        </p:txBody>
      </p:sp>
      <p:sp>
        <p:nvSpPr>
          <p:cNvPr id="3" name="Content Placeholder 2">
            <a:extLst>
              <a:ext uri="{FF2B5EF4-FFF2-40B4-BE49-F238E27FC236}">
                <a16:creationId xmlns:a16="http://schemas.microsoft.com/office/drawing/2014/main" id="{F047B968-A581-F5B8-1EC7-1FF362CCB175}"/>
              </a:ext>
            </a:extLst>
          </p:cNvPr>
          <p:cNvSpPr>
            <a:spLocks noGrp="1"/>
          </p:cNvSpPr>
          <p:nvPr>
            <p:ph idx="1"/>
          </p:nvPr>
        </p:nvSpPr>
        <p:spPr/>
        <p:txBody>
          <a:bodyPr/>
          <a:lstStyle/>
          <a:p>
            <a:pPr marL="344170" indent="-344170"/>
            <a:r>
              <a:rPr lang="en-US" dirty="0"/>
              <a:t>The </a:t>
            </a:r>
            <a:r>
              <a:rPr lang="en-US" dirty="0" err="1"/>
              <a:t>CyFinder</a:t>
            </a:r>
            <a:r>
              <a:rPr lang="en-US" dirty="0"/>
              <a:t> application examined in this project serves as a plugin for </a:t>
            </a:r>
            <a:r>
              <a:rPr lang="en-US" dirty="0" err="1"/>
              <a:t>Cytoscape</a:t>
            </a:r>
            <a:r>
              <a:rPr lang="en-US" dirty="0"/>
              <a:t>. </a:t>
            </a:r>
            <a:r>
              <a:rPr lang="en-US" dirty="0" err="1"/>
              <a:t>CyFinder</a:t>
            </a:r>
            <a:r>
              <a:rPr lang="en-US" dirty="0"/>
              <a:t> enables users to take directed graphs and transform them into undirected graphs. After this conversion, </a:t>
            </a:r>
            <a:r>
              <a:rPr lang="en-US" dirty="0" err="1"/>
              <a:t>CyFinder</a:t>
            </a:r>
            <a:r>
              <a:rPr lang="en-US" dirty="0"/>
              <a:t> can search within those undirected graphs to find and extract subgraphs that meet defined parameters. In this way, </a:t>
            </a:r>
            <a:r>
              <a:rPr lang="en-US" dirty="0" err="1"/>
              <a:t>CyFinder</a:t>
            </a:r>
            <a:r>
              <a:rPr lang="en-US" dirty="0"/>
              <a:t> leverages </a:t>
            </a:r>
            <a:r>
              <a:rPr lang="en-US" dirty="0" err="1"/>
              <a:t>Cytoscape's</a:t>
            </a:r>
            <a:r>
              <a:rPr lang="en-US" dirty="0"/>
              <a:t> capabilities by providing the specialized functionality of graph conversion followed by targeted subgraph search and extraction based on specified criteria.</a:t>
            </a:r>
            <a:endParaRPr lang="en-US" dirty="0">
              <a:cs typeface="Arial"/>
            </a:endParaRPr>
          </a:p>
        </p:txBody>
      </p:sp>
      <p:sp>
        <p:nvSpPr>
          <p:cNvPr id="4" name="Slide Number Placeholder 3">
            <a:extLst>
              <a:ext uri="{FF2B5EF4-FFF2-40B4-BE49-F238E27FC236}">
                <a16:creationId xmlns:a16="http://schemas.microsoft.com/office/drawing/2014/main" id="{6F532A66-0702-98F8-B478-E3FFD97475E7}"/>
              </a:ext>
            </a:extLst>
          </p:cNvPr>
          <p:cNvSpPr>
            <a:spLocks noGrp="1"/>
          </p:cNvSpPr>
          <p:nvPr>
            <p:ph type="sldNum" sz="quarter" idx="12"/>
          </p:nvPr>
        </p:nvSpPr>
        <p:spPr/>
        <p:txBody>
          <a:bodyPr/>
          <a:lstStyle/>
          <a:p>
            <a:fld id="{6D22F896-40B5-4ADD-8801-0D06FADFA095}" type="slidenum">
              <a:rPr lang="en-US" dirty="0"/>
              <a:t>7</a:t>
            </a:fld>
            <a:endParaRPr lang="en-US"/>
          </a:p>
        </p:txBody>
      </p:sp>
    </p:spTree>
    <p:extLst>
      <p:ext uri="{BB962C8B-B14F-4D97-AF65-F5344CB8AC3E}">
        <p14:creationId xmlns:p14="http://schemas.microsoft.com/office/powerpoint/2010/main" val="1151212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AFAADFB1-A9D8-4319-BAC8-6B3FD36BF2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617C5FC5-1BC6-470E-A163-7EE80D227E6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31" name="Picture 30">
            <a:extLst>
              <a:ext uri="{FF2B5EF4-FFF2-40B4-BE49-F238E27FC236}">
                <a16:creationId xmlns:a16="http://schemas.microsoft.com/office/drawing/2014/main" id="{48316889-BCD7-49B5-89BD-4FC1D29FEF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3" name="Rectangle 32">
            <a:extLst>
              <a:ext uri="{FF2B5EF4-FFF2-40B4-BE49-F238E27FC236}">
                <a16:creationId xmlns:a16="http://schemas.microsoft.com/office/drawing/2014/main" id="{3E12F873-5B9B-482F-9FB3-6355C4F3B7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0F245259-4364-4D53-AC48-3E893885AD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1C5E50A-799A-215D-0D2D-960A27CBFBAC}"/>
              </a:ext>
            </a:extLst>
          </p:cNvPr>
          <p:cNvSpPr>
            <a:spLocks noGrp="1"/>
          </p:cNvSpPr>
          <p:nvPr>
            <p:ph type="title"/>
          </p:nvPr>
        </p:nvSpPr>
        <p:spPr>
          <a:xfrm>
            <a:off x="6369475" y="808056"/>
            <a:ext cx="4203364" cy="1077229"/>
          </a:xfrm>
        </p:spPr>
        <p:txBody>
          <a:bodyPr vert="horz" lIns="91440" tIns="45720" rIns="91440" bIns="45720" rtlCol="0" anchor="t">
            <a:normAutofit/>
          </a:bodyPr>
          <a:lstStyle/>
          <a:p>
            <a:pPr algn="l"/>
            <a:r>
              <a:rPr lang="en-US"/>
              <a:t>Map Equation Directed</a:t>
            </a:r>
          </a:p>
        </p:txBody>
      </p:sp>
      <p:pic>
        <p:nvPicPr>
          <p:cNvPr id="4" name="Picture 3" descr="A screenshot of a computer program&#10;&#10;Description automatically generated">
            <a:extLst>
              <a:ext uri="{FF2B5EF4-FFF2-40B4-BE49-F238E27FC236}">
                <a16:creationId xmlns:a16="http://schemas.microsoft.com/office/drawing/2014/main" id="{395C4554-3DC4-2C2C-564B-3055892EEDA7}"/>
              </a:ext>
            </a:extLst>
          </p:cNvPr>
          <p:cNvPicPr>
            <a:picLocks noChangeAspect="1"/>
          </p:cNvPicPr>
          <p:nvPr/>
        </p:nvPicPr>
        <p:blipFill rotWithShape="1">
          <a:blip r:embed="rId5"/>
          <a:srcRect l="19465" r="22687" b="-1"/>
          <a:stretch/>
        </p:blipFill>
        <p:spPr>
          <a:xfrm>
            <a:off x="1112863" y="227"/>
            <a:ext cx="4424045" cy="6858000"/>
          </a:xfrm>
          <a:prstGeom prst="rect">
            <a:avLst/>
          </a:prstGeom>
          <a:ln w="12700">
            <a:solidFill>
              <a:schemeClr val="tx1"/>
            </a:solidFill>
          </a:ln>
        </p:spPr>
      </p:pic>
      <p:sp>
        <p:nvSpPr>
          <p:cNvPr id="37" name="Rectangle 36">
            <a:extLst>
              <a:ext uri="{FF2B5EF4-FFF2-40B4-BE49-F238E27FC236}">
                <a16:creationId xmlns:a16="http://schemas.microsoft.com/office/drawing/2014/main" id="{3B9C7619-9AF0-4D6F-B2E3-21032A5C3A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231AAC5-A4FE-BA50-AF00-E715DC8C7B08}"/>
              </a:ext>
            </a:extLst>
          </p:cNvPr>
          <p:cNvSpPr txBox="1"/>
          <p:nvPr/>
        </p:nvSpPr>
        <p:spPr>
          <a:xfrm>
            <a:off x="6369474" y="2052116"/>
            <a:ext cx="4203365" cy="3997828"/>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defTabSz="914400">
              <a:lnSpc>
                <a:spcPct val="120000"/>
              </a:lnSpc>
              <a:spcAft>
                <a:spcPts val="600"/>
              </a:spcAft>
              <a:buClr>
                <a:schemeClr val="accent6"/>
              </a:buClr>
              <a:buSzPct val="90000"/>
              <a:buFont typeface="Wingdings" panose="05000000000000000000" pitchFamily="2" charset="2"/>
              <a:buChar char="§"/>
            </a:pPr>
            <a:r>
              <a:rPr lang="en-US"/>
              <a:t>Furthermore we are aware now that by modifying a duplicate of the Map Equation Undirected Method we can call for a Map Equation Directed Method that will then handle the directed graphs</a:t>
            </a:r>
          </a:p>
          <a:p>
            <a:pPr defTabSz="914400">
              <a:lnSpc>
                <a:spcPct val="120000"/>
              </a:lnSpc>
              <a:spcAft>
                <a:spcPts val="600"/>
              </a:spcAft>
              <a:buClr>
                <a:schemeClr val="accent6"/>
              </a:buClr>
              <a:buSzPct val="90000"/>
              <a:buFont typeface="Wingdings" panose="05000000000000000000" pitchFamily="2" charset="2"/>
              <a:buChar char="§"/>
            </a:pPr>
            <a:endParaRPr lang="en-US"/>
          </a:p>
          <a:p>
            <a:pPr defTabSz="914400">
              <a:lnSpc>
                <a:spcPct val="120000"/>
              </a:lnSpc>
              <a:spcAft>
                <a:spcPts val="600"/>
              </a:spcAft>
              <a:buClr>
                <a:schemeClr val="accent6"/>
              </a:buClr>
              <a:buSzPct val="90000"/>
              <a:buFont typeface="Wingdings" panose="05000000000000000000" pitchFamily="2" charset="2"/>
              <a:buChar char="§"/>
            </a:pPr>
            <a:endParaRPr lang="en-US"/>
          </a:p>
          <a:p>
            <a:pPr defTabSz="914400">
              <a:lnSpc>
                <a:spcPct val="120000"/>
              </a:lnSpc>
              <a:spcAft>
                <a:spcPts val="600"/>
              </a:spcAft>
              <a:buClr>
                <a:schemeClr val="accent6"/>
              </a:buClr>
              <a:buSzPct val="90000"/>
              <a:buFont typeface="Wingdings" panose="05000000000000000000" pitchFamily="2" charset="2"/>
              <a:buChar char="§"/>
            </a:pPr>
            <a:endParaRPr lang="en-US"/>
          </a:p>
        </p:txBody>
      </p:sp>
      <p:sp>
        <p:nvSpPr>
          <p:cNvPr id="39" name="Rectangle 38">
            <a:extLst>
              <a:ext uri="{FF2B5EF4-FFF2-40B4-BE49-F238E27FC236}">
                <a16:creationId xmlns:a16="http://schemas.microsoft.com/office/drawing/2014/main" id="{BAFBE0AC-23B1-4352-95D2-C71EB6D150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69975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00748FE5-971C-4D3D-9E82-844F9896DE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4" name="Picture 73">
            <a:extLst>
              <a:ext uri="{FF2B5EF4-FFF2-40B4-BE49-F238E27FC236}">
                <a16:creationId xmlns:a16="http://schemas.microsoft.com/office/drawing/2014/main" id="{265180ED-82FA-4DB9-977A-EF01472A5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75" name="Picture 74">
            <a:extLst>
              <a:ext uri="{FF2B5EF4-FFF2-40B4-BE49-F238E27FC236}">
                <a16:creationId xmlns:a16="http://schemas.microsoft.com/office/drawing/2014/main" id="{1770DC71-8434-464C-A23E-E7BC9BC893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76" name="Rectangle 75">
            <a:extLst>
              <a:ext uri="{FF2B5EF4-FFF2-40B4-BE49-F238E27FC236}">
                <a16:creationId xmlns:a16="http://schemas.microsoft.com/office/drawing/2014/main" id="{357561C8-C082-42A2-8092-4FB6D770AC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7FC43BFC-462D-410C-B3EE-F37EF751C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FB9A6C-C534-7F36-7C8A-0E1E80E7A068}"/>
              </a:ext>
            </a:extLst>
          </p:cNvPr>
          <p:cNvSpPr>
            <a:spLocks noGrp="1"/>
          </p:cNvSpPr>
          <p:nvPr>
            <p:ph type="title"/>
          </p:nvPr>
        </p:nvSpPr>
        <p:spPr>
          <a:xfrm>
            <a:off x="5274525" y="808056"/>
            <a:ext cx="5338372" cy="1077229"/>
          </a:xfrm>
        </p:spPr>
        <p:txBody>
          <a:bodyPr vert="horz" lIns="91440" tIns="45720" rIns="91440" bIns="45720" rtlCol="0" anchor="t">
            <a:normAutofit/>
          </a:bodyPr>
          <a:lstStyle/>
          <a:p>
            <a:pPr algn="l"/>
            <a:r>
              <a:rPr lang="en-US"/>
              <a:t>In-Link and Out-Links I</a:t>
            </a:r>
          </a:p>
        </p:txBody>
      </p:sp>
      <p:pic>
        <p:nvPicPr>
          <p:cNvPr id="7" name="Picture 6" descr="Close-up of chain link">
            <a:extLst>
              <a:ext uri="{FF2B5EF4-FFF2-40B4-BE49-F238E27FC236}">
                <a16:creationId xmlns:a16="http://schemas.microsoft.com/office/drawing/2014/main" id="{0DC447D4-3780-BA8C-3251-DD6BC62D084A}"/>
              </a:ext>
            </a:extLst>
          </p:cNvPr>
          <p:cNvPicPr>
            <a:picLocks noChangeAspect="1"/>
          </p:cNvPicPr>
          <p:nvPr/>
        </p:nvPicPr>
        <p:blipFill rotWithShape="1">
          <a:blip r:embed="rId5"/>
          <a:srcRect l="26361" r="43938" b="-2"/>
          <a:stretch/>
        </p:blipFill>
        <p:spPr>
          <a:xfrm>
            <a:off x="1011880" y="227"/>
            <a:ext cx="3051461" cy="6858000"/>
          </a:xfrm>
          <a:prstGeom prst="rect">
            <a:avLst/>
          </a:prstGeom>
          <a:ln w="12700">
            <a:solidFill>
              <a:schemeClr val="tx1"/>
            </a:solidFill>
          </a:ln>
        </p:spPr>
      </p:pic>
      <p:sp>
        <p:nvSpPr>
          <p:cNvPr id="78" name="Rectangle 77">
            <a:extLst>
              <a:ext uri="{FF2B5EF4-FFF2-40B4-BE49-F238E27FC236}">
                <a16:creationId xmlns:a16="http://schemas.microsoft.com/office/drawing/2014/main" id="{DDB9C59E-E311-421C-83D7-D60C5EBE7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9D01946-AF47-133C-D483-C14B73F946D5}"/>
              </a:ext>
            </a:extLst>
          </p:cNvPr>
          <p:cNvSpPr txBox="1"/>
          <p:nvPr/>
        </p:nvSpPr>
        <p:spPr>
          <a:xfrm>
            <a:off x="5269071" y="2052116"/>
            <a:ext cx="5343826" cy="3997828"/>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285750" indent="-285750" defTabSz="914400">
              <a:lnSpc>
                <a:spcPct val="120000"/>
              </a:lnSpc>
              <a:spcAft>
                <a:spcPts val="600"/>
              </a:spcAft>
              <a:buClr>
                <a:schemeClr val="accent6"/>
              </a:buClr>
              <a:buSzPct val="90000"/>
              <a:buFont typeface="Wingdings" panose="05000000000000000000" pitchFamily="2" charset="2"/>
              <a:buChar char="§"/>
            </a:pPr>
            <a:r>
              <a:rPr lang="en-US"/>
              <a:t>We will need to  modify the </a:t>
            </a:r>
            <a:r>
              <a:rPr lang="en-US" err="1"/>
              <a:t>AvgBitLength</a:t>
            </a:r>
            <a:r>
              <a:rPr lang="en-US"/>
              <a:t> method which will call the Map Equation Directed Method and Map Equation Undirected Method</a:t>
            </a:r>
          </a:p>
          <a:p>
            <a:pPr marL="285750" indent="-285750" defTabSz="914400">
              <a:lnSpc>
                <a:spcPct val="120000"/>
              </a:lnSpc>
              <a:spcAft>
                <a:spcPts val="600"/>
              </a:spcAft>
              <a:buClr>
                <a:schemeClr val="accent6"/>
              </a:buClr>
              <a:buSzPct val="90000"/>
              <a:buFont typeface="Wingdings" panose="05000000000000000000" pitchFamily="2" charset="2"/>
              <a:buChar char="§"/>
            </a:pPr>
            <a:endParaRPr lang="en-US"/>
          </a:p>
          <a:p>
            <a:pPr marL="285750" indent="-285750" defTabSz="914400">
              <a:lnSpc>
                <a:spcPct val="120000"/>
              </a:lnSpc>
              <a:spcAft>
                <a:spcPts val="600"/>
              </a:spcAft>
              <a:buClr>
                <a:schemeClr val="accent6"/>
              </a:buClr>
              <a:buSzPct val="90000"/>
              <a:buFont typeface="Wingdings" panose="05000000000000000000" pitchFamily="2" charset="2"/>
              <a:buChar char="§"/>
            </a:pPr>
            <a:endParaRPr lang="en-US"/>
          </a:p>
          <a:p>
            <a:pPr marL="285750" indent="-285750" defTabSz="914400">
              <a:lnSpc>
                <a:spcPct val="120000"/>
              </a:lnSpc>
              <a:spcAft>
                <a:spcPts val="600"/>
              </a:spcAft>
              <a:buClr>
                <a:schemeClr val="accent6"/>
              </a:buClr>
              <a:buSzPct val="90000"/>
              <a:buFont typeface="Wingdings" panose="05000000000000000000" pitchFamily="2" charset="2"/>
              <a:buChar char="§"/>
            </a:pPr>
            <a:r>
              <a:rPr lang="en-US" err="1"/>
              <a:t>AvgBitLength</a:t>
            </a:r>
            <a:r>
              <a:rPr lang="en-US"/>
              <a:t> will need to consider in-links and out-links for directed graphs and Huffman Encoder will need to include in-links and out-links</a:t>
            </a:r>
          </a:p>
          <a:p>
            <a:pPr defTabSz="914400">
              <a:lnSpc>
                <a:spcPct val="120000"/>
              </a:lnSpc>
              <a:spcAft>
                <a:spcPts val="600"/>
              </a:spcAft>
              <a:buClr>
                <a:schemeClr val="accent6"/>
              </a:buClr>
              <a:buSzPct val="90000"/>
              <a:buFont typeface="Wingdings" panose="05000000000000000000" pitchFamily="2" charset="2"/>
              <a:buChar char="§"/>
            </a:pPr>
            <a:endParaRPr lang="en-US"/>
          </a:p>
        </p:txBody>
      </p:sp>
      <p:sp>
        <p:nvSpPr>
          <p:cNvPr id="79" name="Rectangle 78">
            <a:extLst>
              <a:ext uri="{FF2B5EF4-FFF2-40B4-BE49-F238E27FC236}">
                <a16:creationId xmlns:a16="http://schemas.microsoft.com/office/drawing/2014/main" id="{FF9CCB84-4641-45C1-9C0C-D35DEB9B2A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C3BCE344-0524-3184-229D-549F12007EE1}"/>
              </a:ext>
            </a:extLst>
          </p:cNvPr>
          <p:cNvSpPr txBox="1"/>
          <p:nvPr/>
        </p:nvSpPr>
        <p:spPr>
          <a:xfrm>
            <a:off x="6347381" y="1610412"/>
            <a:ext cx="400639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cs typeface="Arial"/>
            </a:endParaRPr>
          </a:p>
        </p:txBody>
      </p:sp>
    </p:spTree>
    <p:extLst>
      <p:ext uri="{BB962C8B-B14F-4D97-AF65-F5344CB8AC3E}">
        <p14:creationId xmlns:p14="http://schemas.microsoft.com/office/powerpoint/2010/main" val="6192277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59" name="Rectangle 58">
            <a:extLst>
              <a:ext uri="{FF2B5EF4-FFF2-40B4-BE49-F238E27FC236}">
                <a16:creationId xmlns:a16="http://schemas.microsoft.com/office/drawing/2014/main" id="{00748FE5-971C-4D3D-9E82-844F9896DE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Picture 60">
            <a:extLst>
              <a:ext uri="{FF2B5EF4-FFF2-40B4-BE49-F238E27FC236}">
                <a16:creationId xmlns:a16="http://schemas.microsoft.com/office/drawing/2014/main" id="{265180ED-82FA-4DB9-977A-EF01472A5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63" name="Picture 62">
            <a:extLst>
              <a:ext uri="{FF2B5EF4-FFF2-40B4-BE49-F238E27FC236}">
                <a16:creationId xmlns:a16="http://schemas.microsoft.com/office/drawing/2014/main" id="{1770DC71-8434-464C-A23E-E7BC9BC893F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65" name="Rectangle 64">
            <a:extLst>
              <a:ext uri="{FF2B5EF4-FFF2-40B4-BE49-F238E27FC236}">
                <a16:creationId xmlns:a16="http://schemas.microsoft.com/office/drawing/2014/main" id="{357561C8-C082-42A2-8092-4FB6D770AC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7FC43BFC-462D-410C-B3EE-F37EF751C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FB9A6C-C534-7F36-7C8A-0E1E80E7A068}"/>
              </a:ext>
            </a:extLst>
          </p:cNvPr>
          <p:cNvSpPr>
            <a:spLocks noGrp="1"/>
          </p:cNvSpPr>
          <p:nvPr>
            <p:ph type="title"/>
          </p:nvPr>
        </p:nvSpPr>
        <p:spPr>
          <a:xfrm>
            <a:off x="5274525" y="808056"/>
            <a:ext cx="5338372" cy="1077229"/>
          </a:xfrm>
        </p:spPr>
        <p:txBody>
          <a:bodyPr vert="horz" lIns="91440" tIns="45720" rIns="91440" bIns="45720" rtlCol="0" anchor="t">
            <a:normAutofit/>
          </a:bodyPr>
          <a:lstStyle/>
          <a:p>
            <a:pPr algn="l"/>
            <a:r>
              <a:rPr lang="en-US"/>
              <a:t>In-Link and Out-Links II</a:t>
            </a:r>
            <a:endParaRPr lang="en-US">
              <a:cs typeface="Arial"/>
            </a:endParaRPr>
          </a:p>
        </p:txBody>
      </p:sp>
      <p:pic>
        <p:nvPicPr>
          <p:cNvPr id="7" name="Picture 6" descr="Close-up of chain link">
            <a:extLst>
              <a:ext uri="{FF2B5EF4-FFF2-40B4-BE49-F238E27FC236}">
                <a16:creationId xmlns:a16="http://schemas.microsoft.com/office/drawing/2014/main" id="{0DC447D4-3780-BA8C-3251-DD6BC62D084A}"/>
              </a:ext>
            </a:extLst>
          </p:cNvPr>
          <p:cNvPicPr>
            <a:picLocks noChangeAspect="1"/>
          </p:cNvPicPr>
          <p:nvPr/>
        </p:nvPicPr>
        <p:blipFill rotWithShape="1">
          <a:blip r:embed="rId5"/>
          <a:srcRect l="26361" r="43938" b="-2"/>
          <a:stretch/>
        </p:blipFill>
        <p:spPr>
          <a:xfrm>
            <a:off x="1011880" y="227"/>
            <a:ext cx="3051461" cy="6858000"/>
          </a:xfrm>
          <a:prstGeom prst="rect">
            <a:avLst/>
          </a:prstGeom>
          <a:ln w="12700">
            <a:solidFill>
              <a:schemeClr val="tx1"/>
            </a:solidFill>
          </a:ln>
        </p:spPr>
      </p:pic>
      <p:sp>
        <p:nvSpPr>
          <p:cNvPr id="69" name="Rectangle 68">
            <a:extLst>
              <a:ext uri="{FF2B5EF4-FFF2-40B4-BE49-F238E27FC236}">
                <a16:creationId xmlns:a16="http://schemas.microsoft.com/office/drawing/2014/main" id="{DDB9C59E-E311-421C-83D7-D60C5EBE79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9D01946-AF47-133C-D483-C14B73F946D5}"/>
              </a:ext>
            </a:extLst>
          </p:cNvPr>
          <p:cNvSpPr txBox="1"/>
          <p:nvPr/>
        </p:nvSpPr>
        <p:spPr>
          <a:xfrm>
            <a:off x="5269071" y="2052116"/>
            <a:ext cx="5343826" cy="3997828"/>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defTabSz="914400">
              <a:lnSpc>
                <a:spcPct val="120000"/>
              </a:lnSpc>
              <a:spcAft>
                <a:spcPts val="600"/>
              </a:spcAft>
              <a:buClr>
                <a:schemeClr val="accent6"/>
              </a:buClr>
              <a:buSzPct val="90000"/>
              <a:buFont typeface="Wingdings" panose="05000000000000000000" pitchFamily="2" charset="2"/>
              <a:buChar char="§"/>
            </a:pPr>
            <a:r>
              <a:rPr lang="en-US"/>
              <a:t>We will need to modify the Map Equation class to handle in-link and out-link probabilities</a:t>
            </a:r>
          </a:p>
          <a:p>
            <a:pPr defTabSz="914400">
              <a:lnSpc>
                <a:spcPct val="120000"/>
              </a:lnSpc>
              <a:spcAft>
                <a:spcPts val="600"/>
              </a:spcAft>
              <a:buClr>
                <a:schemeClr val="accent6"/>
              </a:buClr>
              <a:buSzPct val="90000"/>
              <a:buFont typeface="Wingdings" panose="05000000000000000000" pitchFamily="2" charset="2"/>
              <a:buChar char="§"/>
            </a:pPr>
            <a:endParaRPr lang="en-US"/>
          </a:p>
          <a:p>
            <a:pPr defTabSz="914400">
              <a:lnSpc>
                <a:spcPct val="120000"/>
              </a:lnSpc>
              <a:spcAft>
                <a:spcPts val="600"/>
              </a:spcAft>
              <a:buClr>
                <a:schemeClr val="accent6"/>
              </a:buClr>
              <a:buSzPct val="90000"/>
              <a:buFont typeface="Wingdings" panose="05000000000000000000" pitchFamily="2" charset="2"/>
              <a:buChar char="§"/>
            </a:pPr>
            <a:r>
              <a:rPr lang="en-US"/>
              <a:t>We will need to modify the data structures and parameters to handle in-links and out-links</a:t>
            </a:r>
          </a:p>
          <a:p>
            <a:pPr defTabSz="914400">
              <a:lnSpc>
                <a:spcPct val="120000"/>
              </a:lnSpc>
              <a:spcAft>
                <a:spcPts val="600"/>
              </a:spcAft>
              <a:buClr>
                <a:schemeClr val="accent6"/>
              </a:buClr>
              <a:buSzPct val="90000"/>
              <a:buFont typeface="Wingdings" panose="05000000000000000000" pitchFamily="2" charset="2"/>
              <a:buChar char="§"/>
            </a:pPr>
            <a:endParaRPr lang="en-US"/>
          </a:p>
        </p:txBody>
      </p:sp>
      <p:sp>
        <p:nvSpPr>
          <p:cNvPr id="71" name="Rectangle 70">
            <a:extLst>
              <a:ext uri="{FF2B5EF4-FFF2-40B4-BE49-F238E27FC236}">
                <a16:creationId xmlns:a16="http://schemas.microsoft.com/office/drawing/2014/main" id="{FF9CCB84-4641-45C1-9C0C-D35DEB9B2A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C3BCE344-0524-3184-229D-549F12007EE1}"/>
              </a:ext>
            </a:extLst>
          </p:cNvPr>
          <p:cNvSpPr txBox="1"/>
          <p:nvPr/>
        </p:nvSpPr>
        <p:spPr>
          <a:xfrm>
            <a:off x="6347381" y="1610412"/>
            <a:ext cx="400639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cs typeface="Arial"/>
            </a:endParaRPr>
          </a:p>
        </p:txBody>
      </p:sp>
    </p:spTree>
    <p:extLst>
      <p:ext uri="{BB962C8B-B14F-4D97-AF65-F5344CB8AC3E}">
        <p14:creationId xmlns:p14="http://schemas.microsoft.com/office/powerpoint/2010/main" val="36357471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44" name="Rectangle 43">
            <a:extLst>
              <a:ext uri="{FF2B5EF4-FFF2-40B4-BE49-F238E27FC236}">
                <a16:creationId xmlns:a16="http://schemas.microsoft.com/office/drawing/2014/main" id="{9B0F3308-12C4-4DD7-ABB4-D0DFAA3C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A24046D-AAB6-4470-AC22-6448D576E5B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48" name="Picture 47">
            <a:extLst>
              <a:ext uri="{FF2B5EF4-FFF2-40B4-BE49-F238E27FC236}">
                <a16:creationId xmlns:a16="http://schemas.microsoft.com/office/drawing/2014/main" id="{211A0A85-392D-49DA-B9EC-82262B3B961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50" name="Rectangle 49">
            <a:extLst>
              <a:ext uri="{FF2B5EF4-FFF2-40B4-BE49-F238E27FC236}">
                <a16:creationId xmlns:a16="http://schemas.microsoft.com/office/drawing/2014/main" id="{73AFD74C-283C-45BD-885B-6E6635E4B3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CE3DE725-FEB0-422F-BDBA-A29C95768A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05058156-257B-4118-BA50-5869C8AF6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DB3115-F17E-4A7A-4BCB-E242DD3A90B0}"/>
              </a:ext>
            </a:extLst>
          </p:cNvPr>
          <p:cNvSpPr>
            <a:spLocks noGrp="1"/>
          </p:cNvSpPr>
          <p:nvPr>
            <p:ph type="title"/>
          </p:nvPr>
        </p:nvSpPr>
        <p:spPr>
          <a:xfrm>
            <a:off x="1969803" y="808056"/>
            <a:ext cx="8608037" cy="1077229"/>
          </a:xfrm>
        </p:spPr>
        <p:txBody>
          <a:bodyPr>
            <a:normAutofit/>
          </a:bodyPr>
          <a:lstStyle/>
          <a:p>
            <a:pPr algn="l"/>
            <a:r>
              <a:rPr lang="en-US">
                <a:cs typeface="Arial"/>
              </a:rPr>
              <a:t>Implementing Fine Tuning (algo. 5) into </a:t>
            </a:r>
            <a:r>
              <a:rPr lang="en-US" err="1">
                <a:cs typeface="Arial"/>
              </a:rPr>
              <a:t>infomap</a:t>
            </a:r>
            <a:r>
              <a:rPr lang="en-US">
                <a:cs typeface="Arial"/>
              </a:rPr>
              <a:t> algorithm</a:t>
            </a:r>
            <a:endParaRPr lang="en-US"/>
          </a:p>
        </p:txBody>
      </p:sp>
      <p:sp>
        <p:nvSpPr>
          <p:cNvPr id="3" name="Content Placeholder 2">
            <a:extLst>
              <a:ext uri="{FF2B5EF4-FFF2-40B4-BE49-F238E27FC236}">
                <a16:creationId xmlns:a16="http://schemas.microsoft.com/office/drawing/2014/main" id="{8AF00B72-617D-6280-8339-E09BA57631DF}"/>
              </a:ext>
            </a:extLst>
          </p:cNvPr>
          <p:cNvSpPr>
            <a:spLocks noGrp="1"/>
          </p:cNvSpPr>
          <p:nvPr>
            <p:ph idx="1"/>
          </p:nvPr>
        </p:nvSpPr>
        <p:spPr>
          <a:xfrm>
            <a:off x="1975805" y="2052116"/>
            <a:ext cx="2658877" cy="3997828"/>
          </a:xfrm>
        </p:spPr>
        <p:txBody>
          <a:bodyPr>
            <a:normAutofit/>
          </a:bodyPr>
          <a:lstStyle/>
          <a:p>
            <a:pPr marL="344170" indent="-344170">
              <a:lnSpc>
                <a:spcPct val="110000"/>
              </a:lnSpc>
            </a:pPr>
            <a:r>
              <a:rPr lang="en-US" sz="1600">
                <a:cs typeface="Arial"/>
              </a:rPr>
              <a:t>Overview:</a:t>
            </a:r>
          </a:p>
          <a:p>
            <a:pPr marL="795020" lvl="1" indent="-337820">
              <a:lnSpc>
                <a:spcPct val="110000"/>
              </a:lnSpc>
            </a:pPr>
            <a:r>
              <a:rPr lang="en-US" sz="1600">
                <a:cs typeface="Arial"/>
              </a:rPr>
              <a:t>Algorithm 5, Fine Tuning, is</a:t>
            </a:r>
            <a:r>
              <a:rPr lang="en-US" sz="1600">
                <a:ea typeface="+mn-lt"/>
                <a:cs typeface="+mn-lt"/>
              </a:rPr>
              <a:t> a crucial step aimed at improving the quality of network clustering. It focuses on refining the initial module assignments through local adjustments.</a:t>
            </a:r>
            <a:endParaRPr lang="en-US" sz="1600">
              <a:cs typeface="Arial"/>
            </a:endParaRPr>
          </a:p>
        </p:txBody>
      </p:sp>
      <p:pic>
        <p:nvPicPr>
          <p:cNvPr id="4" name="Picture 3" descr="A close up of a box&#10;&#10;Description automatically generated">
            <a:extLst>
              <a:ext uri="{FF2B5EF4-FFF2-40B4-BE49-F238E27FC236}">
                <a16:creationId xmlns:a16="http://schemas.microsoft.com/office/drawing/2014/main" id="{C1576E93-FAB1-6824-814B-B121B2A294A5}"/>
              </a:ext>
            </a:extLst>
          </p:cNvPr>
          <p:cNvPicPr>
            <a:picLocks noChangeAspect="1"/>
          </p:cNvPicPr>
          <p:nvPr/>
        </p:nvPicPr>
        <p:blipFill>
          <a:blip r:embed="rId5"/>
          <a:stretch>
            <a:fillRect/>
          </a:stretch>
        </p:blipFill>
        <p:spPr>
          <a:xfrm>
            <a:off x="5432992" y="3517473"/>
            <a:ext cx="4818974" cy="1036079"/>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56" name="Rectangle 55">
            <a:extLst>
              <a:ext uri="{FF2B5EF4-FFF2-40B4-BE49-F238E27FC236}">
                <a16:creationId xmlns:a16="http://schemas.microsoft.com/office/drawing/2014/main" id="{D23B4D99-FEA8-489A-8436-A2F113BE1B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32761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3C38C329-05C1-44E0-942C-D7A60A7F28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Picture 75">
            <a:extLst>
              <a:ext uri="{FF2B5EF4-FFF2-40B4-BE49-F238E27FC236}">
                <a16:creationId xmlns:a16="http://schemas.microsoft.com/office/drawing/2014/main" id="{A40E99DB-69B1-42D9-9A2E-A196302E0C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77" name="Rectangle 76">
            <a:extLst>
              <a:ext uri="{FF2B5EF4-FFF2-40B4-BE49-F238E27FC236}">
                <a16:creationId xmlns:a16="http://schemas.microsoft.com/office/drawing/2014/main" id="{DA98F3A3-687B-4002-93F2-58E8590DC7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8" name="Rectangle 77">
            <a:extLst>
              <a:ext uri="{FF2B5EF4-FFF2-40B4-BE49-F238E27FC236}">
                <a16:creationId xmlns:a16="http://schemas.microsoft.com/office/drawing/2014/main" id="{27A1367E-049C-45E5-9C32-CC32DCEAEF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4174" y="0"/>
            <a:ext cx="9590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60DB3115-F17E-4A7A-4BCB-E242DD3A90B0}"/>
              </a:ext>
            </a:extLst>
          </p:cNvPr>
          <p:cNvSpPr>
            <a:spLocks noGrp="1"/>
          </p:cNvSpPr>
          <p:nvPr>
            <p:ph type="title"/>
          </p:nvPr>
        </p:nvSpPr>
        <p:spPr>
          <a:xfrm>
            <a:off x="1759309" y="326017"/>
            <a:ext cx="7710140" cy="1077229"/>
          </a:xfrm>
        </p:spPr>
        <p:txBody>
          <a:bodyPr anchor="b">
            <a:normAutofit/>
          </a:bodyPr>
          <a:lstStyle/>
          <a:p>
            <a:r>
              <a:rPr lang="en-US">
                <a:ea typeface="+mj-lt"/>
                <a:cs typeface="+mj-lt"/>
              </a:rPr>
              <a:t>Implementing</a:t>
            </a:r>
            <a:r>
              <a:rPr lang="en-US">
                <a:solidFill>
                  <a:srgbClr val="FFFFFF"/>
                </a:solidFill>
                <a:ea typeface="+mj-lt"/>
                <a:cs typeface="+mj-lt"/>
              </a:rPr>
              <a:t> Fine Tuning </a:t>
            </a:r>
            <a:r>
              <a:rPr lang="en-US">
                <a:solidFill>
                  <a:srgbClr val="FFFFFF"/>
                </a:solidFill>
                <a:latin typeface="+mj-lt"/>
                <a:ea typeface="+mj-lt"/>
                <a:cs typeface="+mj-lt"/>
              </a:rPr>
              <a:t>(</a:t>
            </a:r>
            <a:r>
              <a:rPr lang="en-US">
                <a:solidFill>
                  <a:srgbClr val="FFFFFF"/>
                </a:solidFill>
                <a:ea typeface="+mj-lt"/>
                <a:cs typeface="+mj-lt"/>
              </a:rPr>
              <a:t>algo</a:t>
            </a:r>
            <a:r>
              <a:rPr lang="en-US">
                <a:solidFill>
                  <a:srgbClr val="FFFFFF"/>
                </a:solidFill>
                <a:latin typeface="+mj-lt"/>
                <a:ea typeface="+mj-lt"/>
                <a:cs typeface="+mj-lt"/>
              </a:rPr>
              <a:t>. </a:t>
            </a:r>
            <a:r>
              <a:rPr lang="en-US">
                <a:solidFill>
                  <a:srgbClr val="FFFFFF"/>
                </a:solidFill>
                <a:ea typeface="+mj-lt"/>
                <a:cs typeface="+mj-lt"/>
              </a:rPr>
              <a:t>5</a:t>
            </a:r>
            <a:r>
              <a:rPr lang="en-US">
                <a:solidFill>
                  <a:srgbClr val="FFFFFF"/>
                </a:solidFill>
                <a:latin typeface="+mj-lt"/>
                <a:ea typeface="+mj-lt"/>
                <a:cs typeface="+mj-lt"/>
              </a:rPr>
              <a:t>) </a:t>
            </a:r>
            <a:r>
              <a:rPr lang="en-US">
                <a:solidFill>
                  <a:srgbClr val="FFFFFF"/>
                </a:solidFill>
                <a:ea typeface="+mj-lt"/>
                <a:cs typeface="+mj-lt"/>
              </a:rPr>
              <a:t>into </a:t>
            </a:r>
            <a:r>
              <a:rPr lang="en-US" err="1">
                <a:solidFill>
                  <a:srgbClr val="FFFFFF"/>
                </a:solidFill>
                <a:ea typeface="+mj-lt"/>
                <a:cs typeface="+mj-lt"/>
              </a:rPr>
              <a:t>infomap</a:t>
            </a:r>
            <a:r>
              <a:rPr lang="en-US">
                <a:solidFill>
                  <a:srgbClr val="FFFFFF"/>
                </a:solidFill>
                <a:ea typeface="+mj-lt"/>
                <a:cs typeface="+mj-lt"/>
              </a:rPr>
              <a:t> algorithm</a:t>
            </a:r>
            <a:endParaRPr lang="en-US">
              <a:cs typeface="Arial"/>
            </a:endParaRPr>
          </a:p>
        </p:txBody>
      </p:sp>
      <p:sp>
        <p:nvSpPr>
          <p:cNvPr id="79" name="Right Triangle 78">
            <a:extLst>
              <a:ext uri="{FF2B5EF4-FFF2-40B4-BE49-F238E27FC236}">
                <a16:creationId xmlns:a16="http://schemas.microsoft.com/office/drawing/2014/main" id="{16E2DAB7-48CB-400E-9ED2-FB1762BE0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9589439" y="326017"/>
            <a:ext cx="239869" cy="239869"/>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AF00B72-617D-6280-8339-E09BA57631DF}"/>
              </a:ext>
            </a:extLst>
          </p:cNvPr>
          <p:cNvSpPr>
            <a:spLocks noGrp="1"/>
          </p:cNvSpPr>
          <p:nvPr>
            <p:ph idx="1"/>
          </p:nvPr>
        </p:nvSpPr>
        <p:spPr>
          <a:xfrm>
            <a:off x="1759308" y="1591733"/>
            <a:ext cx="7710141" cy="4684887"/>
          </a:xfrm>
        </p:spPr>
        <p:txBody>
          <a:bodyPr anchor="ctr">
            <a:normAutofit/>
          </a:bodyPr>
          <a:lstStyle/>
          <a:p>
            <a:pPr marL="344170" indent="-344170"/>
            <a:r>
              <a:rPr lang="en-US">
                <a:ea typeface="+mn-lt"/>
                <a:cs typeface="+mn-lt"/>
              </a:rPr>
              <a:t>Objective of Fine-Tuning</a:t>
            </a:r>
            <a:r>
              <a:rPr lang="en-US">
                <a:cs typeface="Arial"/>
              </a:rPr>
              <a:t>:</a:t>
            </a:r>
          </a:p>
          <a:p>
            <a:pPr marL="795020" lvl="1" indent="-337820"/>
            <a:r>
              <a:rPr lang="en-US">
                <a:ea typeface="+mn-lt"/>
                <a:cs typeface="+mn-lt"/>
              </a:rPr>
              <a:t>The primary objective of fine-tuning is to enhance the modular structure by refining initial module assignments and allowing for local adjustments. This process ultimately leads to a more optimized network partition.</a:t>
            </a:r>
          </a:p>
          <a:p>
            <a:pPr marL="457200" lvl="1" indent="0">
              <a:buNone/>
            </a:pPr>
            <a:endParaRPr lang="en-US">
              <a:ea typeface="+mn-lt"/>
              <a:cs typeface="+mn-lt"/>
            </a:endParaRPr>
          </a:p>
        </p:txBody>
      </p:sp>
    </p:spTree>
    <p:extLst>
      <p:ext uri="{BB962C8B-B14F-4D97-AF65-F5344CB8AC3E}">
        <p14:creationId xmlns:p14="http://schemas.microsoft.com/office/powerpoint/2010/main" val="4941151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109" name="Rectangle 108">
            <a:extLst>
              <a:ext uri="{FF2B5EF4-FFF2-40B4-BE49-F238E27FC236}">
                <a16:creationId xmlns:a16="http://schemas.microsoft.com/office/drawing/2014/main" id="{3C38C329-05C1-44E0-942C-D7A60A7F28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1" name="Picture 110">
            <a:extLst>
              <a:ext uri="{FF2B5EF4-FFF2-40B4-BE49-F238E27FC236}">
                <a16:creationId xmlns:a16="http://schemas.microsoft.com/office/drawing/2014/main" id="{A40E99DB-69B1-42D9-9A2E-A196302E0C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13" name="Rectangle 112">
            <a:extLst>
              <a:ext uri="{FF2B5EF4-FFF2-40B4-BE49-F238E27FC236}">
                <a16:creationId xmlns:a16="http://schemas.microsoft.com/office/drawing/2014/main" id="{DA98F3A3-687B-4002-93F2-58E8590DC7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15" name="Rectangle 114">
            <a:extLst>
              <a:ext uri="{FF2B5EF4-FFF2-40B4-BE49-F238E27FC236}">
                <a16:creationId xmlns:a16="http://schemas.microsoft.com/office/drawing/2014/main" id="{27A1367E-049C-45E5-9C32-CC32DCEAEF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4174" y="0"/>
            <a:ext cx="9590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60DB3115-F17E-4A7A-4BCB-E242DD3A90B0}"/>
              </a:ext>
            </a:extLst>
          </p:cNvPr>
          <p:cNvSpPr>
            <a:spLocks noGrp="1"/>
          </p:cNvSpPr>
          <p:nvPr>
            <p:ph type="title"/>
          </p:nvPr>
        </p:nvSpPr>
        <p:spPr>
          <a:xfrm>
            <a:off x="1759309" y="326017"/>
            <a:ext cx="7710140" cy="1077229"/>
          </a:xfrm>
        </p:spPr>
        <p:txBody>
          <a:bodyPr anchor="b">
            <a:normAutofit/>
          </a:bodyPr>
          <a:lstStyle/>
          <a:p>
            <a:r>
              <a:rPr lang="en-US">
                <a:cs typeface="Arial"/>
              </a:rPr>
              <a:t>Implementing Fine Tuning (algo. 5) into infomap algorithm</a:t>
            </a:r>
            <a:endParaRPr lang="en-US"/>
          </a:p>
        </p:txBody>
      </p:sp>
      <p:sp>
        <p:nvSpPr>
          <p:cNvPr id="117" name="Right Triangle 116">
            <a:extLst>
              <a:ext uri="{FF2B5EF4-FFF2-40B4-BE49-F238E27FC236}">
                <a16:creationId xmlns:a16="http://schemas.microsoft.com/office/drawing/2014/main" id="{16E2DAB7-48CB-400E-9ED2-FB1762BE0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9589439" y="326017"/>
            <a:ext cx="239869" cy="239869"/>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AF00B72-617D-6280-8339-E09BA57631DF}"/>
              </a:ext>
            </a:extLst>
          </p:cNvPr>
          <p:cNvSpPr>
            <a:spLocks noGrp="1"/>
          </p:cNvSpPr>
          <p:nvPr>
            <p:ph idx="1"/>
          </p:nvPr>
        </p:nvSpPr>
        <p:spPr>
          <a:xfrm>
            <a:off x="1759308" y="1591733"/>
            <a:ext cx="7710141" cy="4684887"/>
          </a:xfrm>
        </p:spPr>
        <p:txBody>
          <a:bodyPr anchor="ctr">
            <a:normAutofit lnSpcReduction="10000"/>
          </a:bodyPr>
          <a:lstStyle/>
          <a:p>
            <a:pPr marL="344170" indent="-344170">
              <a:lnSpc>
                <a:spcPct val="110000"/>
              </a:lnSpc>
              <a:spcBef>
                <a:spcPts val="1000"/>
              </a:spcBef>
            </a:pPr>
            <a:r>
              <a:rPr lang="en-US" sz="1500" b="1">
                <a:cs typeface="Arial"/>
              </a:rPr>
              <a:t>Implementation Steps</a:t>
            </a:r>
            <a:r>
              <a:rPr lang="en-US" sz="1500">
                <a:cs typeface="Arial" panose="020B0604020202020204"/>
              </a:rPr>
              <a:t>:</a:t>
            </a:r>
          </a:p>
          <a:p>
            <a:pPr marL="795020" lvl="1" indent="-337820">
              <a:lnSpc>
                <a:spcPct val="110000"/>
              </a:lnSpc>
            </a:pPr>
            <a:r>
              <a:rPr lang="en-US" sz="1500" b="1">
                <a:ea typeface="+mn-lt"/>
                <a:cs typeface="+mn-lt"/>
              </a:rPr>
              <a:t>Step 1: Creating a New Module Assignment</a:t>
            </a:r>
          </a:p>
          <a:p>
            <a:pPr marL="1258570" lvl="2" indent="-344170">
              <a:lnSpc>
                <a:spcPct val="110000"/>
              </a:lnSpc>
            </a:pPr>
            <a:r>
              <a:rPr lang="en-US" sz="1500">
                <a:ea typeface="+mn-lt"/>
                <a:cs typeface="+mn-lt"/>
              </a:rPr>
              <a:t>In the first step of fine-tuning, a new module assignment (Me) is created, where each node is assigned to its own module. This step effectively breaks the current module structure.</a:t>
            </a:r>
            <a:endParaRPr lang="en-US" sz="1500">
              <a:cs typeface="Arial"/>
            </a:endParaRPr>
          </a:p>
          <a:p>
            <a:pPr marL="795020" lvl="1" indent="-337820">
              <a:lnSpc>
                <a:spcPct val="110000"/>
              </a:lnSpc>
            </a:pPr>
            <a:r>
              <a:rPr lang="en-US" sz="1500" b="1">
                <a:ea typeface="+mn-lt"/>
                <a:cs typeface="+mn-lt"/>
              </a:rPr>
              <a:t>Step 2: Updating Me to Mirror M</a:t>
            </a:r>
            <a:endParaRPr lang="en-US" sz="1500">
              <a:cs typeface="Arial"/>
            </a:endParaRPr>
          </a:p>
          <a:p>
            <a:pPr marL="1258570" lvl="2" indent="-344170">
              <a:lnSpc>
                <a:spcPct val="110000"/>
              </a:lnSpc>
            </a:pPr>
            <a:r>
              <a:rPr lang="en-US" sz="1500">
                <a:ea typeface="+mn-lt"/>
                <a:cs typeface="+mn-lt"/>
              </a:rPr>
              <a:t>In the second step, Me is updated to mirror the current module assignment (M) that was established prior to fine-tuning. This step restores the original module structure, keeping any changes made in Step 1.</a:t>
            </a:r>
            <a:endParaRPr lang="en-US" sz="1500">
              <a:cs typeface="Arial"/>
            </a:endParaRPr>
          </a:p>
          <a:p>
            <a:pPr marL="795020" lvl="1" indent="-337820">
              <a:lnSpc>
                <a:spcPct val="110000"/>
              </a:lnSpc>
            </a:pPr>
            <a:r>
              <a:rPr lang="en-US" sz="1500" b="1">
                <a:ea typeface="+mn-lt"/>
                <a:cs typeface="+mn-lt"/>
              </a:rPr>
              <a:t>Step 3: Re-Applying Repeated Node Aggregation (Algo 3)</a:t>
            </a:r>
            <a:endParaRPr lang="en-US" sz="1500">
              <a:cs typeface="Arial"/>
            </a:endParaRPr>
          </a:p>
          <a:p>
            <a:pPr marL="1258570" lvl="2" indent="-344170">
              <a:lnSpc>
                <a:spcPct val="110000"/>
              </a:lnSpc>
            </a:pPr>
            <a:r>
              <a:rPr lang="en-US" sz="1500">
                <a:ea typeface="+mn-lt"/>
                <a:cs typeface="+mn-lt"/>
              </a:rPr>
              <a:t>The third step involves reapplying the repeated node aggregation (Algorithm 3) with the updated module assignment (Me). This process refines the module structure, benefiting from the changes made in Steps 1 and 2.</a:t>
            </a:r>
          </a:p>
          <a:p>
            <a:pPr marL="795020" lvl="1" indent="-337820">
              <a:lnSpc>
                <a:spcPct val="110000"/>
              </a:lnSpc>
            </a:pPr>
            <a:endParaRPr lang="en-US" sz="1500">
              <a:ea typeface="+mn-lt"/>
              <a:cs typeface="+mn-lt"/>
            </a:endParaRPr>
          </a:p>
          <a:p>
            <a:pPr marL="457200" lvl="1" indent="0">
              <a:lnSpc>
                <a:spcPct val="110000"/>
              </a:lnSpc>
              <a:buNone/>
            </a:pPr>
            <a:endParaRPr lang="en-US" sz="1500">
              <a:ea typeface="+mn-lt"/>
              <a:cs typeface="+mn-lt"/>
            </a:endParaRPr>
          </a:p>
        </p:txBody>
      </p:sp>
    </p:spTree>
    <p:extLst>
      <p:ext uri="{BB962C8B-B14F-4D97-AF65-F5344CB8AC3E}">
        <p14:creationId xmlns:p14="http://schemas.microsoft.com/office/powerpoint/2010/main" val="40204607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6F9ED-CD69-188D-0C56-DE59630CDBFB}"/>
              </a:ext>
            </a:extLst>
          </p:cNvPr>
          <p:cNvSpPr>
            <a:spLocks noGrp="1"/>
          </p:cNvSpPr>
          <p:nvPr>
            <p:ph type="title"/>
          </p:nvPr>
        </p:nvSpPr>
        <p:spPr/>
        <p:txBody>
          <a:bodyPr/>
          <a:lstStyle/>
          <a:p>
            <a:r>
              <a:rPr lang="en-US">
                <a:cs typeface="Arial"/>
              </a:rPr>
              <a:t>Implementing Fine Tuning (algo. 5) into </a:t>
            </a:r>
            <a:r>
              <a:rPr lang="en-US" err="1">
                <a:cs typeface="Arial"/>
              </a:rPr>
              <a:t>infomap</a:t>
            </a:r>
            <a:r>
              <a:rPr lang="en-US">
                <a:cs typeface="Arial"/>
              </a:rPr>
              <a:t> algorithm</a:t>
            </a:r>
          </a:p>
          <a:p>
            <a:endParaRPr lang="en-US">
              <a:cs typeface="Arial"/>
            </a:endParaRPr>
          </a:p>
        </p:txBody>
      </p:sp>
      <p:sp>
        <p:nvSpPr>
          <p:cNvPr id="3" name="Content Placeholder 2">
            <a:extLst>
              <a:ext uri="{FF2B5EF4-FFF2-40B4-BE49-F238E27FC236}">
                <a16:creationId xmlns:a16="http://schemas.microsoft.com/office/drawing/2014/main" id="{597C1672-127C-5E7C-F13C-7237C4006929}"/>
              </a:ext>
            </a:extLst>
          </p:cNvPr>
          <p:cNvSpPr>
            <a:spLocks noGrp="1"/>
          </p:cNvSpPr>
          <p:nvPr>
            <p:ph idx="1"/>
          </p:nvPr>
        </p:nvSpPr>
        <p:spPr/>
        <p:txBody>
          <a:bodyPr/>
          <a:lstStyle/>
          <a:p>
            <a:pPr marL="344170" indent="-344170"/>
            <a:r>
              <a:rPr lang="en-US">
                <a:cs typeface="Arial"/>
              </a:rPr>
              <a:t>In the coming weeks, we'll start the implementation, coding, and conduct testing.</a:t>
            </a:r>
          </a:p>
          <a:p>
            <a:pPr marL="344170" indent="-344170"/>
            <a:r>
              <a:rPr lang="en-US">
                <a:cs typeface="Arial"/>
              </a:rPr>
              <a:t>In conclusion, implementing algorithm 5, Fine Tuning, will highly improve the overall accuracy, utility, and performance of the project.</a:t>
            </a:r>
          </a:p>
        </p:txBody>
      </p:sp>
    </p:spTree>
    <p:extLst>
      <p:ext uri="{BB962C8B-B14F-4D97-AF65-F5344CB8AC3E}">
        <p14:creationId xmlns:p14="http://schemas.microsoft.com/office/powerpoint/2010/main" val="27809302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A35C6-7269-16CC-AAF6-F776FE8CF8B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F5ECC5C-5511-924A-3410-9E0DD1281B91}"/>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8607401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blipFill rotWithShape="1">
          <a:blip r:embed="rId3"/>
          <a:stretch/>
        </a:blip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40C8693A-B687-4F5E-B86B-B4F11D5234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a:extLst>
              <a:ext uri="{FF2B5EF4-FFF2-40B4-BE49-F238E27FC236}">
                <a16:creationId xmlns:a16="http://schemas.microsoft.com/office/drawing/2014/main" id="{D51084F9-D042-49BE-9E1A-43E583B98F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30" name="Picture 29">
            <a:extLst>
              <a:ext uri="{FF2B5EF4-FFF2-40B4-BE49-F238E27FC236}">
                <a16:creationId xmlns:a16="http://schemas.microsoft.com/office/drawing/2014/main" id="{EE65CA45-264D-4FD3-9249-3CB04EC97E8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32" name="Rectangle 31">
            <a:extLst>
              <a:ext uri="{FF2B5EF4-FFF2-40B4-BE49-F238E27FC236}">
                <a16:creationId xmlns:a16="http://schemas.microsoft.com/office/drawing/2014/main" id="{E7B58214-716F-43B8-8272-85CE2B9AB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2A5C070E-7DB1-4147-B6A8-D14B9C40E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A31070C9-36CD-4B65-8159-324995821F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C55695-E1C8-92DD-A996-3C44B54C8D4A}"/>
              </a:ext>
            </a:extLst>
          </p:cNvPr>
          <p:cNvSpPr>
            <a:spLocks noGrp="1"/>
          </p:cNvSpPr>
          <p:nvPr>
            <p:ph type="title"/>
          </p:nvPr>
        </p:nvSpPr>
        <p:spPr>
          <a:xfrm>
            <a:off x="1969803" y="808056"/>
            <a:ext cx="8608037" cy="1077229"/>
          </a:xfrm>
        </p:spPr>
        <p:txBody>
          <a:bodyPr>
            <a:normAutofit/>
          </a:bodyPr>
          <a:lstStyle/>
          <a:p>
            <a:pPr algn="l"/>
            <a:r>
              <a:rPr lang="en-US"/>
              <a:t>Improvement Threshold in Algorithms (Algo 3 &amp; 4) </a:t>
            </a:r>
          </a:p>
        </p:txBody>
      </p:sp>
      <p:sp>
        <p:nvSpPr>
          <p:cNvPr id="3" name="Content Placeholder 2">
            <a:extLst>
              <a:ext uri="{FF2B5EF4-FFF2-40B4-BE49-F238E27FC236}">
                <a16:creationId xmlns:a16="http://schemas.microsoft.com/office/drawing/2014/main" id="{F07100C9-2F1D-4D01-3CDC-E3F58DB3E09F}"/>
              </a:ext>
            </a:extLst>
          </p:cNvPr>
          <p:cNvSpPr>
            <a:spLocks noGrp="1"/>
          </p:cNvSpPr>
          <p:nvPr>
            <p:ph idx="1"/>
          </p:nvPr>
        </p:nvSpPr>
        <p:spPr>
          <a:xfrm>
            <a:off x="1975805" y="2052116"/>
            <a:ext cx="3869825" cy="3997828"/>
          </a:xfrm>
        </p:spPr>
        <p:txBody>
          <a:bodyPr>
            <a:normAutofit/>
          </a:bodyPr>
          <a:lstStyle/>
          <a:p>
            <a:pPr>
              <a:lnSpc>
                <a:spcPct val="110000"/>
              </a:lnSpc>
            </a:pPr>
            <a:r>
              <a:rPr lang="en-US" sz="1400" b="1" dirty="0"/>
              <a:t>The introduction of a code length threshold </a:t>
            </a:r>
            <a:r>
              <a:rPr lang="en-US" sz="1400" dirty="0"/>
              <a:t>enhances the efficiency, effectiveness, and applicability of the clustering() and the optimize() algorithm . It ensures that computational efforts are directed toward meaningful improvements, enhances the quality of the clustering results, and prevents the algorithm from overfitting to the specific characteristics of the dataset</a:t>
            </a:r>
          </a:p>
          <a:p>
            <a:pPr>
              <a:lnSpc>
                <a:spcPct val="110000"/>
              </a:lnSpc>
            </a:pPr>
            <a:endParaRPr lang="en-US" sz="1400" dirty="0"/>
          </a:p>
        </p:txBody>
      </p:sp>
      <p:sp>
        <p:nvSpPr>
          <p:cNvPr id="38" name="Rectangle 37">
            <a:extLst>
              <a:ext uri="{FF2B5EF4-FFF2-40B4-BE49-F238E27FC236}">
                <a16:creationId xmlns:a16="http://schemas.microsoft.com/office/drawing/2014/main" id="{89C35FB2-5194-4BE0-92D0-464E2B7116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B03198A-C6D1-7C13-9C52-1D4A44EFE9E8}"/>
              </a:ext>
            </a:extLst>
          </p:cNvPr>
          <p:cNvPicPr>
            <a:picLocks noChangeAspect="1"/>
          </p:cNvPicPr>
          <p:nvPr/>
        </p:nvPicPr>
        <p:blipFill>
          <a:blip r:embed="rId6"/>
          <a:stretch>
            <a:fillRect/>
          </a:stretch>
        </p:blipFill>
        <p:spPr>
          <a:xfrm>
            <a:off x="6273821" y="2693341"/>
            <a:ext cx="4145789" cy="2371052"/>
          </a:xfrm>
          <a:prstGeom prst="rect">
            <a:avLst/>
          </a:prstGeom>
        </p:spPr>
      </p:pic>
    </p:spTree>
    <p:extLst>
      <p:ext uri="{BB962C8B-B14F-4D97-AF65-F5344CB8AC3E}">
        <p14:creationId xmlns:p14="http://schemas.microsoft.com/office/powerpoint/2010/main" val="249749775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DC347-CF30-77B2-DBC2-7874CAB4F8A1}"/>
              </a:ext>
            </a:extLst>
          </p:cNvPr>
          <p:cNvSpPr>
            <a:spLocks noGrp="1"/>
          </p:cNvSpPr>
          <p:nvPr>
            <p:ph type="title"/>
          </p:nvPr>
        </p:nvSpPr>
        <p:spPr/>
        <p:txBody>
          <a:bodyPr/>
          <a:lstStyle/>
          <a:p>
            <a:r>
              <a:rPr lang="en-US"/>
              <a:t>How was it done?</a:t>
            </a:r>
          </a:p>
        </p:txBody>
      </p:sp>
      <p:sp>
        <p:nvSpPr>
          <p:cNvPr id="3" name="Content Placeholder 2">
            <a:extLst>
              <a:ext uri="{FF2B5EF4-FFF2-40B4-BE49-F238E27FC236}">
                <a16:creationId xmlns:a16="http://schemas.microsoft.com/office/drawing/2014/main" id="{41C5A526-ACA3-6B50-2DAB-EF5677832473}"/>
              </a:ext>
            </a:extLst>
          </p:cNvPr>
          <p:cNvSpPr>
            <a:spLocks noGrp="1"/>
          </p:cNvSpPr>
          <p:nvPr>
            <p:ph idx="1"/>
          </p:nvPr>
        </p:nvSpPr>
        <p:spPr/>
        <p:txBody>
          <a:bodyPr>
            <a:normAutofit/>
          </a:bodyPr>
          <a:lstStyle/>
          <a:p>
            <a:r>
              <a:rPr lang="en-US" dirty="0"/>
              <a:t>We created a new class variable called </a:t>
            </a:r>
            <a:r>
              <a:rPr lang="en-US" dirty="0" err="1"/>
              <a:t>codeLengthThreshold</a:t>
            </a:r>
            <a:r>
              <a:rPr lang="en-US" dirty="0"/>
              <a:t> with a default of 1.0 </a:t>
            </a:r>
          </a:p>
          <a:p>
            <a:r>
              <a:rPr lang="en-US" dirty="0"/>
              <a:t>We modified the optimize function by a adding a conditional after calculating the bitlength. This statement checks if </a:t>
            </a:r>
            <a:r>
              <a:rPr lang="en-US" dirty="0" err="1"/>
              <a:t>newBitLength</a:t>
            </a:r>
            <a:r>
              <a:rPr lang="en-US" dirty="0"/>
              <a:t> is below the </a:t>
            </a:r>
            <a:r>
              <a:rPr lang="en-US" dirty="0" err="1"/>
              <a:t>codeLengthThreshold</a:t>
            </a:r>
            <a:r>
              <a:rPr lang="en-US" dirty="0"/>
              <a:t>.</a:t>
            </a:r>
          </a:p>
          <a:p>
            <a:pPr defTabSz="384048"/>
            <a:r>
              <a:rPr lang="en-US" sz="2000" kern="1200" dirty="0">
                <a:solidFill>
                  <a:schemeClr val="tx1"/>
                </a:solidFill>
                <a:latin typeface="+mn-lt"/>
                <a:ea typeface="+mn-ea"/>
                <a:cs typeface="+mn-cs"/>
              </a:rPr>
              <a:t>The cluster function was modified </a:t>
            </a:r>
            <a:r>
              <a:rPr lang="en-US" dirty="0"/>
              <a:t>by adding </a:t>
            </a:r>
            <a:r>
              <a:rPr lang="en-US" sz="2000" kern="1200" dirty="0">
                <a:solidFill>
                  <a:schemeClr val="tx1"/>
                </a:solidFill>
                <a:latin typeface="+mn-lt"/>
                <a:ea typeface="+mn-ea"/>
                <a:cs typeface="+mn-cs"/>
              </a:rPr>
              <a:t>conditional statement after the optimize</a:t>
            </a:r>
            <a:r>
              <a:rPr lang="en-US" dirty="0"/>
              <a:t> function call</a:t>
            </a:r>
            <a:r>
              <a:rPr lang="en-US" sz="2000" kern="1200" dirty="0">
                <a:solidFill>
                  <a:schemeClr val="tx1"/>
                </a:solidFill>
                <a:latin typeface="+mn-lt"/>
                <a:ea typeface="+mn-ea"/>
                <a:cs typeface="+mn-cs"/>
              </a:rPr>
              <a:t>. The condition checks whether the </a:t>
            </a:r>
            <a:r>
              <a:rPr lang="en-US" sz="2000" kern="1200" dirty="0" err="1">
                <a:solidFill>
                  <a:schemeClr val="tx1"/>
                </a:solidFill>
                <a:latin typeface="+mn-lt"/>
                <a:ea typeface="+mn-ea"/>
                <a:cs typeface="+mn-cs"/>
              </a:rPr>
              <a:t>bestBitLength</a:t>
            </a:r>
            <a:r>
              <a:rPr lang="en-US" sz="2000" kern="1200" dirty="0">
                <a:solidFill>
                  <a:schemeClr val="tx1"/>
                </a:solidFill>
                <a:latin typeface="+mn-lt"/>
                <a:ea typeface="+mn-ea"/>
                <a:cs typeface="+mn-cs"/>
              </a:rPr>
              <a:t> has fallen below the defined </a:t>
            </a:r>
            <a:r>
              <a:rPr lang="en-US" sz="2000" kern="1200" dirty="0" err="1">
                <a:solidFill>
                  <a:schemeClr val="tx1"/>
                </a:solidFill>
                <a:latin typeface="+mn-lt"/>
                <a:ea typeface="+mn-ea"/>
                <a:cs typeface="+mn-cs"/>
              </a:rPr>
              <a:t>codeLengthThreshold</a:t>
            </a:r>
            <a:r>
              <a:rPr lang="en-US" sz="2000" kern="1200" dirty="0">
                <a:solidFill>
                  <a:schemeClr val="tx1"/>
                </a:solidFill>
                <a:latin typeface="+mn-lt"/>
                <a:ea typeface="+mn-ea"/>
                <a:cs typeface="+mn-cs"/>
              </a:rPr>
              <a:t>.</a:t>
            </a:r>
          </a:p>
          <a:p>
            <a:pPr defTabSz="384048"/>
            <a:endParaRPr lang="en-US" sz="2000" kern="1200" dirty="0">
              <a:solidFill>
                <a:schemeClr val="tx1"/>
              </a:solidFill>
              <a:latin typeface="+mn-lt"/>
              <a:ea typeface="+mn-ea"/>
              <a:cs typeface="+mn-cs"/>
            </a:endParaRPr>
          </a:p>
        </p:txBody>
      </p:sp>
      <p:pic>
        <p:nvPicPr>
          <p:cNvPr id="5" name="Picture 4">
            <a:extLst>
              <a:ext uri="{FF2B5EF4-FFF2-40B4-BE49-F238E27FC236}">
                <a16:creationId xmlns:a16="http://schemas.microsoft.com/office/drawing/2014/main" id="{A804C38D-B81B-1905-3726-82F986ECBD92}"/>
              </a:ext>
            </a:extLst>
          </p:cNvPr>
          <p:cNvPicPr>
            <a:picLocks noChangeAspect="1"/>
          </p:cNvPicPr>
          <p:nvPr/>
        </p:nvPicPr>
        <p:blipFill>
          <a:blip r:embed="rId3"/>
          <a:stretch>
            <a:fillRect/>
          </a:stretch>
        </p:blipFill>
        <p:spPr>
          <a:xfrm>
            <a:off x="5607416" y="2356111"/>
            <a:ext cx="5373301" cy="254524"/>
          </a:xfrm>
          <a:prstGeom prst="rect">
            <a:avLst/>
          </a:prstGeom>
        </p:spPr>
      </p:pic>
      <p:pic>
        <p:nvPicPr>
          <p:cNvPr id="6" name="Picture 5">
            <a:extLst>
              <a:ext uri="{FF2B5EF4-FFF2-40B4-BE49-F238E27FC236}">
                <a16:creationId xmlns:a16="http://schemas.microsoft.com/office/drawing/2014/main" id="{9CE81182-63CD-61CA-50D0-F7EC649476D6}"/>
              </a:ext>
            </a:extLst>
          </p:cNvPr>
          <p:cNvPicPr>
            <a:picLocks noChangeAspect="1"/>
          </p:cNvPicPr>
          <p:nvPr/>
        </p:nvPicPr>
        <p:blipFill>
          <a:blip r:embed="rId4"/>
          <a:stretch>
            <a:fillRect/>
          </a:stretch>
        </p:blipFill>
        <p:spPr>
          <a:xfrm>
            <a:off x="7337677" y="3638196"/>
            <a:ext cx="2989897" cy="510976"/>
          </a:xfrm>
          <a:prstGeom prst="rect">
            <a:avLst/>
          </a:prstGeom>
        </p:spPr>
      </p:pic>
      <p:pic>
        <p:nvPicPr>
          <p:cNvPr id="7" name="Picture 6">
            <a:extLst>
              <a:ext uri="{FF2B5EF4-FFF2-40B4-BE49-F238E27FC236}">
                <a16:creationId xmlns:a16="http://schemas.microsoft.com/office/drawing/2014/main" id="{4F369D9E-23EF-49A7-D08A-05D8AD6B08B7}"/>
              </a:ext>
            </a:extLst>
          </p:cNvPr>
          <p:cNvPicPr>
            <a:picLocks noChangeAspect="1"/>
          </p:cNvPicPr>
          <p:nvPr/>
        </p:nvPicPr>
        <p:blipFill>
          <a:blip r:embed="rId5"/>
          <a:stretch>
            <a:fillRect/>
          </a:stretch>
        </p:blipFill>
        <p:spPr>
          <a:xfrm>
            <a:off x="6214933" y="5303995"/>
            <a:ext cx="3203468" cy="449234"/>
          </a:xfrm>
          <a:prstGeom prst="rect">
            <a:avLst/>
          </a:prstGeom>
        </p:spPr>
      </p:pic>
    </p:spTree>
    <p:extLst>
      <p:ext uri="{BB962C8B-B14F-4D97-AF65-F5344CB8AC3E}">
        <p14:creationId xmlns:p14="http://schemas.microsoft.com/office/powerpoint/2010/main" val="2427932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53" name="Rectangle 52">
            <a:extLst>
              <a:ext uri="{FF2B5EF4-FFF2-40B4-BE49-F238E27FC236}">
                <a16:creationId xmlns:a16="http://schemas.microsoft.com/office/drawing/2014/main" id="{EE80C9D3-581D-4F94-9602-B6B708C1C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Picture 54">
            <a:extLst>
              <a:ext uri="{FF2B5EF4-FFF2-40B4-BE49-F238E27FC236}">
                <a16:creationId xmlns:a16="http://schemas.microsoft.com/office/drawing/2014/main" id="{D3CD99E0-8BF7-406D-BD54-3DBF9156D7D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57" name="Picture 56">
            <a:extLst>
              <a:ext uri="{FF2B5EF4-FFF2-40B4-BE49-F238E27FC236}">
                <a16:creationId xmlns:a16="http://schemas.microsoft.com/office/drawing/2014/main" id="{3CD71877-3E29-46BA-8102-BA51BAC20B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59" name="Rectangle 58">
            <a:extLst>
              <a:ext uri="{FF2B5EF4-FFF2-40B4-BE49-F238E27FC236}">
                <a16:creationId xmlns:a16="http://schemas.microsoft.com/office/drawing/2014/main" id="{A8E12A96-2B78-465B-A2B8-A8E9DD711A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58033E9E-E33E-4351-9B15-A35E144A7A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CB47C71A-EFE6-464E-A6BC-2B97788D55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5814CD1-B8FB-26B8-D99B-DE93011BBDE0}"/>
              </a:ext>
            </a:extLst>
          </p:cNvPr>
          <p:cNvSpPr>
            <a:spLocks noGrp="1"/>
          </p:cNvSpPr>
          <p:nvPr>
            <p:ph type="title"/>
          </p:nvPr>
        </p:nvSpPr>
        <p:spPr>
          <a:xfrm>
            <a:off x="6404351" y="808056"/>
            <a:ext cx="4168377" cy="1077229"/>
          </a:xfrm>
        </p:spPr>
        <p:txBody>
          <a:bodyPr vert="horz" lIns="91440" tIns="45720" rIns="91440" bIns="45720" rtlCol="0">
            <a:normAutofit/>
          </a:bodyPr>
          <a:lstStyle/>
          <a:p>
            <a:pPr algn="l"/>
            <a:r>
              <a:rPr lang="en-US"/>
              <a:t>CyFinder Example</a:t>
            </a:r>
          </a:p>
        </p:txBody>
      </p:sp>
      <p:pic>
        <p:nvPicPr>
          <p:cNvPr id="5" name="Content Placeholder 4">
            <a:extLst>
              <a:ext uri="{FF2B5EF4-FFF2-40B4-BE49-F238E27FC236}">
                <a16:creationId xmlns:a16="http://schemas.microsoft.com/office/drawing/2014/main" id="{5451C907-37BB-195A-F61C-3D5042259B90}"/>
              </a:ext>
            </a:extLst>
          </p:cNvPr>
          <p:cNvPicPr>
            <a:picLocks noChangeAspect="1"/>
          </p:cNvPicPr>
          <p:nvPr/>
        </p:nvPicPr>
        <p:blipFill rotWithShape="1">
          <a:blip r:embed="rId5"/>
          <a:srcRect l="5520" r="1" b="1"/>
          <a:stretch/>
        </p:blipFill>
        <p:spPr>
          <a:xfrm>
            <a:off x="1659297" y="644472"/>
            <a:ext cx="3781046" cy="2621275"/>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pic>
        <p:nvPicPr>
          <p:cNvPr id="7" name="Picture 6">
            <a:extLst>
              <a:ext uri="{FF2B5EF4-FFF2-40B4-BE49-F238E27FC236}">
                <a16:creationId xmlns:a16="http://schemas.microsoft.com/office/drawing/2014/main" id="{2ECA298F-298A-6F81-101D-58ABDEBCF39A}"/>
              </a:ext>
            </a:extLst>
          </p:cNvPr>
          <p:cNvPicPr>
            <a:picLocks noChangeAspect="1"/>
          </p:cNvPicPr>
          <p:nvPr/>
        </p:nvPicPr>
        <p:blipFill rotWithShape="1">
          <a:blip r:embed="rId6"/>
          <a:srcRect l="5520" r="1" b="1"/>
          <a:stretch/>
        </p:blipFill>
        <p:spPr>
          <a:xfrm>
            <a:off x="1659297" y="3590198"/>
            <a:ext cx="3781046" cy="2621275"/>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50" name="Content Placeholder 49">
            <a:extLst>
              <a:ext uri="{FF2B5EF4-FFF2-40B4-BE49-F238E27FC236}">
                <a16:creationId xmlns:a16="http://schemas.microsoft.com/office/drawing/2014/main" id="{43310F9E-EF8E-3002-39C7-6A4F30A76AF8}"/>
              </a:ext>
            </a:extLst>
          </p:cNvPr>
          <p:cNvSpPr>
            <a:spLocks noGrp="1"/>
          </p:cNvSpPr>
          <p:nvPr>
            <p:ph idx="1"/>
          </p:nvPr>
        </p:nvSpPr>
        <p:spPr>
          <a:xfrm>
            <a:off x="6404351" y="2052116"/>
            <a:ext cx="4168378" cy="3997828"/>
          </a:xfrm>
        </p:spPr>
        <p:txBody>
          <a:bodyPr>
            <a:normAutofit/>
          </a:bodyPr>
          <a:lstStyle/>
          <a:p>
            <a:pPr marL="344170" indent="-344170"/>
            <a:r>
              <a:rPr lang="en-US" dirty="0"/>
              <a:t>First picture is a Lymphoma</a:t>
            </a:r>
          </a:p>
          <a:p>
            <a:pPr marL="344170" indent="-344170"/>
            <a:r>
              <a:rPr lang="en-US" dirty="0"/>
              <a:t>Second picture is Breast Cancer </a:t>
            </a:r>
            <a:endParaRPr lang="en-US" dirty="0">
              <a:cs typeface="Arial"/>
            </a:endParaRPr>
          </a:p>
        </p:txBody>
      </p:sp>
      <p:sp>
        <p:nvSpPr>
          <p:cNvPr id="65" name="Rectangle 64">
            <a:extLst>
              <a:ext uri="{FF2B5EF4-FFF2-40B4-BE49-F238E27FC236}">
                <a16:creationId xmlns:a16="http://schemas.microsoft.com/office/drawing/2014/main" id="{B976FD44-391B-4243-8035-CEE0AB037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80CB9717-51A1-1A1A-02F9-3B72CE13A856}"/>
              </a:ext>
            </a:extLst>
          </p:cNvPr>
          <p:cNvSpPr>
            <a:spLocks noGrp="1"/>
          </p:cNvSpPr>
          <p:nvPr>
            <p:ph type="sldNum" sz="quarter" idx="12"/>
          </p:nvPr>
        </p:nvSpPr>
        <p:spPr/>
        <p:txBody>
          <a:bodyPr/>
          <a:lstStyle/>
          <a:p>
            <a:fld id="{6D22F896-40B5-4ADD-8801-0D06FADFA095}" type="slidenum">
              <a:rPr lang="en-US" dirty="0"/>
              <a:t>8</a:t>
            </a:fld>
            <a:endParaRPr lang="en-US"/>
          </a:p>
        </p:txBody>
      </p:sp>
    </p:spTree>
    <p:extLst>
      <p:ext uri="{BB962C8B-B14F-4D97-AF65-F5344CB8AC3E}">
        <p14:creationId xmlns:p14="http://schemas.microsoft.com/office/powerpoint/2010/main" val="355720739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E87B6-89BE-2B10-3F2F-7C4F652C4087}"/>
              </a:ext>
            </a:extLst>
          </p:cNvPr>
          <p:cNvSpPr>
            <a:spLocks noGrp="1"/>
          </p:cNvSpPr>
          <p:nvPr>
            <p:ph type="title"/>
          </p:nvPr>
        </p:nvSpPr>
        <p:spPr/>
        <p:txBody>
          <a:bodyPr/>
          <a:lstStyle/>
          <a:p>
            <a:r>
              <a:rPr lang="en-US"/>
              <a:t>Improvement On Adding randomization (Algorithm 4)</a:t>
            </a:r>
          </a:p>
        </p:txBody>
      </p:sp>
      <p:sp>
        <p:nvSpPr>
          <p:cNvPr id="3" name="Content Placeholder 2">
            <a:extLst>
              <a:ext uri="{FF2B5EF4-FFF2-40B4-BE49-F238E27FC236}">
                <a16:creationId xmlns:a16="http://schemas.microsoft.com/office/drawing/2014/main" id="{D01B66C3-620C-0C47-B7A6-45F7E07304ED}"/>
              </a:ext>
            </a:extLst>
          </p:cNvPr>
          <p:cNvSpPr>
            <a:spLocks noGrp="1"/>
          </p:cNvSpPr>
          <p:nvPr>
            <p:ph idx="1"/>
          </p:nvPr>
        </p:nvSpPr>
        <p:spPr>
          <a:xfrm>
            <a:off x="1250478" y="1524751"/>
            <a:ext cx="3486110" cy="4771545"/>
          </a:xfrm>
        </p:spPr>
        <p:txBody>
          <a:bodyPr/>
          <a:lstStyle/>
          <a:p>
            <a:r>
              <a:rPr lang="en-US" b="1"/>
              <a:t>Adding randomness to an algorithm </a:t>
            </a:r>
            <a:r>
              <a:rPr lang="en-US"/>
              <a:t>helps it avoid getting stuck in good but not great solutions, by constantly changing how it looks at the problem. This makes the algorithm more likely to find the best solution and work well in different situations</a:t>
            </a:r>
          </a:p>
        </p:txBody>
      </p:sp>
      <p:pic>
        <p:nvPicPr>
          <p:cNvPr id="4" name="Picture 3">
            <a:extLst>
              <a:ext uri="{FF2B5EF4-FFF2-40B4-BE49-F238E27FC236}">
                <a16:creationId xmlns:a16="http://schemas.microsoft.com/office/drawing/2014/main" id="{7F222D73-886E-916F-59F6-ECFDB7F57040}"/>
              </a:ext>
            </a:extLst>
          </p:cNvPr>
          <p:cNvPicPr>
            <a:picLocks noChangeAspect="1"/>
          </p:cNvPicPr>
          <p:nvPr/>
        </p:nvPicPr>
        <p:blipFill>
          <a:blip r:embed="rId3"/>
          <a:stretch>
            <a:fillRect/>
          </a:stretch>
        </p:blipFill>
        <p:spPr>
          <a:xfrm>
            <a:off x="5193787" y="2506872"/>
            <a:ext cx="5937150" cy="2968575"/>
          </a:xfrm>
          <a:prstGeom prst="rect">
            <a:avLst/>
          </a:prstGeom>
        </p:spPr>
      </p:pic>
    </p:spTree>
    <p:extLst>
      <p:ext uri="{BB962C8B-B14F-4D97-AF65-F5344CB8AC3E}">
        <p14:creationId xmlns:p14="http://schemas.microsoft.com/office/powerpoint/2010/main" val="233164743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F251B-9EEB-F8F0-FEB8-91AAB7231F09}"/>
              </a:ext>
            </a:extLst>
          </p:cNvPr>
          <p:cNvSpPr>
            <a:spLocks noGrp="1"/>
          </p:cNvSpPr>
          <p:nvPr>
            <p:ph type="title"/>
          </p:nvPr>
        </p:nvSpPr>
        <p:spPr>
          <a:xfrm>
            <a:off x="2510208" y="974887"/>
            <a:ext cx="7958331" cy="1077229"/>
          </a:xfrm>
        </p:spPr>
        <p:txBody>
          <a:bodyPr/>
          <a:lstStyle/>
          <a:p>
            <a:r>
              <a:rPr lang="en-US"/>
              <a:t>How was it done?</a:t>
            </a:r>
          </a:p>
        </p:txBody>
      </p:sp>
      <p:sp>
        <p:nvSpPr>
          <p:cNvPr id="3" name="Content Placeholder 2">
            <a:extLst>
              <a:ext uri="{FF2B5EF4-FFF2-40B4-BE49-F238E27FC236}">
                <a16:creationId xmlns:a16="http://schemas.microsoft.com/office/drawing/2014/main" id="{0C9B710D-1542-3F82-7410-9E35BF229FD6}"/>
              </a:ext>
            </a:extLst>
          </p:cNvPr>
          <p:cNvSpPr>
            <a:spLocks noGrp="1"/>
          </p:cNvSpPr>
          <p:nvPr>
            <p:ph idx="1"/>
          </p:nvPr>
        </p:nvSpPr>
        <p:spPr>
          <a:xfrm>
            <a:off x="2786298" y="1692837"/>
            <a:ext cx="8110301" cy="3997828"/>
          </a:xfrm>
        </p:spPr>
        <p:txBody>
          <a:bodyPr/>
          <a:lstStyle/>
          <a:p>
            <a:r>
              <a:rPr lang="en-US" dirty="0"/>
              <a:t>We called the </a:t>
            </a:r>
            <a:r>
              <a:rPr lang="en-US" dirty="0" err="1"/>
              <a:t>Collections.shuffle</a:t>
            </a:r>
            <a:r>
              <a:rPr lang="en-US" dirty="0"/>
              <a:t>() method that randomly permutes the elements in the list it receives as an argument. By shuffling this list, you ensure that the nodes are optimized in a different, random order in each iteration</a:t>
            </a:r>
            <a:endParaRPr lang="en-US" i="1" dirty="0"/>
          </a:p>
        </p:txBody>
      </p:sp>
      <p:pic>
        <p:nvPicPr>
          <p:cNvPr id="5" name="Picture 4">
            <a:extLst>
              <a:ext uri="{FF2B5EF4-FFF2-40B4-BE49-F238E27FC236}">
                <a16:creationId xmlns:a16="http://schemas.microsoft.com/office/drawing/2014/main" id="{2E43DF3D-7B31-B459-0D28-53181A368C8B}"/>
              </a:ext>
            </a:extLst>
          </p:cNvPr>
          <p:cNvPicPr>
            <a:picLocks noChangeAspect="1"/>
          </p:cNvPicPr>
          <p:nvPr/>
        </p:nvPicPr>
        <p:blipFill>
          <a:blip r:embed="rId3"/>
          <a:stretch>
            <a:fillRect/>
          </a:stretch>
        </p:blipFill>
        <p:spPr>
          <a:xfrm>
            <a:off x="4920942" y="4604779"/>
            <a:ext cx="5975657" cy="704886"/>
          </a:xfrm>
          <a:prstGeom prst="rect">
            <a:avLst/>
          </a:prstGeom>
        </p:spPr>
      </p:pic>
    </p:spTree>
    <p:extLst>
      <p:ext uri="{BB962C8B-B14F-4D97-AF65-F5344CB8AC3E}">
        <p14:creationId xmlns:p14="http://schemas.microsoft.com/office/powerpoint/2010/main" val="288227715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67D6D-8F68-9027-B8CF-9E21B7B3FFEB}"/>
              </a:ext>
            </a:extLst>
          </p:cNvPr>
          <p:cNvSpPr>
            <a:spLocks noGrp="1"/>
          </p:cNvSpPr>
          <p:nvPr>
            <p:ph type="title"/>
          </p:nvPr>
        </p:nvSpPr>
        <p:spPr/>
        <p:txBody>
          <a:bodyPr/>
          <a:lstStyle/>
          <a:p>
            <a:r>
              <a:rPr lang="en-US">
                <a:cs typeface="Arial"/>
              </a:rPr>
              <a:t>Implementation of Fine Tuning (Algorithm 5)</a:t>
            </a:r>
            <a:endParaRPr lang="en-US"/>
          </a:p>
        </p:txBody>
      </p:sp>
      <p:sp>
        <p:nvSpPr>
          <p:cNvPr id="3" name="Content Placeholder 2">
            <a:extLst>
              <a:ext uri="{FF2B5EF4-FFF2-40B4-BE49-F238E27FC236}">
                <a16:creationId xmlns:a16="http://schemas.microsoft.com/office/drawing/2014/main" id="{E164DF27-AD64-F40E-EE1A-779A6C533E29}"/>
              </a:ext>
            </a:extLst>
          </p:cNvPr>
          <p:cNvSpPr>
            <a:spLocks noGrp="1"/>
          </p:cNvSpPr>
          <p:nvPr>
            <p:ph idx="1"/>
          </p:nvPr>
        </p:nvSpPr>
        <p:spPr/>
        <p:txBody>
          <a:bodyPr/>
          <a:lstStyle/>
          <a:p>
            <a:pPr marL="344170" indent="-344170"/>
            <a:r>
              <a:rPr lang="en-US">
                <a:cs typeface="Arial"/>
              </a:rPr>
              <a:t>'Fine Tuning' </a:t>
            </a:r>
            <a:r>
              <a:rPr lang="en-US">
                <a:ea typeface="+mn-lt"/>
                <a:cs typeface="+mn-lt"/>
              </a:rPr>
              <a:t>is intended to improve the existing clustering by allowing single nodes to move between modules to find a locally optimal solution.</a:t>
            </a:r>
            <a:endParaRPr lang="en-US">
              <a:cs typeface="Arial"/>
            </a:endParaRPr>
          </a:p>
        </p:txBody>
      </p:sp>
    </p:spTree>
    <p:extLst>
      <p:ext uri="{BB962C8B-B14F-4D97-AF65-F5344CB8AC3E}">
        <p14:creationId xmlns:p14="http://schemas.microsoft.com/office/powerpoint/2010/main" val="35699920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67D6D-8F68-9027-B8CF-9E21B7B3FFEB}"/>
              </a:ext>
            </a:extLst>
          </p:cNvPr>
          <p:cNvSpPr>
            <a:spLocks noGrp="1"/>
          </p:cNvSpPr>
          <p:nvPr>
            <p:ph type="title"/>
          </p:nvPr>
        </p:nvSpPr>
        <p:spPr/>
        <p:txBody>
          <a:bodyPr/>
          <a:lstStyle/>
          <a:p>
            <a:r>
              <a:rPr lang="en-US">
                <a:cs typeface="Arial"/>
              </a:rPr>
              <a:t>Implementation of Fine Tuning (Algorithm 5)</a:t>
            </a:r>
            <a:endParaRPr lang="en-US"/>
          </a:p>
        </p:txBody>
      </p:sp>
      <p:sp>
        <p:nvSpPr>
          <p:cNvPr id="3" name="Content Placeholder 2">
            <a:extLst>
              <a:ext uri="{FF2B5EF4-FFF2-40B4-BE49-F238E27FC236}">
                <a16:creationId xmlns:a16="http://schemas.microsoft.com/office/drawing/2014/main" id="{E164DF27-AD64-F40E-EE1A-779A6C533E29}"/>
              </a:ext>
            </a:extLst>
          </p:cNvPr>
          <p:cNvSpPr>
            <a:spLocks noGrp="1"/>
          </p:cNvSpPr>
          <p:nvPr>
            <p:ph idx="1"/>
          </p:nvPr>
        </p:nvSpPr>
        <p:spPr/>
        <p:txBody>
          <a:bodyPr/>
          <a:lstStyle/>
          <a:p>
            <a:pPr marL="344170" indent="-344170"/>
            <a:r>
              <a:rPr lang="en-US">
                <a:cs typeface="Arial"/>
              </a:rPr>
              <a:t>Implementation steps:</a:t>
            </a:r>
          </a:p>
          <a:p>
            <a:pPr marL="795020" lvl="1" indent="-337820">
              <a:buFont typeface="Courier New" panose="05000000000000000000" pitchFamily="2" charset="2"/>
              <a:buChar char="o"/>
            </a:pPr>
            <a:r>
              <a:rPr lang="en-US">
                <a:cs typeface="Arial"/>
              </a:rPr>
              <a:t>1) </a:t>
            </a:r>
            <a:r>
              <a:rPr lang="en-US" err="1">
                <a:cs typeface="Arial"/>
              </a:rPr>
              <a:t>Infomap</a:t>
            </a:r>
            <a:r>
              <a:rPr lang="en-US">
                <a:cs typeface="Arial"/>
              </a:rPr>
              <a:t> reassigns each node to be the sole member of its own module to allow for single-node movements.</a:t>
            </a:r>
          </a:p>
          <a:p>
            <a:pPr marL="795020" lvl="1" indent="-337820">
              <a:buFont typeface="Courier New" panose="05000000000000000000" pitchFamily="2" charset="2"/>
              <a:buChar char="o"/>
            </a:pPr>
            <a:r>
              <a:rPr lang="en-US">
                <a:cs typeface="Arial"/>
              </a:rPr>
              <a:t>2) moves all nodes back to their respective modules of the previous step.</a:t>
            </a:r>
          </a:p>
          <a:p>
            <a:pPr marL="795020" lvl="1" indent="-337820">
              <a:buFont typeface="Courier New" panose="05000000000000000000" pitchFamily="2" charset="2"/>
              <a:buChar char="o"/>
            </a:pPr>
            <a:r>
              <a:rPr lang="en-US">
                <a:cs typeface="Arial"/>
              </a:rPr>
              <a:t>3) recall cluster() (algorithm 3, Repeated node aggregation)</a:t>
            </a:r>
          </a:p>
          <a:p>
            <a:pPr marL="457200" lvl="1" indent="0">
              <a:buNone/>
            </a:pPr>
            <a:endParaRPr lang="en-US">
              <a:cs typeface="Arial"/>
            </a:endParaRPr>
          </a:p>
        </p:txBody>
      </p:sp>
    </p:spTree>
    <p:extLst>
      <p:ext uri="{BB962C8B-B14F-4D97-AF65-F5344CB8AC3E}">
        <p14:creationId xmlns:p14="http://schemas.microsoft.com/office/powerpoint/2010/main" val="195963851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96AFA90-1DF2-427D-B002-A09D93A15D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05602A8-6E8C-46E5-8FDD-2BC227550EB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4" name="Picture 13">
            <a:extLst>
              <a:ext uri="{FF2B5EF4-FFF2-40B4-BE49-F238E27FC236}">
                <a16:creationId xmlns:a16="http://schemas.microsoft.com/office/drawing/2014/main" id="{BB2E129B-3512-41A6-94F1-4B4FEA8178C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6" name="Rectangle 15">
            <a:extLst>
              <a:ext uri="{FF2B5EF4-FFF2-40B4-BE49-F238E27FC236}">
                <a16:creationId xmlns:a16="http://schemas.microsoft.com/office/drawing/2014/main" id="{891C00A1-D917-4D03-B713-9881557CEF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BA3F0C2-72FC-4945-8B22-3BE47B3972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410D66C-3847-4B32-B505-01B23358B6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867D6D-8F68-9027-B8CF-9E21B7B3FFEB}"/>
              </a:ext>
            </a:extLst>
          </p:cNvPr>
          <p:cNvSpPr>
            <a:spLocks noGrp="1"/>
          </p:cNvSpPr>
          <p:nvPr>
            <p:ph type="title"/>
          </p:nvPr>
        </p:nvSpPr>
        <p:spPr>
          <a:xfrm>
            <a:off x="1964445" y="808056"/>
            <a:ext cx="2668106" cy="1077229"/>
          </a:xfrm>
        </p:spPr>
        <p:txBody>
          <a:bodyPr>
            <a:normAutofit/>
          </a:bodyPr>
          <a:lstStyle/>
          <a:p>
            <a:pPr algn="l"/>
            <a:r>
              <a:rPr lang="en-US" sz="2200">
                <a:cs typeface="Arial"/>
              </a:rPr>
              <a:t>Implementation of Fine Tuning (Algorithm 5)</a:t>
            </a:r>
            <a:endParaRPr lang="en-US" sz="2200"/>
          </a:p>
        </p:txBody>
      </p:sp>
      <p:sp>
        <p:nvSpPr>
          <p:cNvPr id="3" name="Content Placeholder 2">
            <a:extLst>
              <a:ext uri="{FF2B5EF4-FFF2-40B4-BE49-F238E27FC236}">
                <a16:creationId xmlns:a16="http://schemas.microsoft.com/office/drawing/2014/main" id="{E164DF27-AD64-F40E-EE1A-779A6C533E29}"/>
              </a:ext>
            </a:extLst>
          </p:cNvPr>
          <p:cNvSpPr>
            <a:spLocks noGrp="1"/>
          </p:cNvSpPr>
          <p:nvPr>
            <p:ph idx="1"/>
          </p:nvPr>
        </p:nvSpPr>
        <p:spPr>
          <a:xfrm>
            <a:off x="1964444" y="2052116"/>
            <a:ext cx="2664217" cy="3997828"/>
          </a:xfrm>
        </p:spPr>
        <p:txBody>
          <a:bodyPr>
            <a:normAutofit/>
          </a:bodyPr>
          <a:lstStyle/>
          <a:p>
            <a:pPr marL="344170" indent="-344170"/>
            <a:endParaRPr lang="en-US" sz="1600">
              <a:cs typeface="Arial"/>
            </a:endParaRPr>
          </a:p>
          <a:p>
            <a:pPr marL="457200" lvl="1" indent="0">
              <a:buNone/>
            </a:pPr>
            <a:endParaRPr lang="en-US" sz="1600">
              <a:cs typeface="Arial"/>
            </a:endParaRPr>
          </a:p>
        </p:txBody>
      </p:sp>
      <p:sp>
        <p:nvSpPr>
          <p:cNvPr id="22" name="Rectangle 21">
            <a:extLst>
              <a:ext uri="{FF2B5EF4-FFF2-40B4-BE49-F238E27FC236}">
                <a16:creationId xmlns:a16="http://schemas.microsoft.com/office/drawing/2014/main" id="{C43DB4DB-4F6A-4E8D-B9A3-74E5A84537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4647" y="0"/>
            <a:ext cx="5943543"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screen shot of a computer program&#10;&#10;Description automatically generated">
            <a:extLst>
              <a:ext uri="{FF2B5EF4-FFF2-40B4-BE49-F238E27FC236}">
                <a16:creationId xmlns:a16="http://schemas.microsoft.com/office/drawing/2014/main" id="{F4EE2278-2A09-B0D7-0179-2E997204E973}"/>
              </a:ext>
            </a:extLst>
          </p:cNvPr>
          <p:cNvPicPr>
            <a:picLocks noChangeAspect="1"/>
          </p:cNvPicPr>
          <p:nvPr/>
        </p:nvPicPr>
        <p:blipFill>
          <a:blip r:embed="rId5"/>
          <a:stretch>
            <a:fillRect/>
          </a:stretch>
        </p:blipFill>
        <p:spPr>
          <a:xfrm>
            <a:off x="5757967" y="916949"/>
            <a:ext cx="5305220" cy="1750722"/>
          </a:xfrm>
          <a:prstGeom prst="rect">
            <a:avLst/>
          </a:prstGeom>
          <a:ln w="12700">
            <a:noFill/>
          </a:ln>
        </p:spPr>
      </p:pic>
      <p:sp>
        <p:nvSpPr>
          <p:cNvPr id="24" name="Rectangle 23">
            <a:extLst>
              <a:ext uri="{FF2B5EF4-FFF2-40B4-BE49-F238E27FC236}">
                <a16:creationId xmlns:a16="http://schemas.microsoft.com/office/drawing/2014/main" id="{431FCBDC-FCD6-46FA-989A-9B74968965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2490" y="232459"/>
            <a:ext cx="5446447" cy="3114340"/>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lose up of a box&#10;&#10;Description automatically generated">
            <a:extLst>
              <a:ext uri="{FF2B5EF4-FFF2-40B4-BE49-F238E27FC236}">
                <a16:creationId xmlns:a16="http://schemas.microsoft.com/office/drawing/2014/main" id="{EF146B1E-2A88-82D5-959C-60FFEB07373A}"/>
              </a:ext>
            </a:extLst>
          </p:cNvPr>
          <p:cNvPicPr>
            <a:picLocks noChangeAspect="1"/>
          </p:cNvPicPr>
          <p:nvPr/>
        </p:nvPicPr>
        <p:blipFill>
          <a:blip r:embed="rId6"/>
          <a:stretch>
            <a:fillRect/>
          </a:stretch>
        </p:blipFill>
        <p:spPr>
          <a:xfrm>
            <a:off x="5757967" y="4486891"/>
            <a:ext cx="5305219" cy="1140622"/>
          </a:xfrm>
          <a:prstGeom prst="rect">
            <a:avLst/>
          </a:prstGeom>
          <a:ln w="12700">
            <a:noFill/>
          </a:ln>
        </p:spPr>
      </p:pic>
      <p:sp>
        <p:nvSpPr>
          <p:cNvPr id="26" name="Rectangle 25">
            <a:extLst>
              <a:ext uri="{FF2B5EF4-FFF2-40B4-BE49-F238E27FC236}">
                <a16:creationId xmlns:a16="http://schemas.microsoft.com/office/drawing/2014/main" id="{C66EB2AB-6794-4C3C-A92D-4876AB0BEF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2490" y="3500835"/>
            <a:ext cx="5446447" cy="3114340"/>
          </a:xfrm>
          <a:prstGeom prst="rect">
            <a:avLst/>
          </a:prstGeom>
          <a:noFill/>
          <a:ln w="9525">
            <a:solidFill>
              <a:schemeClr val="accent6">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34BD4E6-C736-4064-AF1F-3C5B402E1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07019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BB3E1-B641-9B40-D72C-DA615B39BE67}"/>
              </a:ext>
            </a:extLst>
          </p:cNvPr>
          <p:cNvSpPr>
            <a:spLocks noGrp="1"/>
          </p:cNvSpPr>
          <p:nvPr>
            <p:ph type="title"/>
          </p:nvPr>
        </p:nvSpPr>
        <p:spPr/>
        <p:txBody>
          <a:bodyPr/>
          <a:lstStyle/>
          <a:p>
            <a:r>
              <a:rPr lang="en-US">
                <a:cs typeface="Arial"/>
              </a:rPr>
              <a:t>Directed Graphs (Concept 1) </a:t>
            </a:r>
            <a:endParaRPr lang="en-US"/>
          </a:p>
        </p:txBody>
      </p:sp>
      <p:sp>
        <p:nvSpPr>
          <p:cNvPr id="5" name="TextBox 4">
            <a:extLst>
              <a:ext uri="{FF2B5EF4-FFF2-40B4-BE49-F238E27FC236}">
                <a16:creationId xmlns:a16="http://schemas.microsoft.com/office/drawing/2014/main" id="{FC2B2972-7651-0C1B-5F95-67F82BEB8B66}"/>
              </a:ext>
            </a:extLst>
          </p:cNvPr>
          <p:cNvSpPr txBox="1"/>
          <p:nvPr/>
        </p:nvSpPr>
        <p:spPr>
          <a:xfrm>
            <a:off x="6962274" y="2037347"/>
            <a:ext cx="4058652"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-We added a button in hopes to implement directed edges for graphs into </a:t>
            </a:r>
            <a:r>
              <a:rPr lang="en-US" err="1">
                <a:cs typeface="Arial"/>
              </a:rPr>
              <a:t>CyFinder</a:t>
            </a:r>
            <a:endParaRPr lang="en-US">
              <a:cs typeface="Arial"/>
            </a:endParaRPr>
          </a:p>
          <a:p>
            <a:endParaRPr lang="en-US">
              <a:cs typeface="Arial"/>
            </a:endParaRPr>
          </a:p>
          <a:p>
            <a:r>
              <a:rPr lang="en-US">
                <a:cs typeface="Arial"/>
              </a:rPr>
              <a:t>-We found references to implementing directedness in several classes, like the </a:t>
            </a:r>
            <a:r>
              <a:rPr lang="en-US" err="1">
                <a:cs typeface="Arial"/>
              </a:rPr>
              <a:t>SubGraphFinder</a:t>
            </a:r>
            <a:r>
              <a:rPr lang="en-US">
                <a:cs typeface="Arial"/>
              </a:rPr>
              <a:t> class .Graph</a:t>
            </a:r>
          </a:p>
          <a:p>
            <a:endParaRPr lang="en-US">
              <a:cs typeface="Arial"/>
            </a:endParaRPr>
          </a:p>
          <a:p>
            <a:r>
              <a:rPr lang="en-US">
                <a:cs typeface="Arial"/>
              </a:rPr>
              <a:t>-We found that parsing graphs with edges would require a lot of effort </a:t>
            </a:r>
          </a:p>
          <a:p>
            <a:endParaRPr lang="en-US">
              <a:cs typeface="Arial"/>
            </a:endParaRPr>
          </a:p>
          <a:p>
            <a:r>
              <a:rPr lang="en-US">
                <a:cs typeface="Arial"/>
              </a:rPr>
              <a:t>-We later commented out lines 82, 109, 165, 209-211, 418-427</a:t>
            </a:r>
          </a:p>
        </p:txBody>
      </p:sp>
      <p:pic>
        <p:nvPicPr>
          <p:cNvPr id="6" name="Picture 5" descr="A screenshot of a computer">
            <a:extLst>
              <a:ext uri="{FF2B5EF4-FFF2-40B4-BE49-F238E27FC236}">
                <a16:creationId xmlns:a16="http://schemas.microsoft.com/office/drawing/2014/main" id="{4904C4E3-B113-94FD-516A-26E321E3A63F}"/>
              </a:ext>
            </a:extLst>
          </p:cNvPr>
          <p:cNvPicPr>
            <a:picLocks noChangeAspect="1"/>
          </p:cNvPicPr>
          <p:nvPr/>
        </p:nvPicPr>
        <p:blipFill>
          <a:blip r:embed="rId2"/>
          <a:stretch>
            <a:fillRect/>
          </a:stretch>
        </p:blipFill>
        <p:spPr>
          <a:xfrm>
            <a:off x="1965158" y="1701756"/>
            <a:ext cx="3962400" cy="2973226"/>
          </a:xfrm>
          <a:prstGeom prst="rect">
            <a:avLst/>
          </a:prstGeom>
        </p:spPr>
      </p:pic>
    </p:spTree>
    <p:extLst>
      <p:ext uri="{BB962C8B-B14F-4D97-AF65-F5344CB8AC3E}">
        <p14:creationId xmlns:p14="http://schemas.microsoft.com/office/powerpoint/2010/main" val="393156718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7D5F9-536F-C6B7-8F83-9C10C5BB5655}"/>
              </a:ext>
            </a:extLst>
          </p:cNvPr>
          <p:cNvSpPr>
            <a:spLocks noGrp="1"/>
          </p:cNvSpPr>
          <p:nvPr>
            <p:ph type="title"/>
          </p:nvPr>
        </p:nvSpPr>
        <p:spPr/>
        <p:txBody>
          <a:bodyPr/>
          <a:lstStyle/>
          <a:p>
            <a:r>
              <a:rPr lang="en-US">
                <a:cs typeface="Arial"/>
              </a:rPr>
              <a:t>Visual Directedness</a:t>
            </a:r>
            <a:endParaRPr lang="en-US"/>
          </a:p>
        </p:txBody>
      </p:sp>
      <p:pic>
        <p:nvPicPr>
          <p:cNvPr id="4" name="Picture 3" descr="A screen shot of a computer program&#10;&#10;Description automatically generated">
            <a:extLst>
              <a:ext uri="{FF2B5EF4-FFF2-40B4-BE49-F238E27FC236}">
                <a16:creationId xmlns:a16="http://schemas.microsoft.com/office/drawing/2014/main" id="{28BC84BD-5FBD-580F-FEB4-3376780860A0}"/>
              </a:ext>
            </a:extLst>
          </p:cNvPr>
          <p:cNvPicPr>
            <a:picLocks noChangeAspect="1"/>
          </p:cNvPicPr>
          <p:nvPr/>
        </p:nvPicPr>
        <p:blipFill>
          <a:blip r:embed="rId2"/>
          <a:stretch>
            <a:fillRect/>
          </a:stretch>
        </p:blipFill>
        <p:spPr>
          <a:xfrm>
            <a:off x="1205060" y="1702658"/>
            <a:ext cx="4934931" cy="3460540"/>
          </a:xfrm>
          <a:prstGeom prst="rect">
            <a:avLst/>
          </a:prstGeom>
        </p:spPr>
      </p:pic>
      <p:sp>
        <p:nvSpPr>
          <p:cNvPr id="5" name="TextBox 4">
            <a:extLst>
              <a:ext uri="{FF2B5EF4-FFF2-40B4-BE49-F238E27FC236}">
                <a16:creationId xmlns:a16="http://schemas.microsoft.com/office/drawing/2014/main" id="{BB0F2AD3-B7D9-6D7B-A76E-E3597A106AD9}"/>
              </a:ext>
            </a:extLst>
          </p:cNvPr>
          <p:cNvSpPr txBox="1"/>
          <p:nvPr/>
        </p:nvSpPr>
        <p:spPr>
          <a:xfrm>
            <a:off x="6473071" y="1641835"/>
            <a:ext cx="4493443"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-We directed our efforts toward modifying the Network View and Adding Arrows</a:t>
            </a:r>
          </a:p>
          <a:p>
            <a:endParaRPr lang="en-US">
              <a:cs typeface="Arial"/>
            </a:endParaRPr>
          </a:p>
          <a:p>
            <a:r>
              <a:rPr lang="en-US">
                <a:cs typeface="Arial"/>
              </a:rPr>
              <a:t>-Added Visual Style API dependencies</a:t>
            </a:r>
            <a:endParaRPr lang="en-US"/>
          </a:p>
          <a:p>
            <a:endParaRPr lang="en-US">
              <a:cs typeface="Arial"/>
            </a:endParaRPr>
          </a:p>
          <a:p>
            <a:r>
              <a:rPr lang="en-US">
                <a:cs typeface="Arial"/>
              </a:rPr>
              <a:t>-Added Visual Style Factory</a:t>
            </a:r>
          </a:p>
          <a:p>
            <a:endParaRPr lang="en-US">
              <a:cs typeface="Arial"/>
            </a:endParaRPr>
          </a:p>
          <a:p>
            <a:r>
              <a:rPr lang="en-US">
                <a:cs typeface="Arial"/>
              </a:rPr>
              <a:t>-Added Visual Mapping Manager</a:t>
            </a:r>
          </a:p>
          <a:p>
            <a:endParaRPr lang="en-US">
              <a:cs typeface="Arial"/>
            </a:endParaRPr>
          </a:p>
          <a:p>
            <a:r>
              <a:rPr lang="en-US">
                <a:cs typeface="Arial"/>
              </a:rPr>
              <a:t>-Added Visual Mapping Function Factory</a:t>
            </a:r>
          </a:p>
          <a:p>
            <a:endParaRPr lang="en-US">
              <a:cs typeface="Arial"/>
            </a:endParaRPr>
          </a:p>
          <a:p>
            <a:r>
              <a:rPr lang="en-US">
                <a:cs typeface="Arial"/>
              </a:rPr>
              <a:t>-Added Cy Network View Added Listener</a:t>
            </a:r>
          </a:p>
          <a:p>
            <a:endParaRPr lang="en-US">
              <a:cs typeface="Arial"/>
            </a:endParaRPr>
          </a:p>
          <a:p>
            <a:r>
              <a:rPr lang="en-US">
                <a:cs typeface="Arial"/>
              </a:rPr>
              <a:t>-Added Default Network View Values</a:t>
            </a:r>
          </a:p>
        </p:txBody>
      </p:sp>
    </p:spTree>
    <p:extLst>
      <p:ext uri="{BB962C8B-B14F-4D97-AF65-F5344CB8AC3E}">
        <p14:creationId xmlns:p14="http://schemas.microsoft.com/office/powerpoint/2010/main" val="52020085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8477C-E100-9E85-B922-55FD5A16493C}"/>
              </a:ext>
            </a:extLst>
          </p:cNvPr>
          <p:cNvSpPr>
            <a:spLocks noGrp="1"/>
          </p:cNvSpPr>
          <p:nvPr>
            <p:ph type="title"/>
          </p:nvPr>
        </p:nvSpPr>
        <p:spPr/>
        <p:txBody>
          <a:bodyPr/>
          <a:lstStyle/>
          <a:p>
            <a:r>
              <a:rPr lang="en-US">
                <a:cs typeface="Arial"/>
              </a:rPr>
              <a:t>Bio Visual Style</a:t>
            </a:r>
            <a:endParaRPr lang="en-US"/>
          </a:p>
        </p:txBody>
      </p:sp>
      <p:pic>
        <p:nvPicPr>
          <p:cNvPr id="4" name="Picture 3" descr="A screen shot of a computer program">
            <a:extLst>
              <a:ext uri="{FF2B5EF4-FFF2-40B4-BE49-F238E27FC236}">
                <a16:creationId xmlns:a16="http://schemas.microsoft.com/office/drawing/2014/main" id="{5F71132B-852D-B9BF-275F-C42EF5EF8C58}"/>
              </a:ext>
            </a:extLst>
          </p:cNvPr>
          <p:cNvPicPr>
            <a:picLocks noChangeAspect="1"/>
          </p:cNvPicPr>
          <p:nvPr/>
        </p:nvPicPr>
        <p:blipFill>
          <a:blip r:embed="rId2"/>
          <a:stretch>
            <a:fillRect/>
          </a:stretch>
        </p:blipFill>
        <p:spPr>
          <a:xfrm>
            <a:off x="1299328" y="1881932"/>
            <a:ext cx="4942787" cy="2779909"/>
          </a:xfrm>
          <a:prstGeom prst="rect">
            <a:avLst/>
          </a:prstGeom>
        </p:spPr>
      </p:pic>
      <p:sp>
        <p:nvSpPr>
          <p:cNvPr id="5" name="TextBox 4">
            <a:extLst>
              <a:ext uri="{FF2B5EF4-FFF2-40B4-BE49-F238E27FC236}">
                <a16:creationId xmlns:a16="http://schemas.microsoft.com/office/drawing/2014/main" id="{91E1CD39-D500-6364-FDB0-C5AED1562E75}"/>
              </a:ext>
            </a:extLst>
          </p:cNvPr>
          <p:cNvSpPr txBox="1"/>
          <p:nvPr/>
        </p:nvSpPr>
        <p:spPr>
          <a:xfrm>
            <a:off x="6497052" y="1828799"/>
            <a:ext cx="4459705" cy="28783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-Default values set are:</a:t>
            </a:r>
            <a:br>
              <a:rPr lang="en-US">
                <a:cs typeface="Arial"/>
              </a:rPr>
            </a:br>
            <a:br>
              <a:rPr lang="en-US">
                <a:cs typeface="Arial"/>
              </a:rPr>
            </a:br>
            <a:r>
              <a:rPr lang="en-US">
                <a:cs typeface="Arial"/>
              </a:rPr>
              <a:t>-Node Shape, Node Size, Node Fill Color</a:t>
            </a:r>
          </a:p>
          <a:p>
            <a:endParaRPr lang="en-US">
              <a:cs typeface="Arial"/>
            </a:endParaRPr>
          </a:p>
          <a:p>
            <a:r>
              <a:rPr lang="en-US">
                <a:cs typeface="Arial"/>
              </a:rPr>
              <a:t>-Label being visible</a:t>
            </a:r>
          </a:p>
          <a:p>
            <a:endParaRPr lang="en-US">
              <a:cs typeface="Arial"/>
            </a:endParaRPr>
          </a:p>
          <a:p>
            <a:r>
              <a:rPr lang="en-US">
                <a:cs typeface="Arial"/>
              </a:rPr>
              <a:t>-Arrows for directionality</a:t>
            </a:r>
          </a:p>
          <a:p>
            <a:endParaRPr lang="en-US">
              <a:cs typeface="Arial"/>
            </a:endParaRPr>
          </a:p>
          <a:p>
            <a:r>
              <a:rPr lang="en-US">
                <a:cs typeface="Arial"/>
              </a:rPr>
              <a:t>-Edge Width and Edge Color</a:t>
            </a:r>
          </a:p>
          <a:p>
            <a:endParaRPr lang="en-US">
              <a:cs typeface="Arial"/>
            </a:endParaRPr>
          </a:p>
        </p:txBody>
      </p:sp>
    </p:spTree>
    <p:extLst>
      <p:ext uri="{BB962C8B-B14F-4D97-AF65-F5344CB8AC3E}">
        <p14:creationId xmlns:p14="http://schemas.microsoft.com/office/powerpoint/2010/main" val="368362799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7389E-E692-4345-72ED-64278CBDF397}"/>
              </a:ext>
            </a:extLst>
          </p:cNvPr>
          <p:cNvSpPr>
            <a:spLocks noGrp="1"/>
          </p:cNvSpPr>
          <p:nvPr>
            <p:ph type="title"/>
          </p:nvPr>
        </p:nvSpPr>
        <p:spPr/>
        <p:txBody>
          <a:bodyPr/>
          <a:lstStyle/>
          <a:p>
            <a:r>
              <a:rPr lang="en-US">
                <a:cs typeface="Arial"/>
              </a:rPr>
              <a:t>Bio Visual Style</a:t>
            </a:r>
          </a:p>
        </p:txBody>
      </p:sp>
      <p:pic>
        <p:nvPicPr>
          <p:cNvPr id="4" name="Picture 3">
            <a:extLst>
              <a:ext uri="{FF2B5EF4-FFF2-40B4-BE49-F238E27FC236}">
                <a16:creationId xmlns:a16="http://schemas.microsoft.com/office/drawing/2014/main" id="{80018604-8AE7-DD06-3405-8A1F8BE8730D}"/>
              </a:ext>
            </a:extLst>
          </p:cNvPr>
          <p:cNvPicPr>
            <a:picLocks noChangeAspect="1"/>
          </p:cNvPicPr>
          <p:nvPr/>
        </p:nvPicPr>
        <p:blipFill>
          <a:blip r:embed="rId2"/>
          <a:stretch>
            <a:fillRect/>
          </a:stretch>
        </p:blipFill>
        <p:spPr>
          <a:xfrm>
            <a:off x="1291390" y="2063092"/>
            <a:ext cx="6096000" cy="3983101"/>
          </a:xfrm>
          <a:prstGeom prst="rect">
            <a:avLst/>
          </a:prstGeom>
        </p:spPr>
      </p:pic>
      <p:sp>
        <p:nvSpPr>
          <p:cNvPr id="6" name="TextBox 5">
            <a:extLst>
              <a:ext uri="{FF2B5EF4-FFF2-40B4-BE49-F238E27FC236}">
                <a16:creationId xmlns:a16="http://schemas.microsoft.com/office/drawing/2014/main" id="{C9E34A16-1766-9DE9-BC3D-1822322D12BD}"/>
              </a:ext>
            </a:extLst>
          </p:cNvPr>
          <p:cNvSpPr txBox="1"/>
          <p:nvPr/>
        </p:nvSpPr>
        <p:spPr>
          <a:xfrm>
            <a:off x="7619999" y="2077452"/>
            <a:ext cx="3424989"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-Please watch this screen recording </a:t>
            </a:r>
          </a:p>
          <a:p>
            <a:endParaRPr lang="en-US"/>
          </a:p>
          <a:p>
            <a:r>
              <a:rPr lang="en-US">
                <a:cs typeface="Arial"/>
              </a:rPr>
              <a:t>-We can see the way that Network Views are now being displayed with a style to fit Biological Networks</a:t>
            </a:r>
          </a:p>
        </p:txBody>
      </p:sp>
    </p:spTree>
    <p:extLst>
      <p:ext uri="{BB962C8B-B14F-4D97-AF65-F5344CB8AC3E}">
        <p14:creationId xmlns:p14="http://schemas.microsoft.com/office/powerpoint/2010/main" val="3352406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blip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E1DC627-4ABE-46C9-81E9-5BB1D8CE06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D1C6DF18-30CC-455D-BEF5-AD8ABBB6310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5" name="Picture 14">
            <a:extLst>
              <a:ext uri="{FF2B5EF4-FFF2-40B4-BE49-F238E27FC236}">
                <a16:creationId xmlns:a16="http://schemas.microsoft.com/office/drawing/2014/main" id="{4397A168-9964-4557-8B18-18F68C71093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7" name="Rectangle 16">
            <a:extLst>
              <a:ext uri="{FF2B5EF4-FFF2-40B4-BE49-F238E27FC236}">
                <a16:creationId xmlns:a16="http://schemas.microsoft.com/office/drawing/2014/main" id="{EB4E0424-26BF-4CAF-B60C-9FA333BAFC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F5EAC93-4557-436A-BA08-FC04B42299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7E12A95-2D51-4F5B-B468-3C7BF914E4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90EAEC-DE8D-2CD3-A0BA-1681DF40A60A}"/>
              </a:ext>
            </a:extLst>
          </p:cNvPr>
          <p:cNvSpPr>
            <a:spLocks noGrp="1"/>
          </p:cNvSpPr>
          <p:nvPr>
            <p:ph type="title"/>
          </p:nvPr>
        </p:nvSpPr>
        <p:spPr>
          <a:xfrm>
            <a:off x="7559704" y="808056"/>
            <a:ext cx="3013024" cy="1077229"/>
          </a:xfrm>
        </p:spPr>
        <p:txBody>
          <a:bodyPr>
            <a:normAutofit/>
          </a:bodyPr>
          <a:lstStyle/>
          <a:p>
            <a:pPr algn="l"/>
            <a:r>
              <a:rPr lang="en-US">
                <a:cs typeface="Arial"/>
              </a:rPr>
              <a:t>Installation Process</a:t>
            </a:r>
          </a:p>
        </p:txBody>
      </p:sp>
      <p:pic>
        <p:nvPicPr>
          <p:cNvPr id="4" name="Content Placeholder 3" descr="A screenshot of a computer error&#10;&#10;Description automatically generated">
            <a:extLst>
              <a:ext uri="{FF2B5EF4-FFF2-40B4-BE49-F238E27FC236}">
                <a16:creationId xmlns:a16="http://schemas.microsoft.com/office/drawing/2014/main" id="{AF897C47-A804-31C5-95E4-00DF95229B48}"/>
              </a:ext>
            </a:extLst>
          </p:cNvPr>
          <p:cNvPicPr>
            <a:picLocks noChangeAspect="1"/>
          </p:cNvPicPr>
          <p:nvPr/>
        </p:nvPicPr>
        <p:blipFill>
          <a:blip r:embed="rId5"/>
          <a:stretch>
            <a:fillRect/>
          </a:stretch>
        </p:blipFill>
        <p:spPr>
          <a:xfrm>
            <a:off x="1659296" y="2305056"/>
            <a:ext cx="4914867" cy="2248551"/>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8" name="Content Placeholder 7">
            <a:extLst>
              <a:ext uri="{FF2B5EF4-FFF2-40B4-BE49-F238E27FC236}">
                <a16:creationId xmlns:a16="http://schemas.microsoft.com/office/drawing/2014/main" id="{D0A5A77D-3018-6D49-C05F-149E5BE90A05}"/>
              </a:ext>
            </a:extLst>
          </p:cNvPr>
          <p:cNvSpPr>
            <a:spLocks noGrp="1"/>
          </p:cNvSpPr>
          <p:nvPr>
            <p:ph idx="1"/>
          </p:nvPr>
        </p:nvSpPr>
        <p:spPr>
          <a:xfrm>
            <a:off x="7556290" y="2052116"/>
            <a:ext cx="3016439" cy="3997828"/>
          </a:xfrm>
        </p:spPr>
        <p:txBody>
          <a:bodyPr>
            <a:normAutofit/>
          </a:bodyPr>
          <a:lstStyle/>
          <a:p>
            <a:pPr marL="344170" indent="-344170"/>
            <a:r>
              <a:rPr lang="en-US" sz="1600" dirty="0">
                <a:cs typeface="Arial"/>
              </a:rPr>
              <a:t>The process for </a:t>
            </a:r>
            <a:r>
              <a:rPr lang="en-US" sz="1600" dirty="0" err="1">
                <a:cs typeface="Arial"/>
              </a:rPr>
              <a:t>Cyfinder's</a:t>
            </a:r>
            <a:r>
              <a:rPr lang="en-US" sz="1600" dirty="0">
                <a:cs typeface="Arial"/>
              </a:rPr>
              <a:t> installation begins with </a:t>
            </a:r>
            <a:r>
              <a:rPr lang="en-US" sz="1600" dirty="0" err="1">
                <a:cs typeface="Arial"/>
              </a:rPr>
              <a:t>Cytoscape</a:t>
            </a:r>
            <a:r>
              <a:rPr lang="en-US" sz="1600" dirty="0">
                <a:cs typeface="Arial"/>
              </a:rPr>
              <a:t>.</a:t>
            </a:r>
          </a:p>
          <a:p>
            <a:pPr marL="344170" indent="-344170"/>
            <a:r>
              <a:rPr lang="en-US" sz="1600" dirty="0">
                <a:cs typeface="Arial"/>
              </a:rPr>
              <a:t>Downloading </a:t>
            </a:r>
            <a:r>
              <a:rPr lang="en-US" sz="1600" dirty="0" err="1">
                <a:cs typeface="Arial"/>
              </a:rPr>
              <a:t>Cytoscape</a:t>
            </a:r>
            <a:r>
              <a:rPr lang="en-US" sz="1600" dirty="0">
                <a:cs typeface="Arial"/>
              </a:rPr>
              <a:t> from Cytoscape.org is the first step.</a:t>
            </a:r>
            <a:br>
              <a:rPr lang="en-US" sz="1600" dirty="0">
                <a:cs typeface="Arial"/>
              </a:rPr>
            </a:br>
            <a:endParaRPr lang="en-US" sz="1600" dirty="0">
              <a:cs typeface="Arial"/>
            </a:endParaRPr>
          </a:p>
        </p:txBody>
      </p:sp>
      <p:sp>
        <p:nvSpPr>
          <p:cNvPr id="23" name="Rectangle 22">
            <a:extLst>
              <a:ext uri="{FF2B5EF4-FFF2-40B4-BE49-F238E27FC236}">
                <a16:creationId xmlns:a16="http://schemas.microsoft.com/office/drawing/2014/main" id="{451DB18B-281E-4563-841D-F2464BEBD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CBA00210-7D67-6581-1A27-DF6BD595739A}"/>
              </a:ext>
            </a:extLst>
          </p:cNvPr>
          <p:cNvSpPr>
            <a:spLocks noGrp="1"/>
          </p:cNvSpPr>
          <p:nvPr>
            <p:ph type="sldNum" sz="quarter" idx="12"/>
          </p:nvPr>
        </p:nvSpPr>
        <p:spPr/>
        <p:txBody>
          <a:bodyPr/>
          <a:lstStyle/>
          <a:p>
            <a:fld id="{6D22F896-40B5-4ADD-8801-0D06FADFA095}" type="slidenum">
              <a:rPr lang="en-US" dirty="0"/>
              <a:t>9</a:t>
            </a:fld>
            <a:endParaRPr lang="en-US"/>
          </a:p>
        </p:txBody>
      </p:sp>
    </p:spTree>
    <p:extLst>
      <p:ext uri="{BB962C8B-B14F-4D97-AF65-F5344CB8AC3E}">
        <p14:creationId xmlns:p14="http://schemas.microsoft.com/office/powerpoint/2010/main" val="361084766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adison">
  <a:themeElements>
    <a:clrScheme name="Madison">
      <a:dk1>
        <a:sysClr val="windowText" lastClr="000000"/>
      </a:dk1>
      <a:lt1>
        <a:sysClr val="window" lastClr="FFFFFF"/>
      </a:lt1>
      <a:dk2>
        <a:srgbClr val="1F2D29"/>
      </a:dk2>
      <a:lt2>
        <a:srgbClr val="C5FAEB"/>
      </a:lt2>
      <a:accent1>
        <a:srgbClr val="A1D68B"/>
      </a:accent1>
      <a:accent2>
        <a:srgbClr val="5EC795"/>
      </a:accent2>
      <a:accent3>
        <a:srgbClr val="4DADCF"/>
      </a:accent3>
      <a:accent4>
        <a:srgbClr val="CDB756"/>
      </a:accent4>
      <a:accent5>
        <a:srgbClr val="E29C36"/>
      </a:accent5>
      <a:accent6>
        <a:srgbClr val="8EC0C1"/>
      </a:accent6>
      <a:hlink>
        <a:srgbClr val="6D9D9B"/>
      </a:hlink>
      <a:folHlink>
        <a:srgbClr val="6D8583"/>
      </a:folHlink>
    </a:clrScheme>
    <a:fontScheme name="Madison">
      <a:majorFont>
        <a:latin typeface="Arial" panose="020B0604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dison">
      <a:fillStyleLst>
        <a:solidFill>
          <a:schemeClr val="phClr"/>
        </a:solidFill>
        <a:gradFill rotWithShape="1">
          <a:gsLst>
            <a:gs pos="0">
              <a:schemeClr val="phClr">
                <a:tint val="48000"/>
                <a:alpha val="88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blipFill rotWithShape="1">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Madison" id="{025CB5FB-2DD3-45EE-B6F0-CC461540EB19}" vid="{6AC10936-2DFC-4054-9ADF-B5E2C5F8619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Madison</Template>
  <TotalTime>355</TotalTime>
  <Words>5176</Words>
  <Application>Microsoft Office PowerPoint</Application>
  <PresentationFormat>Widescreen</PresentationFormat>
  <Paragraphs>415</Paragraphs>
  <Slides>88</Slides>
  <Notes>4</Notes>
  <HiddenSlides>6</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88</vt:i4>
      </vt:variant>
    </vt:vector>
  </HeadingPairs>
  <TitlesOfParts>
    <vt:vector size="96" baseType="lpstr">
      <vt:lpstr>Arial</vt:lpstr>
      <vt:lpstr>Calibri</vt:lpstr>
      <vt:lpstr>Courier New</vt:lpstr>
      <vt:lpstr>MS Shell Dlg 2</vt:lpstr>
      <vt:lpstr>Söhne</vt:lpstr>
      <vt:lpstr>Wingdings</vt:lpstr>
      <vt:lpstr>Wingdings 3</vt:lpstr>
      <vt:lpstr>Madison</vt:lpstr>
      <vt:lpstr>App Development for Analyzing Biological Networks - Sprints</vt:lpstr>
      <vt:lpstr>Introduction -  09/10/23</vt:lpstr>
      <vt:lpstr>The Core Objective of Our App</vt:lpstr>
      <vt:lpstr>Leveraging CyFinder-V1</vt:lpstr>
      <vt:lpstr>Setting up CyFinder</vt:lpstr>
      <vt:lpstr>What is Cytoscape</vt:lpstr>
      <vt:lpstr>What is CyFinder</vt:lpstr>
      <vt:lpstr>CyFinder Example</vt:lpstr>
      <vt:lpstr>Installation Process</vt:lpstr>
      <vt:lpstr>Project Files</vt:lpstr>
      <vt:lpstr>Eclipse IDE </vt:lpstr>
      <vt:lpstr>Import and Build</vt:lpstr>
      <vt:lpstr>Relocate Jar File</vt:lpstr>
      <vt:lpstr>Run Maven Install</vt:lpstr>
      <vt:lpstr>Install CyFinder</vt:lpstr>
      <vt:lpstr>Clean Install</vt:lpstr>
      <vt:lpstr>Import Graphs</vt:lpstr>
      <vt:lpstr>Sprint 2 - 09/24/23</vt:lpstr>
      <vt:lpstr>Design Pattern</vt:lpstr>
      <vt:lpstr>System and Subsystem Decomposition</vt:lpstr>
      <vt:lpstr>CyFinder Functions</vt:lpstr>
      <vt:lpstr>Cytoscape Development</vt:lpstr>
      <vt:lpstr>Documentation for 3.x App Developers</vt:lpstr>
      <vt:lpstr>Cytoscape App Store</vt:lpstr>
      <vt:lpstr>CyFinder Tutorial</vt:lpstr>
      <vt:lpstr>CyFinder Frontend</vt:lpstr>
      <vt:lpstr>CyFinder Subgraph Finder</vt:lpstr>
      <vt:lpstr>CyFinder Frontend, Continued</vt:lpstr>
      <vt:lpstr>Sprint 3 –  10/08/23</vt:lpstr>
      <vt:lpstr>Test Functions </vt:lpstr>
      <vt:lpstr>FEATURE 1 - MAKING NETWORK UNDIRECTED</vt:lpstr>
      <vt:lpstr>FEATURE 2 - SUBGRAPH FINDER</vt:lpstr>
      <vt:lpstr>FEATURE 3 – BIPARTITE LAYOUT</vt:lpstr>
      <vt:lpstr>FEATURE 4 - CONNECTED COMPONENTS</vt:lpstr>
      <vt:lpstr>FEATURE 5 - MAXIMAL CLIQUES</vt:lpstr>
      <vt:lpstr>FEATURE 6 – MAXIMAL BICLIQUES</vt:lpstr>
      <vt:lpstr>WISHLIST FEATURE – STYLE</vt:lpstr>
      <vt:lpstr>FEATURE 7 - MAXIMUM SPANNING FOREST</vt:lpstr>
      <vt:lpstr>FEATURE 8 - COMMUNITY DETECTION </vt:lpstr>
      <vt:lpstr>Feature 8.1 - Fast greedy algorithm</vt:lpstr>
      <vt:lpstr>Feature 8.2 - Edge Betweenness Algorithm</vt:lpstr>
      <vt:lpstr>Feature 8.3 - Walktrap Algorithm</vt:lpstr>
      <vt:lpstr>FEATURE 9 - ANALYSIS</vt:lpstr>
      <vt:lpstr>Sprint  – 4  10/09/23 – 10/22/23</vt:lpstr>
      <vt:lpstr>Project scope</vt:lpstr>
      <vt:lpstr>Inherited Infomap Files</vt:lpstr>
      <vt:lpstr>Conceptualization</vt:lpstr>
      <vt:lpstr>MapEquation : Infomap</vt:lpstr>
      <vt:lpstr>Map Equation – Infomap Algorithm</vt:lpstr>
      <vt:lpstr>Map Equation – Infomap Algorithm</vt:lpstr>
      <vt:lpstr>Map Equation – Infomap Algorithm</vt:lpstr>
      <vt:lpstr>Map Equation – Infomap Algorithm</vt:lpstr>
      <vt:lpstr>Map Equation – Infomap Algorithm</vt:lpstr>
      <vt:lpstr>Gabriel's Approach for Wishlist Item one</vt:lpstr>
      <vt:lpstr>Introduction</vt:lpstr>
      <vt:lpstr>Methodology Overview</vt:lpstr>
      <vt:lpstr>Detailed Plan</vt:lpstr>
      <vt:lpstr>Gabriel's_'Timeline'</vt:lpstr>
      <vt:lpstr>Sprint  – 5  10/22/23 – 11/05/23</vt:lpstr>
      <vt:lpstr>Whishlist Item 2</vt:lpstr>
      <vt:lpstr>Adding a threshold to algorithm 3 and 4 </vt:lpstr>
      <vt:lpstr>How a threshold optimize both algorithms</vt:lpstr>
      <vt:lpstr>Thought Process </vt:lpstr>
      <vt:lpstr>Thought Process (Continue) </vt:lpstr>
      <vt:lpstr>Logic</vt:lpstr>
      <vt:lpstr>Adding Randomization to Algorithm 4</vt:lpstr>
      <vt:lpstr>How it Works </vt:lpstr>
      <vt:lpstr>Why it's Useful</vt:lpstr>
      <vt:lpstr>Directed Graph Implementation</vt:lpstr>
      <vt:lpstr>Map Equation Directed</vt:lpstr>
      <vt:lpstr>In-Link and Out-Links I</vt:lpstr>
      <vt:lpstr>In-Link and Out-Links II</vt:lpstr>
      <vt:lpstr>Implementing Fine Tuning (algo. 5) into infomap algorithm</vt:lpstr>
      <vt:lpstr>Implementing Fine Tuning (algo. 5) into infomap algorithm</vt:lpstr>
      <vt:lpstr>Implementing Fine Tuning (algo. 5) into infomap algorithm</vt:lpstr>
      <vt:lpstr>Implementing Fine Tuning (algo. 5) into infomap algorithm </vt:lpstr>
      <vt:lpstr>PowerPoint Presentation</vt:lpstr>
      <vt:lpstr>Improvement Threshold in Algorithms (Algo 3 &amp; 4) </vt:lpstr>
      <vt:lpstr>How was it done?</vt:lpstr>
      <vt:lpstr>Improvement On Adding randomization (Algorithm 4)</vt:lpstr>
      <vt:lpstr>How was it done?</vt:lpstr>
      <vt:lpstr>Implementation of Fine Tuning (Algorithm 5)</vt:lpstr>
      <vt:lpstr>Implementation of Fine Tuning (Algorithm 5)</vt:lpstr>
      <vt:lpstr>Implementation of Fine Tuning (Algorithm 5)</vt:lpstr>
      <vt:lpstr>Directed Graphs (Concept 1) </vt:lpstr>
      <vt:lpstr>Visual Directedness</vt:lpstr>
      <vt:lpstr>Bio Visual Style</vt:lpstr>
      <vt:lpstr>Bio Visual Style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 Development for Analyzing Biological Networks</dc:title>
  <dc:creator>Gabriel Zavala</dc:creator>
  <cp:lastModifiedBy>David Barahona</cp:lastModifiedBy>
  <cp:revision>3</cp:revision>
  <dcterms:created xsi:type="dcterms:W3CDTF">2023-09-09T16:33:15Z</dcterms:created>
  <dcterms:modified xsi:type="dcterms:W3CDTF">2023-12-07T04:55:53Z</dcterms:modified>
</cp:coreProperties>
</file>