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7" roundtripDataSignature="AMtx7mjYT4VjQMpSANiug9xgjDhio9VCu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7"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ec339e2466_0_9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4" name="Google Shape;294;g1ec339e2466_0_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1ec339e2466_0_10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1" name="Google Shape;301;g1ec339e2466_0_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1ec339e2466_0_7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8" name="Google Shape;308;g1ec339e2466_0_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1ec339e2466_0_11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5" name="Google Shape;315;g1ec339e2466_0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1ec339e2466_0_12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2" name="Google Shape;322;g1ec339e2466_0_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1ec339e2466_0_3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1" name="Google Shape;331;g1ec339e2466_0_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1ec339e2466_0_8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8" name="Google Shape;338;g1ec339e2466_0_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1ec339e2466_0_8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5" name="Google Shape;345;g1ec339e2466_0_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1ec339e2466_0_8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3" name="Google Shape;353;g1ec339e2466_0_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1ec339e2466_0_9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0" name="Google Shape;360;g1ec339e2466_0_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1" name="Google Shape;23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2a403c4cf00_1_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 name="Google Shape;368;g2a403c4cf00_1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2a403c4cf00_1_1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4" name="Google Shape;374;g2a403c4cf00_1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0" name="Google Shape;38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1ec339e2466_3_3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7" name="Google Shape;237;g1ec339e2466_3_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1ec339e2466_3_2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3" name="Google Shape;243;g1ec339e2466_3_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1ec339e2466_0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g1ec339e2466_0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1ec339e2466_3_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 name="Google Shape;259;g1ec339e2466_3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1ec339e2466_0_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6" name="Google Shape;276;g1ec339e2466_0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1ec339e2466_0_1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2" name="Google Shape;282;g1ec339e2466_0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1ec339e2466_3_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8" name="Google Shape;288;g1ec339e2466_3_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0.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90" name="Shape 90"/>
        <p:cNvGrpSpPr/>
        <p:nvPr/>
      </p:nvGrpSpPr>
      <p:grpSpPr>
        <a:xfrm>
          <a:off x="0" y="0"/>
          <a:ext cx="0" cy="0"/>
          <a:chOff x="0" y="0"/>
          <a:chExt cx="0" cy="0"/>
        </a:xfrm>
      </p:grpSpPr>
      <p:sp>
        <p:nvSpPr>
          <p:cNvPr id="91" name="Google Shape;91;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92" name="Google Shape;92;p22"/>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93" name="Google Shape;93;p2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95" name="Google Shape;95;p22"/>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96" name="Google Shape;96;p2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7" name="Google Shape;97;p22"/>
          <p:cNvGrpSpPr/>
          <p:nvPr/>
        </p:nvGrpSpPr>
        <p:grpSpPr>
          <a:xfrm flipH="1" rot="10800000">
            <a:off x="5539549" y="5593682"/>
            <a:ext cx="522582" cy="530386"/>
            <a:chOff x="5537620" y="745237"/>
            <a:chExt cx="522582" cy="530387"/>
          </a:xfrm>
        </p:grpSpPr>
        <p:sp>
          <p:nvSpPr>
            <p:cNvPr id="98" name="Google Shape;98;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 name="Google Shape;99;p2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0" name="Google Shape;100;p22"/>
          <p:cNvGrpSpPr/>
          <p:nvPr/>
        </p:nvGrpSpPr>
        <p:grpSpPr>
          <a:xfrm>
            <a:off x="5539549" y="745237"/>
            <a:ext cx="522582" cy="529650"/>
            <a:chOff x="5537620" y="745237"/>
            <a:chExt cx="522582" cy="529650"/>
          </a:xfrm>
        </p:grpSpPr>
        <p:sp>
          <p:nvSpPr>
            <p:cNvPr id="101" name="Google Shape;101;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2" name="Google Shape;102;p22"/>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3" name="Google Shape;103;p22"/>
          <p:cNvGrpSpPr/>
          <p:nvPr/>
        </p:nvGrpSpPr>
        <p:grpSpPr>
          <a:xfrm>
            <a:off x="11086608" y="745237"/>
            <a:ext cx="522582" cy="530387"/>
            <a:chOff x="11140977" y="745237"/>
            <a:chExt cx="522582" cy="530387"/>
          </a:xfrm>
        </p:grpSpPr>
        <p:sp>
          <p:nvSpPr>
            <p:cNvPr id="104" name="Google Shape;104;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5" name="Google Shape;105;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6" name="Google Shape;106;p22"/>
          <p:cNvGrpSpPr/>
          <p:nvPr/>
        </p:nvGrpSpPr>
        <p:grpSpPr>
          <a:xfrm flipH="1" rot="10800000">
            <a:off x="11086608" y="5593682"/>
            <a:ext cx="522582" cy="530386"/>
            <a:chOff x="11140977" y="745237"/>
            <a:chExt cx="522582" cy="530387"/>
          </a:xfrm>
        </p:grpSpPr>
        <p:sp>
          <p:nvSpPr>
            <p:cNvPr id="107" name="Google Shape;107;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8" name="Google Shape;108;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09" name="Google Shape;109;p2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10" name="Google Shape;110;p2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11" name="Shape 111"/>
        <p:cNvGrpSpPr/>
        <p:nvPr/>
      </p:nvGrpSpPr>
      <p:grpSpPr>
        <a:xfrm>
          <a:off x="0" y="0"/>
          <a:ext cx="0" cy="0"/>
          <a:chOff x="0" y="0"/>
          <a:chExt cx="0" cy="0"/>
        </a:xfrm>
      </p:grpSpPr>
      <p:sp>
        <p:nvSpPr>
          <p:cNvPr id="112" name="Google Shape;112;p2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13" name="Google Shape;113;p23"/>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14" name="Google Shape;114;p23"/>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15" name="Google Shape;115;p23"/>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23"/>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17" name="Google Shape;117;p23"/>
          <p:cNvGrpSpPr/>
          <p:nvPr/>
        </p:nvGrpSpPr>
        <p:grpSpPr>
          <a:xfrm rot="10800000">
            <a:off x="11087460" y="5596087"/>
            <a:ext cx="522582" cy="530386"/>
            <a:chOff x="2645664" y="2011680"/>
            <a:chExt cx="735606" cy="746592"/>
          </a:xfrm>
        </p:grpSpPr>
        <p:sp>
          <p:nvSpPr>
            <p:cNvPr id="118" name="Google Shape;118;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9" name="Google Shape;119;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0" name="Google Shape;120;p23"/>
          <p:cNvGrpSpPr/>
          <p:nvPr/>
        </p:nvGrpSpPr>
        <p:grpSpPr>
          <a:xfrm flipH="1" rot="10800000">
            <a:off x="5539549" y="5593683"/>
            <a:ext cx="522582" cy="530386"/>
            <a:chOff x="2645664" y="2011680"/>
            <a:chExt cx="735606" cy="746592"/>
          </a:xfrm>
        </p:grpSpPr>
        <p:sp>
          <p:nvSpPr>
            <p:cNvPr id="121" name="Google Shape;121;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2" name="Google Shape;122;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3" name="Google Shape;123;p23"/>
          <p:cNvGrpSpPr/>
          <p:nvPr/>
        </p:nvGrpSpPr>
        <p:grpSpPr>
          <a:xfrm>
            <a:off x="5540614" y="745361"/>
            <a:ext cx="522582" cy="530386"/>
            <a:chOff x="2645664" y="2011680"/>
            <a:chExt cx="735606" cy="746592"/>
          </a:xfrm>
        </p:grpSpPr>
        <p:sp>
          <p:nvSpPr>
            <p:cNvPr id="124" name="Google Shape;124;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5" name="Google Shape;125;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6" name="Google Shape;126;p23"/>
          <p:cNvGrpSpPr/>
          <p:nvPr/>
        </p:nvGrpSpPr>
        <p:grpSpPr>
          <a:xfrm flipH="1">
            <a:off x="11087460" y="742129"/>
            <a:ext cx="522582" cy="530386"/>
            <a:chOff x="2645664" y="2011680"/>
            <a:chExt cx="735606" cy="746592"/>
          </a:xfrm>
        </p:grpSpPr>
        <p:sp>
          <p:nvSpPr>
            <p:cNvPr id="127" name="Google Shape;127;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8" name="Google Shape;128;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29" name="Google Shape;129;p23"/>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23"/>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31" name="Google Shape;131;p23"/>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2" name="Shape 132"/>
        <p:cNvGrpSpPr/>
        <p:nvPr/>
      </p:nvGrpSpPr>
      <p:grpSpPr>
        <a:xfrm>
          <a:off x="0" y="0"/>
          <a:ext cx="0" cy="0"/>
          <a:chOff x="0" y="0"/>
          <a:chExt cx="0" cy="0"/>
        </a:xfrm>
      </p:grpSpPr>
      <p:sp>
        <p:nvSpPr>
          <p:cNvPr id="133" name="Google Shape;133;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34" name="Google Shape;134;p24"/>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35" name="Shape 135"/>
        <p:cNvGrpSpPr/>
        <p:nvPr/>
      </p:nvGrpSpPr>
      <p:grpSpPr>
        <a:xfrm>
          <a:off x="0" y="0"/>
          <a:ext cx="0" cy="0"/>
          <a:chOff x="0" y="0"/>
          <a:chExt cx="0" cy="0"/>
        </a:xfrm>
      </p:grpSpPr>
      <p:sp>
        <p:nvSpPr>
          <p:cNvPr id="136" name="Google Shape;136;p25"/>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37" name="Google Shape;137;p2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38" name="Google Shape;138;p2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5"/>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2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141" name="Google Shape;141;p2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p26"/>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44" name="Google Shape;144;p26"/>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45" name="Google Shape;145;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47" name="Google Shape;147;p26"/>
          <p:cNvGrpSpPr/>
          <p:nvPr/>
        </p:nvGrpSpPr>
        <p:grpSpPr>
          <a:xfrm>
            <a:off x="3843957" y="582803"/>
            <a:ext cx="7628351" cy="1197932"/>
            <a:chOff x="3840781" y="580943"/>
            <a:chExt cx="7628351" cy="1197932"/>
          </a:xfrm>
        </p:grpSpPr>
        <p:sp>
          <p:nvSpPr>
            <p:cNvPr id="148" name="Google Shape;148;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9" name="Google Shape;149;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0" name="Google Shape;150;p26"/>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1" name="Google Shape;151;p2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52" name="Google Shape;152;p2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10;&#10;Description automatically generated" id="154" name="Google Shape;154;p27"/>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55" name="Google Shape;155;p27"/>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56" name="Google Shape;156;p27"/>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57" name="Google Shape;157;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p27"/>
          <p:cNvGrpSpPr/>
          <p:nvPr/>
        </p:nvGrpSpPr>
        <p:grpSpPr>
          <a:xfrm>
            <a:off x="3887648" y="438917"/>
            <a:ext cx="7578438" cy="1195570"/>
            <a:chOff x="3884346" y="453875"/>
            <a:chExt cx="7578438" cy="1195570"/>
          </a:xfrm>
        </p:grpSpPr>
        <p:sp>
          <p:nvSpPr>
            <p:cNvPr id="159" name="Google Shape;159;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0" name="Google Shape;160;p27"/>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1" name="Google Shape;161;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62" name="Google Shape;162;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p27"/>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164" name="Google Shape;164;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7" name="Google Shape;167;p28"/>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68" name="Google Shape;16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69" name="Google Shape;169;p28"/>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 name="Google Shape;17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p28"/>
          <p:cNvGrpSpPr/>
          <p:nvPr/>
        </p:nvGrpSpPr>
        <p:grpSpPr>
          <a:xfrm>
            <a:off x="3893905" y="434340"/>
            <a:ext cx="7570949" cy="1059565"/>
            <a:chOff x="3893905" y="434339"/>
            <a:chExt cx="7570949" cy="1059565"/>
          </a:xfrm>
        </p:grpSpPr>
        <p:sp>
          <p:nvSpPr>
            <p:cNvPr id="172" name="Google Shape;17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3" name="Google Shape;173;p2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4" name="Google Shape;17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75" name="Google Shape;175;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78" name="Google Shape;178;p29"/>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79" name="Google Shape;179;p29"/>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 name="Google Shape;180;p2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181" name="Google Shape;181;p29"/>
          <p:cNvPicPr preferRelativeResize="0"/>
          <p:nvPr>
            <p:ph idx="2" type="pic"/>
          </p:nvPr>
        </p:nvPicPr>
        <p:blipFill/>
        <p:spPr>
          <a:xfrm flipH="1">
            <a:off x="3632199" y="743802"/>
            <a:ext cx="7976031"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182" name="Google Shape;182;p29"/>
          <p:cNvGrpSpPr/>
          <p:nvPr/>
        </p:nvGrpSpPr>
        <p:grpSpPr>
          <a:xfrm>
            <a:off x="3632200" y="637953"/>
            <a:ext cx="7976031" cy="2393648"/>
            <a:chOff x="3683000" y="638356"/>
            <a:chExt cx="7976031" cy="2393648"/>
          </a:xfrm>
        </p:grpSpPr>
        <p:sp>
          <p:nvSpPr>
            <p:cNvPr id="183" name="Google Shape;183;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4" name="Google Shape;184;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5" name="Google Shape;185;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86" name="Google Shape;186;p2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10;&#10;Description automatically generated" id="188" name="Google Shape;188;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89" name="Google Shape;189;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30"/>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10;&#10;Description automatically generated" id="193" name="Google Shape;193;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94" name="Google Shape;194;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31"/>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97" name="Google Shape;197;p3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19" name="Google Shape;19;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1" name="Google Shape;21;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0" name="Google Shape;200;p32"/>
          <p:cNvGrpSpPr/>
          <p:nvPr/>
        </p:nvGrpSpPr>
        <p:grpSpPr>
          <a:xfrm>
            <a:off x="5539549" y="745237"/>
            <a:ext cx="522582" cy="530387"/>
            <a:chOff x="5537620" y="745237"/>
            <a:chExt cx="522582" cy="530387"/>
          </a:xfrm>
        </p:grpSpPr>
        <p:sp>
          <p:nvSpPr>
            <p:cNvPr id="201" name="Google Shape;20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3" name="Google Shape;203;p32"/>
          <p:cNvGrpSpPr/>
          <p:nvPr/>
        </p:nvGrpSpPr>
        <p:grpSpPr>
          <a:xfrm flipH="1" rot="10800000">
            <a:off x="5539549" y="5593682"/>
            <a:ext cx="522582" cy="530386"/>
            <a:chOff x="5537620" y="745237"/>
            <a:chExt cx="522582" cy="530387"/>
          </a:xfrm>
        </p:grpSpPr>
        <p:sp>
          <p:nvSpPr>
            <p:cNvPr id="204" name="Google Shape;20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6" name="Google Shape;206;p32"/>
          <p:cNvGrpSpPr/>
          <p:nvPr/>
        </p:nvGrpSpPr>
        <p:grpSpPr>
          <a:xfrm>
            <a:off x="11086608" y="745237"/>
            <a:ext cx="522582" cy="530387"/>
            <a:chOff x="11140977" y="745237"/>
            <a:chExt cx="522582" cy="530387"/>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p32"/>
          <p:cNvGrpSpPr/>
          <p:nvPr/>
        </p:nvGrpSpPr>
        <p:grpSpPr>
          <a:xfrm flipH="1" rot="10800000">
            <a:off x="11086608" y="5593682"/>
            <a:ext cx="522582" cy="530386"/>
            <a:chOff x="11140977" y="745237"/>
            <a:chExt cx="522582" cy="530387"/>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12" name="Google Shape;21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218" name="Google Shape;21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15"/>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1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5" name="Google Shape;25;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6" name="Shape 26"/>
        <p:cNvGrpSpPr/>
        <p:nvPr/>
      </p:nvGrpSpPr>
      <p:grpSpPr>
        <a:xfrm>
          <a:off x="0" y="0"/>
          <a:ext cx="0" cy="0"/>
          <a:chOff x="0" y="0"/>
          <a:chExt cx="0" cy="0"/>
        </a:xfrm>
      </p:grpSpPr>
      <p:pic>
        <p:nvPicPr>
          <p:cNvPr id="27" name="Google Shape;27;p16"/>
          <p:cNvPicPr preferRelativeResize="0"/>
          <p:nvPr>
            <p:ph idx="2" type="pic"/>
          </p:nvPr>
        </p:nvPicPr>
        <p:blipFill/>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pic>
      <p:sp>
        <p:nvSpPr>
          <p:cNvPr id="28" name="Google Shape;28;p16"/>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 name="Google Shape;29;p16"/>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30" name="Google Shape;30;p16"/>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31" name="Google Shape;31;p16"/>
          <p:cNvGrpSpPr/>
          <p:nvPr/>
        </p:nvGrpSpPr>
        <p:grpSpPr>
          <a:xfrm>
            <a:off x="3721835" y="773552"/>
            <a:ext cx="7988141" cy="2408473"/>
            <a:chOff x="3673920" y="736031"/>
            <a:chExt cx="7988141" cy="2408473"/>
          </a:xfrm>
        </p:grpSpPr>
        <p:sp>
          <p:nvSpPr>
            <p:cNvPr id="32" name="Google Shape;32;p1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 name="Google Shape;33;p1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 name="Google Shape;34;p1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5" name="Google Shape;35;p1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36" name="Google Shape;36;p1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7" name="Shape 37"/>
        <p:cNvGrpSpPr/>
        <p:nvPr/>
      </p:nvGrpSpPr>
      <p:grpSpPr>
        <a:xfrm>
          <a:off x="0" y="0"/>
          <a:ext cx="0" cy="0"/>
          <a:chOff x="0" y="0"/>
          <a:chExt cx="0" cy="0"/>
        </a:xfrm>
      </p:grpSpPr>
      <p:sp>
        <p:nvSpPr>
          <p:cNvPr id="38" name="Google Shape;38;p1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39" name="Google Shape;39;p17"/>
          <p:cNvGrpSpPr/>
          <p:nvPr/>
        </p:nvGrpSpPr>
        <p:grpSpPr>
          <a:xfrm rot="10800000">
            <a:off x="10644674" y="5408676"/>
            <a:ext cx="735606" cy="746592"/>
            <a:chOff x="897887" y="745236"/>
            <a:chExt cx="735606" cy="746592"/>
          </a:xfrm>
        </p:grpSpPr>
        <p:sp>
          <p:nvSpPr>
            <p:cNvPr id="40" name="Google Shape;40;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 name="Google Shape;41;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2" name="Google Shape;42;p17"/>
          <p:cNvGrpSpPr/>
          <p:nvPr/>
        </p:nvGrpSpPr>
        <p:grpSpPr>
          <a:xfrm flipH="1" rot="10800000">
            <a:off x="789474" y="5408676"/>
            <a:ext cx="735606" cy="746592"/>
            <a:chOff x="897887" y="745236"/>
            <a:chExt cx="735606" cy="746592"/>
          </a:xfrm>
        </p:grpSpPr>
        <p:sp>
          <p:nvSpPr>
            <p:cNvPr id="43" name="Google Shape;43;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 name="Google Shape;44;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5" name="Google Shape;45;p17"/>
          <p:cNvGrpSpPr/>
          <p:nvPr/>
        </p:nvGrpSpPr>
        <p:grpSpPr>
          <a:xfrm flipH="1">
            <a:off x="10644674" y="745236"/>
            <a:ext cx="735606" cy="746592"/>
            <a:chOff x="897887" y="745236"/>
            <a:chExt cx="735606" cy="746592"/>
          </a:xfrm>
        </p:grpSpPr>
        <p:sp>
          <p:nvSpPr>
            <p:cNvPr id="46" name="Google Shape;46;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 name="Google Shape;47;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48" name="Google Shape;48;p17"/>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17"/>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50" name="Google Shape;50;p17"/>
          <p:cNvGrpSpPr/>
          <p:nvPr/>
        </p:nvGrpSpPr>
        <p:grpSpPr>
          <a:xfrm flipH="1" rot="-5400000">
            <a:off x="786644" y="682484"/>
            <a:ext cx="731520" cy="747831"/>
            <a:chOff x="897887" y="745236"/>
            <a:chExt cx="731520" cy="747831"/>
          </a:xfrm>
        </p:grpSpPr>
        <p:sp>
          <p:nvSpPr>
            <p:cNvPr id="51" name="Google Shape;51;p17"/>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2" name="Google Shape;52;p1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3" name="Google Shape;53;p17"/>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BABABA"/>
                </a:solidFill>
                <a:latin typeface="Arial"/>
                <a:ea typeface="Arial"/>
                <a:cs typeface="Arial"/>
                <a:sym typeface="Arial"/>
              </a:rPr>
              <a:t>FLORIDA INTERNATIONAL UNIVERSITY</a:t>
            </a:r>
            <a:endParaRPr/>
          </a:p>
        </p:txBody>
      </p:sp>
      <p:sp>
        <p:nvSpPr>
          <p:cNvPr id="54" name="Google Shape;54;p17"/>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55" name="Shape 55"/>
        <p:cNvGrpSpPr/>
        <p:nvPr/>
      </p:nvGrpSpPr>
      <p:grpSpPr>
        <a:xfrm>
          <a:off x="0" y="0"/>
          <a:ext cx="0" cy="0"/>
          <a:chOff x="0" y="0"/>
          <a:chExt cx="0" cy="0"/>
        </a:xfrm>
      </p:grpSpPr>
      <p:pic>
        <p:nvPicPr>
          <p:cNvPr descr="A screenshot of a cell phone&#10;&#10;Description automatically generated" id="56" name="Google Shape;56;p18"/>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57" name="Google Shape;57;p18"/>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58" name="Google Shape;58;p1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1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8"/>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61" name="Shape 61"/>
        <p:cNvGrpSpPr/>
        <p:nvPr/>
      </p:nvGrpSpPr>
      <p:grpSpPr>
        <a:xfrm>
          <a:off x="0" y="0"/>
          <a:ext cx="0" cy="0"/>
          <a:chOff x="0" y="0"/>
          <a:chExt cx="0" cy="0"/>
        </a:xfrm>
      </p:grpSpPr>
      <p:pic>
        <p:nvPicPr>
          <p:cNvPr descr="A picture containing holding, yellow, colorful, sign&#10;&#10;Description automatically generated" id="62" name="Google Shape;62;p19"/>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3" name="Google Shape;63;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19"/>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66" name="Google Shape;66;p19"/>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67" name="Shape 67"/>
        <p:cNvGrpSpPr/>
        <p:nvPr/>
      </p:nvGrpSpPr>
      <p:grpSpPr>
        <a:xfrm>
          <a:off x="0" y="0"/>
          <a:ext cx="0" cy="0"/>
          <a:chOff x="0" y="0"/>
          <a:chExt cx="0" cy="0"/>
        </a:xfrm>
      </p:grpSpPr>
      <p:sp>
        <p:nvSpPr>
          <p:cNvPr id="68" name="Google Shape;68;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69" name="Google Shape;69;p20"/>
          <p:cNvGrpSpPr/>
          <p:nvPr/>
        </p:nvGrpSpPr>
        <p:grpSpPr>
          <a:xfrm flipH="1" rot="10800000">
            <a:off x="11185080" y="298640"/>
            <a:ext cx="735606" cy="746592"/>
            <a:chOff x="10666920" y="5421408"/>
            <a:chExt cx="735606" cy="746592"/>
          </a:xfrm>
        </p:grpSpPr>
        <p:sp>
          <p:nvSpPr>
            <p:cNvPr id="70" name="Google Shape;70;p2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1" name="Google Shape;71;p2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72" name="Google Shape;72;p2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74" name="Google Shape;74;p2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75" name="Google Shape;75;p2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76" name="Google Shape;76;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77" name="Google Shape;77;p2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78" name="Shape 78"/>
        <p:cNvGrpSpPr/>
        <p:nvPr/>
      </p:nvGrpSpPr>
      <p:grpSpPr>
        <a:xfrm>
          <a:off x="0" y="0"/>
          <a:ext cx="0" cy="0"/>
          <a:chOff x="0" y="0"/>
          <a:chExt cx="0" cy="0"/>
        </a:xfrm>
      </p:grpSpPr>
      <p:sp>
        <p:nvSpPr>
          <p:cNvPr id="79" name="Google Shape;79;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82" name="Google Shape;82;p2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83" name="Google Shape;83;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84" name="Google Shape;84;p21"/>
          <p:cNvGrpSpPr/>
          <p:nvPr/>
        </p:nvGrpSpPr>
        <p:grpSpPr>
          <a:xfrm>
            <a:off x="2393879" y="0"/>
            <a:ext cx="9798121" cy="6889337"/>
            <a:chOff x="2421466" y="-1"/>
            <a:chExt cx="9810796" cy="6874007"/>
          </a:xfrm>
        </p:grpSpPr>
        <p:sp>
          <p:nvSpPr>
            <p:cNvPr id="85" name="Google Shape;85;p2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6" name="Google Shape;86;p2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2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8" name="Google Shape;88;p2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89" name="Google Shape;89;p2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5.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3.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3.png"/><Relationship Id="rId4" Type="http://schemas.openxmlformats.org/officeDocument/2006/relationships/image" Target="../media/image22.png"/><Relationship Id="rId5" Type="http://schemas.openxmlformats.org/officeDocument/2006/relationships/image" Target="../media/image18.png"/><Relationship Id="rId6" Type="http://schemas.openxmlformats.org/officeDocument/2006/relationships/image" Target="../media/image17.png"/><Relationship Id="rId7" Type="http://schemas.openxmlformats.org/officeDocument/2006/relationships/image" Target="../media/image19.png"/><Relationship Id="rId8"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
          <p:cNvSpPr txBox="1"/>
          <p:nvPr>
            <p:ph type="title"/>
          </p:nvPr>
        </p:nvSpPr>
        <p:spPr>
          <a:xfrm>
            <a:off x="786002" y="1805775"/>
            <a:ext cx="10620000" cy="13257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1100"/>
              <a:buFont typeface="Arial"/>
              <a:buNone/>
            </a:pPr>
            <a:r>
              <a:rPr lang="en-US" sz="2800"/>
              <a:t>Senior Project Final Presentation - Fall 2023</a:t>
            </a:r>
            <a:endParaRPr sz="2800"/>
          </a:p>
        </p:txBody>
      </p:sp>
      <p:pic>
        <p:nvPicPr>
          <p:cNvPr descr="A picture containing drawing&#10;&#10;Description automatically generated" id="224" name="Google Shape;224;p1"/>
          <p:cNvPicPr preferRelativeResize="0"/>
          <p:nvPr/>
        </p:nvPicPr>
        <p:blipFill rotWithShape="1">
          <a:blip r:embed="rId3">
            <a:alphaModFix/>
          </a:blip>
          <a:srcRect b="0" l="0" r="0" t="0"/>
          <a:stretch/>
        </p:blipFill>
        <p:spPr>
          <a:xfrm>
            <a:off x="4188425" y="781450"/>
            <a:ext cx="4145450" cy="797200"/>
          </a:xfrm>
          <a:prstGeom prst="rect">
            <a:avLst/>
          </a:prstGeom>
          <a:noFill/>
          <a:ln>
            <a:noFill/>
          </a:ln>
        </p:spPr>
      </p:pic>
      <p:sp>
        <p:nvSpPr>
          <p:cNvPr id="225" name="Google Shape;225;p1"/>
          <p:cNvSpPr txBox="1"/>
          <p:nvPr>
            <p:ph type="title"/>
          </p:nvPr>
        </p:nvSpPr>
        <p:spPr>
          <a:xfrm>
            <a:off x="2645250" y="2423675"/>
            <a:ext cx="6901500" cy="10104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1100"/>
              <a:buFont typeface="Arial"/>
              <a:buNone/>
            </a:pPr>
            <a:r>
              <a:rPr i="1" lang="en-US" sz="2300">
                <a:solidFill>
                  <a:schemeClr val="lt1"/>
                </a:solidFill>
              </a:rPr>
              <a:t>Auditory Training App</a:t>
            </a:r>
            <a:endParaRPr i="1" sz="2300">
              <a:solidFill>
                <a:schemeClr val="lt1"/>
              </a:solidFill>
            </a:endParaRPr>
          </a:p>
        </p:txBody>
      </p:sp>
      <p:sp>
        <p:nvSpPr>
          <p:cNvPr id="226" name="Google Shape;226;p1"/>
          <p:cNvSpPr txBox="1"/>
          <p:nvPr>
            <p:ph type="title"/>
          </p:nvPr>
        </p:nvSpPr>
        <p:spPr>
          <a:xfrm>
            <a:off x="1422450" y="3483900"/>
            <a:ext cx="9499500" cy="10104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1100"/>
              <a:buFont typeface="Arial"/>
              <a:buNone/>
            </a:pPr>
            <a:r>
              <a:rPr lang="en-US" sz="2300">
                <a:solidFill>
                  <a:schemeClr val="accent4"/>
                </a:solidFill>
              </a:rPr>
              <a:t>Team Members</a:t>
            </a:r>
            <a:r>
              <a:rPr lang="en-US" sz="2300">
                <a:solidFill>
                  <a:schemeClr val="accent4"/>
                </a:solidFill>
              </a:rPr>
              <a:t>:</a:t>
            </a:r>
            <a:r>
              <a:rPr lang="en-US" sz="2300"/>
              <a:t> </a:t>
            </a:r>
            <a:r>
              <a:rPr lang="en-US" sz="2300"/>
              <a:t>Danny Pascual, Samuel Perez, Norberto Merani</a:t>
            </a:r>
            <a:endParaRPr sz="2300"/>
          </a:p>
        </p:txBody>
      </p:sp>
      <p:sp>
        <p:nvSpPr>
          <p:cNvPr id="227" name="Google Shape;227;p1"/>
          <p:cNvSpPr txBox="1"/>
          <p:nvPr>
            <p:ph type="title"/>
          </p:nvPr>
        </p:nvSpPr>
        <p:spPr>
          <a:xfrm>
            <a:off x="1294225" y="4085450"/>
            <a:ext cx="9499500" cy="10104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1100"/>
              <a:buFont typeface="Arial"/>
              <a:buNone/>
            </a:pPr>
            <a:r>
              <a:rPr lang="en-US" sz="2300">
                <a:solidFill>
                  <a:schemeClr val="accent4"/>
                </a:solidFill>
              </a:rPr>
              <a:t>Product Owner</a:t>
            </a:r>
            <a:r>
              <a:rPr lang="en-US" sz="2300">
                <a:solidFill>
                  <a:schemeClr val="accent4"/>
                </a:solidFill>
              </a:rPr>
              <a:t>:</a:t>
            </a:r>
            <a:r>
              <a:rPr lang="en-US" sz="2300"/>
              <a:t> Dr. Alliete Alfano</a:t>
            </a:r>
            <a:endParaRPr sz="2300"/>
          </a:p>
        </p:txBody>
      </p:sp>
      <p:sp>
        <p:nvSpPr>
          <p:cNvPr id="228" name="Google Shape;228;p1"/>
          <p:cNvSpPr txBox="1"/>
          <p:nvPr>
            <p:ph type="title"/>
          </p:nvPr>
        </p:nvSpPr>
        <p:spPr>
          <a:xfrm>
            <a:off x="1440775" y="4793975"/>
            <a:ext cx="9499500" cy="10104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1100"/>
              <a:buFont typeface="Arial"/>
              <a:buNone/>
            </a:pPr>
            <a:r>
              <a:rPr lang="en-US" sz="2300">
                <a:solidFill>
                  <a:schemeClr val="accent4"/>
                </a:solidFill>
              </a:rPr>
              <a:t>Professo</a:t>
            </a:r>
            <a:r>
              <a:rPr lang="en-US" sz="2300">
                <a:solidFill>
                  <a:schemeClr val="accent4"/>
                </a:solidFill>
              </a:rPr>
              <a:t>r</a:t>
            </a:r>
            <a:r>
              <a:rPr lang="en-US" sz="2300">
                <a:solidFill>
                  <a:schemeClr val="accent4"/>
                </a:solidFill>
              </a:rPr>
              <a:t>:</a:t>
            </a:r>
            <a:r>
              <a:rPr lang="en-US" sz="2300"/>
              <a:t> Masoud Sadjadi</a:t>
            </a:r>
            <a:endParaRPr sz="23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1ec339e2466_0_96"/>
          <p:cNvSpPr txBox="1"/>
          <p:nvPr>
            <p:ph type="title"/>
          </p:nvPr>
        </p:nvSpPr>
        <p:spPr>
          <a:xfrm>
            <a:off x="1332302" y="265683"/>
            <a:ext cx="8984400" cy="1325700"/>
          </a:xfrm>
          <a:prstGeom prst="rect">
            <a:avLst/>
          </a:prstGeom>
          <a:noFill/>
          <a:ln>
            <a:noFill/>
          </a:ln>
        </p:spPr>
        <p:txBody>
          <a:bodyPr anchorCtr="0" anchor="ctr" bIns="45700" lIns="91425" spcFirstLastPara="1" rIns="91425" wrap="square" tIns="45700">
            <a:normAutofit/>
          </a:bodyPr>
          <a:lstStyle/>
          <a:p>
            <a:pPr indent="457200" lvl="0" marL="0" rtl="0" algn="ctr">
              <a:spcBef>
                <a:spcPts val="0"/>
              </a:spcBef>
              <a:spcAft>
                <a:spcPts val="0"/>
              </a:spcAft>
              <a:buClr>
                <a:schemeClr val="lt1"/>
              </a:buClr>
              <a:buSzPts val="3600"/>
              <a:buFont typeface="Arial"/>
              <a:buNone/>
            </a:pPr>
            <a:r>
              <a:rPr lang="en-US">
                <a:solidFill>
                  <a:schemeClr val="accent4"/>
                </a:solidFill>
              </a:rPr>
              <a:t>Detection Activities Page</a:t>
            </a:r>
            <a:endParaRPr/>
          </a:p>
        </p:txBody>
      </p:sp>
      <p:pic>
        <p:nvPicPr>
          <p:cNvPr id="297" name="Google Shape;297;g1ec339e2466_0_96"/>
          <p:cNvPicPr preferRelativeResize="0"/>
          <p:nvPr/>
        </p:nvPicPr>
        <p:blipFill>
          <a:blip r:embed="rId3">
            <a:alphaModFix/>
          </a:blip>
          <a:stretch>
            <a:fillRect/>
          </a:stretch>
        </p:blipFill>
        <p:spPr>
          <a:xfrm>
            <a:off x="2306610" y="2159925"/>
            <a:ext cx="7578775" cy="3660650"/>
          </a:xfrm>
          <a:prstGeom prst="rect">
            <a:avLst/>
          </a:prstGeom>
          <a:noFill/>
          <a:ln>
            <a:noFill/>
          </a:ln>
        </p:spPr>
      </p:pic>
      <p:sp>
        <p:nvSpPr>
          <p:cNvPr id="298" name="Google Shape;298;g1ec339e2466_0_96"/>
          <p:cNvSpPr txBox="1"/>
          <p:nvPr/>
        </p:nvSpPr>
        <p:spPr>
          <a:xfrm>
            <a:off x="2489825" y="1319950"/>
            <a:ext cx="7016100" cy="6102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1500">
                <a:solidFill>
                  <a:schemeClr val="lt1"/>
                </a:solidFill>
              </a:rPr>
              <a:t>UI has been updated to reflect more accurate information about the game. New game icon added to the UI</a:t>
            </a:r>
            <a:endParaRPr b="1" sz="1500">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1ec339e2466_0_100"/>
          <p:cNvSpPr txBox="1"/>
          <p:nvPr>
            <p:ph type="title"/>
          </p:nvPr>
        </p:nvSpPr>
        <p:spPr>
          <a:xfrm>
            <a:off x="1332300" y="113277"/>
            <a:ext cx="8984400" cy="1053000"/>
          </a:xfrm>
          <a:prstGeom prst="rect">
            <a:avLst/>
          </a:prstGeom>
          <a:noFill/>
          <a:ln>
            <a:noFill/>
          </a:ln>
        </p:spPr>
        <p:txBody>
          <a:bodyPr anchorCtr="0" anchor="ctr" bIns="45700" lIns="91425" spcFirstLastPara="1" rIns="91425" wrap="square" tIns="45700">
            <a:normAutofit/>
          </a:bodyPr>
          <a:lstStyle/>
          <a:p>
            <a:pPr indent="457200" lvl="0" marL="0" rtl="0" algn="ctr">
              <a:spcBef>
                <a:spcPts val="0"/>
              </a:spcBef>
              <a:spcAft>
                <a:spcPts val="0"/>
              </a:spcAft>
              <a:buClr>
                <a:schemeClr val="lt1"/>
              </a:buClr>
              <a:buSzPts val="3600"/>
              <a:buFont typeface="Arial"/>
              <a:buNone/>
            </a:pPr>
            <a:r>
              <a:rPr lang="en-US">
                <a:solidFill>
                  <a:schemeClr val="accent4"/>
                </a:solidFill>
              </a:rPr>
              <a:t>Detection Activities Levels</a:t>
            </a:r>
            <a:endParaRPr/>
          </a:p>
        </p:txBody>
      </p:sp>
      <p:sp>
        <p:nvSpPr>
          <p:cNvPr id="304" name="Google Shape;304;g1ec339e2466_0_100"/>
          <p:cNvSpPr txBox="1"/>
          <p:nvPr/>
        </p:nvSpPr>
        <p:spPr>
          <a:xfrm>
            <a:off x="2365638" y="1166275"/>
            <a:ext cx="7264500" cy="935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1500">
                <a:solidFill>
                  <a:schemeClr val="lt1"/>
                </a:solidFill>
              </a:rPr>
              <a:t>A Voice Selector Button has been added to the UI to trigger the left Side Bar. Bug where the sound would not play has been fixed</a:t>
            </a:r>
            <a:endParaRPr b="1" sz="1500">
              <a:solidFill>
                <a:schemeClr val="lt1"/>
              </a:solidFill>
            </a:endParaRPr>
          </a:p>
        </p:txBody>
      </p:sp>
      <p:pic>
        <p:nvPicPr>
          <p:cNvPr id="305" name="Google Shape;305;g1ec339e2466_0_100"/>
          <p:cNvPicPr preferRelativeResize="0"/>
          <p:nvPr/>
        </p:nvPicPr>
        <p:blipFill>
          <a:blip r:embed="rId3">
            <a:alphaModFix/>
          </a:blip>
          <a:stretch>
            <a:fillRect/>
          </a:stretch>
        </p:blipFill>
        <p:spPr>
          <a:xfrm>
            <a:off x="2126338" y="2154925"/>
            <a:ext cx="7743076" cy="399926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g1ec339e2466_0_76"/>
          <p:cNvSpPr txBox="1"/>
          <p:nvPr>
            <p:ph type="title"/>
          </p:nvPr>
        </p:nvSpPr>
        <p:spPr>
          <a:xfrm>
            <a:off x="1332290" y="139008"/>
            <a:ext cx="8984400" cy="1325700"/>
          </a:xfrm>
          <a:prstGeom prst="rect">
            <a:avLst/>
          </a:prstGeom>
          <a:noFill/>
          <a:ln>
            <a:noFill/>
          </a:ln>
        </p:spPr>
        <p:txBody>
          <a:bodyPr anchorCtr="0" anchor="ctr" bIns="45700" lIns="91425" spcFirstLastPara="1" rIns="91425" wrap="square" tIns="45700">
            <a:normAutofit/>
          </a:bodyPr>
          <a:lstStyle/>
          <a:p>
            <a:pPr indent="457200" lvl="0" marL="0" rtl="0" algn="ctr">
              <a:spcBef>
                <a:spcPts val="0"/>
              </a:spcBef>
              <a:spcAft>
                <a:spcPts val="0"/>
              </a:spcAft>
              <a:buClr>
                <a:schemeClr val="lt1"/>
              </a:buClr>
              <a:buSzPts val="3600"/>
              <a:buFont typeface="Arial"/>
              <a:buNone/>
            </a:pPr>
            <a:r>
              <a:rPr lang="en-US">
                <a:solidFill>
                  <a:schemeClr val="accent4"/>
                </a:solidFill>
              </a:rPr>
              <a:t>Detection Activities Levels </a:t>
            </a:r>
            <a:r>
              <a:rPr lang="en-US" sz="2100">
                <a:solidFill>
                  <a:schemeClr val="accent4"/>
                </a:solidFill>
              </a:rPr>
              <a:t>(Continued)</a:t>
            </a:r>
            <a:endParaRPr sz="2100">
              <a:solidFill>
                <a:schemeClr val="accent4"/>
              </a:solidFill>
            </a:endParaRPr>
          </a:p>
        </p:txBody>
      </p:sp>
      <p:pic>
        <p:nvPicPr>
          <p:cNvPr id="311" name="Google Shape;311;g1ec339e2466_0_76"/>
          <p:cNvPicPr preferRelativeResize="0"/>
          <p:nvPr/>
        </p:nvPicPr>
        <p:blipFill>
          <a:blip r:embed="rId3">
            <a:alphaModFix/>
          </a:blip>
          <a:stretch>
            <a:fillRect/>
          </a:stretch>
        </p:blipFill>
        <p:spPr>
          <a:xfrm>
            <a:off x="2459775" y="2341225"/>
            <a:ext cx="7272448" cy="3832000"/>
          </a:xfrm>
          <a:prstGeom prst="rect">
            <a:avLst/>
          </a:prstGeom>
          <a:noFill/>
          <a:ln>
            <a:noFill/>
          </a:ln>
        </p:spPr>
      </p:pic>
      <p:sp>
        <p:nvSpPr>
          <p:cNvPr id="312" name="Google Shape;312;g1ec339e2466_0_76"/>
          <p:cNvSpPr txBox="1"/>
          <p:nvPr/>
        </p:nvSpPr>
        <p:spPr>
          <a:xfrm>
            <a:off x="1837050" y="1193275"/>
            <a:ext cx="8517900" cy="1325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1500">
                <a:solidFill>
                  <a:schemeClr val="lt1"/>
                </a:solidFill>
              </a:rPr>
              <a:t>The voice Selector side bar is animated from the left when the button is clicked. The user can click on the Sound icon to hear a preview of the voice. The user can select a button to change to a new voice</a:t>
            </a:r>
            <a:endParaRPr b="1" sz="1500">
              <a:solidFill>
                <a:schemeClr val="l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g1ec339e2466_0_112"/>
          <p:cNvSpPr txBox="1"/>
          <p:nvPr>
            <p:ph type="title"/>
          </p:nvPr>
        </p:nvSpPr>
        <p:spPr>
          <a:xfrm>
            <a:off x="1332290" y="139008"/>
            <a:ext cx="8984400" cy="1325700"/>
          </a:xfrm>
          <a:prstGeom prst="rect">
            <a:avLst/>
          </a:prstGeom>
          <a:noFill/>
          <a:ln>
            <a:noFill/>
          </a:ln>
        </p:spPr>
        <p:txBody>
          <a:bodyPr anchorCtr="0" anchor="ctr" bIns="45700" lIns="91425" spcFirstLastPara="1" rIns="91425" wrap="square" tIns="45700">
            <a:normAutofit/>
          </a:bodyPr>
          <a:lstStyle/>
          <a:p>
            <a:pPr indent="457200" lvl="0" marL="0" rtl="0" algn="ctr">
              <a:spcBef>
                <a:spcPts val="0"/>
              </a:spcBef>
              <a:spcAft>
                <a:spcPts val="0"/>
              </a:spcAft>
              <a:buClr>
                <a:schemeClr val="lt1"/>
              </a:buClr>
              <a:buSzPts val="3600"/>
              <a:buFont typeface="Arial"/>
              <a:buNone/>
            </a:pPr>
            <a:r>
              <a:rPr lang="en-US">
                <a:solidFill>
                  <a:schemeClr val="accent4"/>
                </a:solidFill>
              </a:rPr>
              <a:t>Detection Activities Levels </a:t>
            </a:r>
            <a:r>
              <a:rPr lang="en-US" sz="2100">
                <a:solidFill>
                  <a:schemeClr val="accent4"/>
                </a:solidFill>
              </a:rPr>
              <a:t>(Continued)</a:t>
            </a:r>
            <a:endParaRPr sz="2100">
              <a:solidFill>
                <a:schemeClr val="accent4"/>
              </a:solidFill>
            </a:endParaRPr>
          </a:p>
        </p:txBody>
      </p:sp>
      <p:sp>
        <p:nvSpPr>
          <p:cNvPr id="318" name="Google Shape;318;g1ec339e2466_0_112"/>
          <p:cNvSpPr txBox="1"/>
          <p:nvPr/>
        </p:nvSpPr>
        <p:spPr>
          <a:xfrm>
            <a:off x="1837050" y="1193275"/>
            <a:ext cx="8517900" cy="1325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1500">
                <a:solidFill>
                  <a:schemeClr val="lt1"/>
                </a:solidFill>
              </a:rPr>
              <a:t>The reset logic has been added, when clicking on a new voice, it will warn the user</a:t>
            </a:r>
            <a:endParaRPr b="1" sz="1500">
              <a:solidFill>
                <a:schemeClr val="lt1"/>
              </a:solidFill>
            </a:endParaRPr>
          </a:p>
          <a:p>
            <a:pPr indent="0" lvl="0" marL="0" rtl="0" algn="ctr">
              <a:lnSpc>
                <a:spcPct val="115000"/>
              </a:lnSpc>
              <a:spcBef>
                <a:spcPts val="0"/>
              </a:spcBef>
              <a:spcAft>
                <a:spcPts val="0"/>
              </a:spcAft>
              <a:buNone/>
            </a:pPr>
            <a:r>
              <a:rPr b="1" lang="en-US" sz="1500">
                <a:solidFill>
                  <a:schemeClr val="lt1"/>
                </a:solidFill>
              </a:rPr>
              <a:t>that this will </a:t>
            </a:r>
            <a:r>
              <a:rPr b="1" lang="en-US" sz="1500">
                <a:solidFill>
                  <a:schemeClr val="lt1"/>
                </a:solidFill>
              </a:rPr>
              <a:t>restart</a:t>
            </a:r>
            <a:r>
              <a:rPr b="1" lang="en-US" sz="1500">
                <a:solidFill>
                  <a:schemeClr val="lt1"/>
                </a:solidFill>
              </a:rPr>
              <a:t> the level. After clicking okay the level will begin again</a:t>
            </a:r>
            <a:endParaRPr b="1" sz="1500">
              <a:solidFill>
                <a:schemeClr val="lt1"/>
              </a:solidFill>
            </a:endParaRPr>
          </a:p>
        </p:txBody>
      </p:sp>
      <p:pic>
        <p:nvPicPr>
          <p:cNvPr id="319" name="Google Shape;319;g1ec339e2466_0_112"/>
          <p:cNvPicPr preferRelativeResize="0"/>
          <p:nvPr/>
        </p:nvPicPr>
        <p:blipFill>
          <a:blip r:embed="rId3">
            <a:alphaModFix/>
          </a:blip>
          <a:stretch>
            <a:fillRect/>
          </a:stretch>
        </p:blipFill>
        <p:spPr>
          <a:xfrm>
            <a:off x="2466950" y="2105850"/>
            <a:ext cx="7076826" cy="4058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g1ec339e2466_0_121"/>
          <p:cNvSpPr txBox="1"/>
          <p:nvPr>
            <p:ph type="title"/>
          </p:nvPr>
        </p:nvSpPr>
        <p:spPr>
          <a:xfrm>
            <a:off x="1332290" y="139008"/>
            <a:ext cx="8984400" cy="1325700"/>
          </a:xfrm>
          <a:prstGeom prst="rect">
            <a:avLst/>
          </a:prstGeom>
          <a:noFill/>
          <a:ln>
            <a:noFill/>
          </a:ln>
        </p:spPr>
        <p:txBody>
          <a:bodyPr anchorCtr="0" anchor="ctr" bIns="45700" lIns="91425" spcFirstLastPara="1" rIns="91425" wrap="square" tIns="45700">
            <a:normAutofit/>
          </a:bodyPr>
          <a:lstStyle/>
          <a:p>
            <a:pPr indent="457200" lvl="0" marL="0" rtl="0" algn="ctr">
              <a:spcBef>
                <a:spcPts val="0"/>
              </a:spcBef>
              <a:spcAft>
                <a:spcPts val="0"/>
              </a:spcAft>
              <a:buClr>
                <a:schemeClr val="lt1"/>
              </a:buClr>
              <a:buSzPts val="3600"/>
              <a:buFont typeface="Arial"/>
              <a:buNone/>
            </a:pPr>
            <a:r>
              <a:rPr lang="en-US">
                <a:solidFill>
                  <a:schemeClr val="accent4"/>
                </a:solidFill>
              </a:rPr>
              <a:t>Discrimination </a:t>
            </a:r>
            <a:r>
              <a:rPr lang="en-US">
                <a:solidFill>
                  <a:schemeClr val="accent4"/>
                </a:solidFill>
              </a:rPr>
              <a:t>Activities Page</a:t>
            </a:r>
            <a:endParaRPr sz="2100">
              <a:solidFill>
                <a:schemeClr val="accent4"/>
              </a:solidFill>
            </a:endParaRPr>
          </a:p>
        </p:txBody>
      </p:sp>
      <p:sp>
        <p:nvSpPr>
          <p:cNvPr id="325" name="Google Shape;325;g1ec339e2466_0_121"/>
          <p:cNvSpPr txBox="1"/>
          <p:nvPr/>
        </p:nvSpPr>
        <p:spPr>
          <a:xfrm>
            <a:off x="1837050" y="1265650"/>
            <a:ext cx="8517900" cy="1325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1500">
                <a:solidFill>
                  <a:schemeClr val="lt1"/>
                </a:solidFill>
              </a:rPr>
              <a:t>The work on this page and subpages was very similar to the Detection </a:t>
            </a:r>
            <a:r>
              <a:rPr b="1" lang="en-US" sz="1500">
                <a:solidFill>
                  <a:schemeClr val="lt1"/>
                </a:solidFill>
              </a:rPr>
              <a:t>Activities. </a:t>
            </a:r>
            <a:r>
              <a:rPr b="1" lang="en-US" sz="1500">
                <a:solidFill>
                  <a:schemeClr val="lt1"/>
                </a:solidFill>
              </a:rPr>
              <a:t>The audio in the page was </a:t>
            </a:r>
            <a:r>
              <a:rPr b="1" lang="en-US" sz="1500">
                <a:solidFill>
                  <a:schemeClr val="lt1"/>
                </a:solidFill>
              </a:rPr>
              <a:t>not</a:t>
            </a:r>
            <a:r>
              <a:rPr b="1" lang="en-US" sz="1500">
                <a:solidFill>
                  <a:schemeClr val="lt1"/>
                </a:solidFill>
              </a:rPr>
              <a:t> properly being played. The voice selector side bar was added. The logic for preview and reset voices was added. </a:t>
            </a:r>
            <a:r>
              <a:rPr b="1" lang="en-US" sz="1500">
                <a:solidFill>
                  <a:schemeClr val="lt1"/>
                </a:solidFill>
              </a:rPr>
              <a:t>Finally, more audio files were edited and added to the database to be used in this page</a:t>
            </a:r>
            <a:endParaRPr b="1" sz="1500">
              <a:solidFill>
                <a:schemeClr val="lt1"/>
              </a:solidFill>
            </a:endParaRPr>
          </a:p>
          <a:p>
            <a:pPr indent="0" lvl="0" marL="0" rtl="0" algn="ctr">
              <a:lnSpc>
                <a:spcPct val="115000"/>
              </a:lnSpc>
              <a:spcBef>
                <a:spcPts val="0"/>
              </a:spcBef>
              <a:spcAft>
                <a:spcPts val="0"/>
              </a:spcAft>
              <a:buNone/>
            </a:pPr>
            <a:r>
              <a:t/>
            </a:r>
            <a:endParaRPr b="1" sz="1500">
              <a:solidFill>
                <a:schemeClr val="lt1"/>
              </a:solidFill>
            </a:endParaRPr>
          </a:p>
        </p:txBody>
      </p:sp>
      <p:sp>
        <p:nvSpPr>
          <p:cNvPr id="326" name="Google Shape;326;g1ec339e2466_0_121"/>
          <p:cNvSpPr txBox="1"/>
          <p:nvPr/>
        </p:nvSpPr>
        <p:spPr>
          <a:xfrm>
            <a:off x="6590100" y="2449000"/>
            <a:ext cx="3897300" cy="1325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t/>
            </a:r>
            <a:endParaRPr b="1" sz="1500">
              <a:solidFill>
                <a:schemeClr val="lt1"/>
              </a:solidFill>
            </a:endParaRPr>
          </a:p>
        </p:txBody>
      </p:sp>
      <p:pic>
        <p:nvPicPr>
          <p:cNvPr id="327" name="Google Shape;327;g1ec339e2466_0_121"/>
          <p:cNvPicPr preferRelativeResize="0"/>
          <p:nvPr/>
        </p:nvPicPr>
        <p:blipFill>
          <a:blip r:embed="rId3">
            <a:alphaModFix/>
          </a:blip>
          <a:stretch>
            <a:fillRect/>
          </a:stretch>
        </p:blipFill>
        <p:spPr>
          <a:xfrm>
            <a:off x="6021775" y="2724675"/>
            <a:ext cx="6045305" cy="3017625"/>
          </a:xfrm>
          <a:prstGeom prst="rect">
            <a:avLst/>
          </a:prstGeom>
          <a:noFill/>
          <a:ln>
            <a:noFill/>
          </a:ln>
        </p:spPr>
      </p:pic>
      <p:pic>
        <p:nvPicPr>
          <p:cNvPr id="328" name="Google Shape;328;g1ec339e2466_0_121"/>
          <p:cNvPicPr preferRelativeResize="0"/>
          <p:nvPr/>
        </p:nvPicPr>
        <p:blipFill>
          <a:blip r:embed="rId4">
            <a:alphaModFix/>
          </a:blip>
          <a:stretch>
            <a:fillRect/>
          </a:stretch>
        </p:blipFill>
        <p:spPr>
          <a:xfrm>
            <a:off x="183075" y="2724675"/>
            <a:ext cx="5740027" cy="30716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g1ec339e2466_0_39"/>
          <p:cNvSpPr txBox="1"/>
          <p:nvPr>
            <p:ph type="title"/>
          </p:nvPr>
        </p:nvSpPr>
        <p:spPr>
          <a:xfrm>
            <a:off x="1332302" y="265683"/>
            <a:ext cx="8984400" cy="1325700"/>
          </a:xfrm>
          <a:prstGeom prst="rect">
            <a:avLst/>
          </a:prstGeom>
          <a:noFill/>
          <a:ln>
            <a:noFill/>
          </a:ln>
        </p:spPr>
        <p:txBody>
          <a:bodyPr anchorCtr="0" anchor="ctr" bIns="45700" lIns="91425" spcFirstLastPara="1" rIns="91425" wrap="square" tIns="45700">
            <a:normAutofit/>
          </a:bodyPr>
          <a:lstStyle/>
          <a:p>
            <a:pPr indent="457200" lvl="0" marL="0" rtl="0" algn="ctr">
              <a:spcBef>
                <a:spcPts val="0"/>
              </a:spcBef>
              <a:spcAft>
                <a:spcPts val="0"/>
              </a:spcAft>
              <a:buClr>
                <a:schemeClr val="lt1"/>
              </a:buClr>
              <a:buSzPts val="3600"/>
              <a:buFont typeface="Arial"/>
              <a:buNone/>
            </a:pPr>
            <a:r>
              <a:rPr lang="en-US">
                <a:solidFill>
                  <a:schemeClr val="accent4"/>
                </a:solidFill>
              </a:rPr>
              <a:t>Game </a:t>
            </a:r>
            <a:r>
              <a:rPr lang="en-US">
                <a:solidFill>
                  <a:schemeClr val="accent4"/>
                </a:solidFill>
              </a:rPr>
              <a:t>Activities Page</a:t>
            </a:r>
            <a:endParaRPr>
              <a:solidFill>
                <a:schemeClr val="accent4"/>
              </a:solidFill>
            </a:endParaRPr>
          </a:p>
        </p:txBody>
      </p:sp>
      <p:pic>
        <p:nvPicPr>
          <p:cNvPr id="334" name="Google Shape;334;g1ec339e2466_0_39"/>
          <p:cNvPicPr preferRelativeResize="0"/>
          <p:nvPr/>
        </p:nvPicPr>
        <p:blipFill>
          <a:blip r:embed="rId3">
            <a:alphaModFix/>
          </a:blip>
          <a:stretch>
            <a:fillRect/>
          </a:stretch>
        </p:blipFill>
        <p:spPr>
          <a:xfrm>
            <a:off x="1589212" y="1855501"/>
            <a:ext cx="8470574" cy="4579425"/>
          </a:xfrm>
          <a:prstGeom prst="rect">
            <a:avLst/>
          </a:prstGeom>
          <a:noFill/>
          <a:ln>
            <a:noFill/>
          </a:ln>
        </p:spPr>
      </p:pic>
      <p:sp>
        <p:nvSpPr>
          <p:cNvPr id="335" name="Google Shape;335;g1ec339e2466_0_39"/>
          <p:cNvSpPr txBox="1"/>
          <p:nvPr/>
        </p:nvSpPr>
        <p:spPr>
          <a:xfrm>
            <a:off x="2489825" y="1180300"/>
            <a:ext cx="7016100" cy="6102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1500">
                <a:solidFill>
                  <a:schemeClr val="lt1"/>
                </a:solidFill>
              </a:rPr>
              <a:t>UI has been updated to reflect the newly added features. Which are under the categories of Discrimination and Identification.</a:t>
            </a:r>
            <a:endParaRPr b="1" sz="1500">
              <a:solidFill>
                <a:schemeClr val="l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g1ec339e2466_0_80"/>
          <p:cNvSpPr txBox="1"/>
          <p:nvPr>
            <p:ph type="title"/>
          </p:nvPr>
        </p:nvSpPr>
        <p:spPr>
          <a:xfrm>
            <a:off x="1332302" y="265683"/>
            <a:ext cx="8984400" cy="1325700"/>
          </a:xfrm>
          <a:prstGeom prst="rect">
            <a:avLst/>
          </a:prstGeom>
          <a:noFill/>
          <a:ln>
            <a:noFill/>
          </a:ln>
        </p:spPr>
        <p:txBody>
          <a:bodyPr anchorCtr="0" anchor="ctr" bIns="45700" lIns="91425" spcFirstLastPara="1" rIns="91425" wrap="square" tIns="45700">
            <a:normAutofit/>
          </a:bodyPr>
          <a:lstStyle/>
          <a:p>
            <a:pPr indent="457200" lvl="0" marL="0" rtl="0" algn="ctr">
              <a:spcBef>
                <a:spcPts val="0"/>
              </a:spcBef>
              <a:spcAft>
                <a:spcPts val="0"/>
              </a:spcAft>
              <a:buClr>
                <a:schemeClr val="lt1"/>
              </a:buClr>
              <a:buSzPts val="3600"/>
              <a:buFont typeface="Arial"/>
              <a:buNone/>
            </a:pPr>
            <a:r>
              <a:rPr lang="en-US">
                <a:solidFill>
                  <a:schemeClr val="accent4"/>
                </a:solidFill>
              </a:rPr>
              <a:t>Game </a:t>
            </a:r>
            <a:r>
              <a:rPr lang="en-US">
                <a:solidFill>
                  <a:schemeClr val="accent4"/>
                </a:solidFill>
              </a:rPr>
              <a:t>Activity</a:t>
            </a:r>
            <a:r>
              <a:rPr lang="en-US">
                <a:solidFill>
                  <a:schemeClr val="accent4"/>
                </a:solidFill>
              </a:rPr>
              <a:t> Matching Page</a:t>
            </a:r>
            <a:endParaRPr>
              <a:solidFill>
                <a:schemeClr val="accent4"/>
              </a:solidFill>
            </a:endParaRPr>
          </a:p>
        </p:txBody>
      </p:sp>
      <p:pic>
        <p:nvPicPr>
          <p:cNvPr id="341" name="Google Shape;341;g1ec339e2466_0_80"/>
          <p:cNvPicPr preferRelativeResize="0"/>
          <p:nvPr/>
        </p:nvPicPr>
        <p:blipFill>
          <a:blip r:embed="rId3">
            <a:alphaModFix/>
          </a:blip>
          <a:stretch>
            <a:fillRect/>
          </a:stretch>
        </p:blipFill>
        <p:spPr>
          <a:xfrm>
            <a:off x="1661436" y="1953251"/>
            <a:ext cx="8326124" cy="4506025"/>
          </a:xfrm>
          <a:prstGeom prst="rect">
            <a:avLst/>
          </a:prstGeom>
          <a:noFill/>
          <a:ln>
            <a:noFill/>
          </a:ln>
        </p:spPr>
      </p:pic>
      <p:sp>
        <p:nvSpPr>
          <p:cNvPr id="342" name="Google Shape;342;g1ec339e2466_0_80"/>
          <p:cNvSpPr txBox="1"/>
          <p:nvPr/>
        </p:nvSpPr>
        <p:spPr>
          <a:xfrm>
            <a:off x="2489825" y="1319950"/>
            <a:ext cx="7016100" cy="6102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1500">
                <a:solidFill>
                  <a:schemeClr val="lt1"/>
                </a:solidFill>
              </a:rPr>
              <a:t>UI has been updated to reflect the multiple levels of the matching game. Additionally, a new game icon was added to the UI</a:t>
            </a:r>
            <a:endParaRPr b="1" sz="1500">
              <a:solidFill>
                <a:schemeClr val="lt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g1ec339e2466_0_84"/>
          <p:cNvSpPr txBox="1"/>
          <p:nvPr>
            <p:ph type="title"/>
          </p:nvPr>
        </p:nvSpPr>
        <p:spPr>
          <a:xfrm>
            <a:off x="1332302" y="265683"/>
            <a:ext cx="8984400" cy="1325700"/>
          </a:xfrm>
          <a:prstGeom prst="rect">
            <a:avLst/>
          </a:prstGeom>
          <a:noFill/>
          <a:ln>
            <a:noFill/>
          </a:ln>
        </p:spPr>
        <p:txBody>
          <a:bodyPr anchorCtr="0" anchor="ctr" bIns="45700" lIns="91425" spcFirstLastPara="1" rIns="91425" wrap="square" tIns="45700">
            <a:normAutofit/>
          </a:bodyPr>
          <a:lstStyle/>
          <a:p>
            <a:pPr indent="457200" lvl="0" marL="0" rtl="0" algn="ctr">
              <a:spcBef>
                <a:spcPts val="0"/>
              </a:spcBef>
              <a:spcAft>
                <a:spcPts val="0"/>
              </a:spcAft>
              <a:buClr>
                <a:schemeClr val="lt1"/>
              </a:buClr>
              <a:buSzPts val="3600"/>
              <a:buFont typeface="Arial"/>
              <a:buNone/>
            </a:pPr>
            <a:r>
              <a:rPr lang="en-US">
                <a:solidFill>
                  <a:schemeClr val="accent4"/>
                </a:solidFill>
              </a:rPr>
              <a:t>Game Activity Matching Levels</a:t>
            </a:r>
            <a:endParaRPr>
              <a:solidFill>
                <a:schemeClr val="accent4"/>
              </a:solidFill>
            </a:endParaRPr>
          </a:p>
        </p:txBody>
      </p:sp>
      <p:pic>
        <p:nvPicPr>
          <p:cNvPr id="348" name="Google Shape;348;g1ec339e2466_0_84"/>
          <p:cNvPicPr preferRelativeResize="0"/>
          <p:nvPr/>
        </p:nvPicPr>
        <p:blipFill>
          <a:blip r:embed="rId3">
            <a:alphaModFix/>
          </a:blip>
          <a:stretch>
            <a:fillRect/>
          </a:stretch>
        </p:blipFill>
        <p:spPr>
          <a:xfrm>
            <a:off x="82550" y="2539825"/>
            <a:ext cx="5930549" cy="3200051"/>
          </a:xfrm>
          <a:prstGeom prst="rect">
            <a:avLst/>
          </a:prstGeom>
          <a:noFill/>
          <a:ln>
            <a:noFill/>
          </a:ln>
        </p:spPr>
      </p:pic>
      <p:pic>
        <p:nvPicPr>
          <p:cNvPr id="349" name="Google Shape;349;g1ec339e2466_0_84"/>
          <p:cNvPicPr preferRelativeResize="0"/>
          <p:nvPr/>
        </p:nvPicPr>
        <p:blipFill>
          <a:blip r:embed="rId4">
            <a:alphaModFix/>
          </a:blip>
          <a:stretch>
            <a:fillRect/>
          </a:stretch>
        </p:blipFill>
        <p:spPr>
          <a:xfrm>
            <a:off x="6151850" y="2536750"/>
            <a:ext cx="5930549" cy="3206211"/>
          </a:xfrm>
          <a:prstGeom prst="rect">
            <a:avLst/>
          </a:prstGeom>
          <a:noFill/>
          <a:ln>
            <a:noFill/>
          </a:ln>
        </p:spPr>
      </p:pic>
      <p:sp>
        <p:nvSpPr>
          <p:cNvPr id="350" name="Google Shape;350;g1ec339e2466_0_84"/>
          <p:cNvSpPr txBox="1"/>
          <p:nvPr/>
        </p:nvSpPr>
        <p:spPr>
          <a:xfrm>
            <a:off x="2489825" y="1319950"/>
            <a:ext cx="7016100" cy="6102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1500">
                <a:solidFill>
                  <a:schemeClr val="lt1"/>
                </a:solidFill>
              </a:rPr>
              <a:t>The </a:t>
            </a:r>
            <a:r>
              <a:rPr b="1" lang="en-US" sz="1500">
                <a:solidFill>
                  <a:schemeClr val="lt1"/>
                </a:solidFill>
              </a:rPr>
              <a:t>UI of each game level has been updated to reflect the difficulty of each level where if the level increases so does the difficulty. Starting from six tiles all the way to twenty-four tiles.</a:t>
            </a:r>
            <a:endParaRPr b="1" sz="1500">
              <a:solidFill>
                <a:schemeClr val="l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g1ec339e2466_0_88"/>
          <p:cNvSpPr txBox="1"/>
          <p:nvPr>
            <p:ph type="title"/>
          </p:nvPr>
        </p:nvSpPr>
        <p:spPr>
          <a:xfrm>
            <a:off x="1332302" y="265683"/>
            <a:ext cx="8984400" cy="1325700"/>
          </a:xfrm>
          <a:prstGeom prst="rect">
            <a:avLst/>
          </a:prstGeom>
          <a:noFill/>
          <a:ln>
            <a:noFill/>
          </a:ln>
        </p:spPr>
        <p:txBody>
          <a:bodyPr anchorCtr="0" anchor="ctr" bIns="45700" lIns="91425" spcFirstLastPara="1" rIns="91425" wrap="square" tIns="45700">
            <a:normAutofit/>
          </a:bodyPr>
          <a:lstStyle/>
          <a:p>
            <a:pPr indent="457200" lvl="0" marL="0" rtl="0" algn="ctr">
              <a:spcBef>
                <a:spcPts val="0"/>
              </a:spcBef>
              <a:spcAft>
                <a:spcPts val="0"/>
              </a:spcAft>
              <a:buClr>
                <a:schemeClr val="lt1"/>
              </a:buClr>
              <a:buSzPts val="3600"/>
              <a:buFont typeface="Arial"/>
              <a:buNone/>
            </a:pPr>
            <a:r>
              <a:rPr lang="en-US">
                <a:solidFill>
                  <a:schemeClr val="accent4"/>
                </a:solidFill>
              </a:rPr>
              <a:t>Game Activity Word Search Page</a:t>
            </a:r>
            <a:endParaRPr>
              <a:solidFill>
                <a:schemeClr val="accent4"/>
              </a:solidFill>
            </a:endParaRPr>
          </a:p>
        </p:txBody>
      </p:sp>
      <p:pic>
        <p:nvPicPr>
          <p:cNvPr id="356" name="Google Shape;356;g1ec339e2466_0_88"/>
          <p:cNvPicPr preferRelativeResize="0"/>
          <p:nvPr/>
        </p:nvPicPr>
        <p:blipFill>
          <a:blip r:embed="rId3">
            <a:alphaModFix/>
          </a:blip>
          <a:stretch>
            <a:fillRect/>
          </a:stretch>
        </p:blipFill>
        <p:spPr>
          <a:xfrm>
            <a:off x="1938373" y="2232601"/>
            <a:ext cx="7772275" cy="4201899"/>
          </a:xfrm>
          <a:prstGeom prst="rect">
            <a:avLst/>
          </a:prstGeom>
          <a:noFill/>
          <a:ln>
            <a:noFill/>
          </a:ln>
        </p:spPr>
      </p:pic>
      <p:sp>
        <p:nvSpPr>
          <p:cNvPr id="357" name="Google Shape;357;g1ec339e2466_0_88"/>
          <p:cNvSpPr txBox="1"/>
          <p:nvPr/>
        </p:nvSpPr>
        <p:spPr>
          <a:xfrm>
            <a:off x="2489825" y="1319950"/>
            <a:ext cx="7016100" cy="6102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1500">
                <a:solidFill>
                  <a:schemeClr val="lt1"/>
                </a:solidFill>
              </a:rPr>
              <a:t>UI has been updated to reflect the multiple levels of the word search game where there are two levels that are fully operational. Additionally, a new game icon was added to the UI</a:t>
            </a:r>
            <a:endParaRPr b="1" sz="1500">
              <a:solidFill>
                <a:schemeClr val="lt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g1ec339e2466_0_92"/>
          <p:cNvSpPr txBox="1"/>
          <p:nvPr>
            <p:ph type="title"/>
          </p:nvPr>
        </p:nvSpPr>
        <p:spPr>
          <a:xfrm>
            <a:off x="1332302" y="265683"/>
            <a:ext cx="8984400" cy="1325700"/>
          </a:xfrm>
          <a:prstGeom prst="rect">
            <a:avLst/>
          </a:prstGeom>
          <a:noFill/>
          <a:ln>
            <a:noFill/>
          </a:ln>
        </p:spPr>
        <p:txBody>
          <a:bodyPr anchorCtr="0" anchor="ctr" bIns="45700" lIns="91425" spcFirstLastPara="1" rIns="91425" wrap="square" tIns="45700">
            <a:normAutofit/>
          </a:bodyPr>
          <a:lstStyle/>
          <a:p>
            <a:pPr indent="457200" lvl="0" marL="0" rtl="0" algn="ctr">
              <a:spcBef>
                <a:spcPts val="0"/>
              </a:spcBef>
              <a:spcAft>
                <a:spcPts val="0"/>
              </a:spcAft>
              <a:buClr>
                <a:schemeClr val="lt1"/>
              </a:buClr>
              <a:buSzPts val="3600"/>
              <a:buFont typeface="Arial"/>
              <a:buNone/>
            </a:pPr>
            <a:r>
              <a:rPr lang="en-US">
                <a:solidFill>
                  <a:schemeClr val="accent4"/>
                </a:solidFill>
              </a:rPr>
              <a:t>Game Activity Word Search Levels</a:t>
            </a:r>
            <a:endParaRPr>
              <a:solidFill>
                <a:schemeClr val="accent4"/>
              </a:solidFill>
            </a:endParaRPr>
          </a:p>
        </p:txBody>
      </p:sp>
      <p:pic>
        <p:nvPicPr>
          <p:cNvPr id="363" name="Google Shape;363;g1ec339e2466_0_92"/>
          <p:cNvPicPr preferRelativeResize="0"/>
          <p:nvPr/>
        </p:nvPicPr>
        <p:blipFill>
          <a:blip r:embed="rId3">
            <a:alphaModFix/>
          </a:blip>
          <a:stretch>
            <a:fillRect/>
          </a:stretch>
        </p:blipFill>
        <p:spPr>
          <a:xfrm>
            <a:off x="264100" y="2511900"/>
            <a:ext cx="5790000" cy="3130224"/>
          </a:xfrm>
          <a:prstGeom prst="rect">
            <a:avLst/>
          </a:prstGeom>
          <a:noFill/>
          <a:ln>
            <a:noFill/>
          </a:ln>
        </p:spPr>
      </p:pic>
      <p:pic>
        <p:nvPicPr>
          <p:cNvPr id="364" name="Google Shape;364;g1ec339e2466_0_92"/>
          <p:cNvPicPr preferRelativeResize="0"/>
          <p:nvPr/>
        </p:nvPicPr>
        <p:blipFill>
          <a:blip r:embed="rId4">
            <a:alphaModFix/>
          </a:blip>
          <a:stretch>
            <a:fillRect/>
          </a:stretch>
        </p:blipFill>
        <p:spPr>
          <a:xfrm>
            <a:off x="6207700" y="2511900"/>
            <a:ext cx="5790000" cy="3130237"/>
          </a:xfrm>
          <a:prstGeom prst="rect">
            <a:avLst/>
          </a:prstGeom>
          <a:noFill/>
          <a:ln>
            <a:noFill/>
          </a:ln>
        </p:spPr>
      </p:pic>
      <p:sp>
        <p:nvSpPr>
          <p:cNvPr id="365" name="Google Shape;365;g1ec339e2466_0_92"/>
          <p:cNvSpPr txBox="1"/>
          <p:nvPr/>
        </p:nvSpPr>
        <p:spPr>
          <a:xfrm>
            <a:off x="2489825" y="1319950"/>
            <a:ext cx="7016100" cy="6102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US" sz="1500">
                <a:solidFill>
                  <a:schemeClr val="lt1"/>
                </a:solidFill>
              </a:rPr>
              <a:t>The UI of the two game levels have been updated so that both levels start with ten two-syllable words within a twenty by twenty word search puzzle. </a:t>
            </a:r>
            <a:endParaRPr b="1" sz="1500">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
          <p:cNvSpPr txBox="1"/>
          <p:nvPr>
            <p:ph type="title"/>
          </p:nvPr>
        </p:nvSpPr>
        <p:spPr>
          <a:xfrm>
            <a:off x="1386602" y="229508"/>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solidFill>
                  <a:schemeClr val="accent4"/>
                </a:solidFill>
              </a:rPr>
              <a:t>Problem Description</a:t>
            </a:r>
            <a:endParaRPr>
              <a:solidFill>
                <a:schemeClr val="accent4"/>
              </a:solidFill>
            </a:endParaRPr>
          </a:p>
        </p:txBody>
      </p:sp>
      <p:sp>
        <p:nvSpPr>
          <p:cNvPr id="234" name="Google Shape;234;p2"/>
          <p:cNvSpPr txBox="1"/>
          <p:nvPr/>
        </p:nvSpPr>
        <p:spPr>
          <a:xfrm>
            <a:off x="866550" y="1555200"/>
            <a:ext cx="10458900" cy="4065600"/>
          </a:xfrm>
          <a:prstGeom prst="rect">
            <a:avLst/>
          </a:prstGeom>
          <a:noFill/>
          <a:ln>
            <a:noFill/>
          </a:ln>
        </p:spPr>
        <p:txBody>
          <a:bodyPr anchorCtr="0" anchor="t" bIns="91425" lIns="91425" spcFirstLastPara="1" rIns="91425" wrap="square" tIns="91425">
            <a:noAutofit/>
          </a:bodyPr>
          <a:lstStyle/>
          <a:p>
            <a:pPr indent="-355600" lvl="0" marL="457200" rtl="0" algn="l">
              <a:lnSpc>
                <a:spcPct val="115000"/>
              </a:lnSpc>
              <a:spcBef>
                <a:spcPts val="0"/>
              </a:spcBef>
              <a:spcAft>
                <a:spcPts val="0"/>
              </a:spcAft>
              <a:buClr>
                <a:srgbClr val="FFFFFF"/>
              </a:buClr>
              <a:buSzPts val="2000"/>
              <a:buFont typeface="Calibri"/>
              <a:buChar char="●"/>
            </a:pPr>
            <a:r>
              <a:rPr lang="en-US" sz="2000">
                <a:solidFill>
                  <a:srgbClr val="FFFFFF"/>
                </a:solidFill>
                <a:latin typeface="Calibri"/>
                <a:ea typeface="Calibri"/>
                <a:cs typeface="Calibri"/>
                <a:sym typeface="Calibri"/>
              </a:rPr>
              <a:t>The Auditory Training App is a web-based application designed specifically for adults who are dealing with hearing loss and are either using hearing aids or have cochlear implants. </a:t>
            </a:r>
            <a:endParaRPr sz="2000">
              <a:solidFill>
                <a:srgbClr val="FFFFFF"/>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2000">
              <a:solidFill>
                <a:srgbClr val="FFFFFF"/>
              </a:solidFill>
              <a:latin typeface="Calibri"/>
              <a:ea typeface="Calibri"/>
              <a:cs typeface="Calibri"/>
              <a:sym typeface="Calibri"/>
            </a:endParaRPr>
          </a:p>
          <a:p>
            <a:pPr indent="-355600" lvl="0" marL="457200" rtl="0" algn="l">
              <a:lnSpc>
                <a:spcPct val="115000"/>
              </a:lnSpc>
              <a:spcBef>
                <a:spcPts val="0"/>
              </a:spcBef>
              <a:spcAft>
                <a:spcPts val="0"/>
              </a:spcAft>
              <a:buClr>
                <a:srgbClr val="FFFFFF"/>
              </a:buClr>
              <a:buSzPts val="2000"/>
              <a:buFont typeface="Calibri"/>
              <a:buChar char="●"/>
            </a:pPr>
            <a:r>
              <a:rPr lang="en-US" sz="2000">
                <a:solidFill>
                  <a:srgbClr val="FFFFFF"/>
                </a:solidFill>
                <a:latin typeface="Calibri"/>
                <a:ea typeface="Calibri"/>
                <a:cs typeface="Calibri"/>
                <a:sym typeface="Calibri"/>
              </a:rPr>
              <a:t>The main aim of this app is to enhance auditory abilities through a variety of interactive games and listening tasks that are both engaging and enjoyable. </a:t>
            </a:r>
            <a:endParaRPr sz="2000">
              <a:solidFill>
                <a:srgbClr val="FFFFFF"/>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2000">
              <a:solidFill>
                <a:srgbClr val="FFFFFF"/>
              </a:solidFill>
              <a:latin typeface="Calibri"/>
              <a:ea typeface="Calibri"/>
              <a:cs typeface="Calibri"/>
              <a:sym typeface="Calibri"/>
            </a:endParaRPr>
          </a:p>
          <a:p>
            <a:pPr indent="-355600" lvl="0" marL="457200" rtl="0" algn="l">
              <a:lnSpc>
                <a:spcPct val="115000"/>
              </a:lnSpc>
              <a:spcBef>
                <a:spcPts val="0"/>
              </a:spcBef>
              <a:spcAft>
                <a:spcPts val="0"/>
              </a:spcAft>
              <a:buClr>
                <a:srgbClr val="FFFFFF"/>
              </a:buClr>
              <a:buSzPts val="2000"/>
              <a:buFont typeface="Calibri"/>
              <a:buChar char="●"/>
            </a:pPr>
            <a:r>
              <a:rPr lang="en-US" sz="2000">
                <a:solidFill>
                  <a:srgbClr val="FFFFFF"/>
                </a:solidFill>
                <a:latin typeface="Calibri"/>
                <a:ea typeface="Calibri"/>
                <a:cs typeface="Calibri"/>
                <a:sym typeface="Calibri"/>
              </a:rPr>
              <a:t>When i</a:t>
            </a:r>
            <a:r>
              <a:rPr lang="en-US" sz="2000">
                <a:solidFill>
                  <a:srgbClr val="FFFFFF"/>
                </a:solidFill>
                <a:latin typeface="Calibri"/>
                <a:ea typeface="Calibri"/>
                <a:cs typeface="Calibri"/>
                <a:sym typeface="Calibri"/>
              </a:rPr>
              <a:t>ndividuals begin using hearing aids or cochlear implants, adapting to their new hearing capabilities can be challenging, especially during the early stages, which is often marked by speech recognition difficulties. To facilitate this transition, our app provides multiple ways to train their hearing abilities.</a:t>
            </a:r>
            <a:endParaRPr sz="2000">
              <a:solidFill>
                <a:srgbClr val="FFFFFF"/>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700">
              <a:solidFill>
                <a:srgbClr val="FFFFFF"/>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g2a403c4cf00_1_7"/>
          <p:cNvSpPr txBox="1"/>
          <p:nvPr>
            <p:ph type="title"/>
          </p:nvPr>
        </p:nvSpPr>
        <p:spPr>
          <a:xfrm>
            <a:off x="1386602" y="229508"/>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solidFill>
                  <a:schemeClr val="accent4"/>
                </a:solidFill>
              </a:rPr>
              <a:t>Shortcomings</a:t>
            </a:r>
            <a:endParaRPr>
              <a:solidFill>
                <a:schemeClr val="accent4"/>
              </a:solidFill>
            </a:endParaRPr>
          </a:p>
        </p:txBody>
      </p:sp>
      <p:sp>
        <p:nvSpPr>
          <p:cNvPr id="371" name="Google Shape;371;g2a403c4cf00_1_7"/>
          <p:cNvSpPr txBox="1"/>
          <p:nvPr/>
        </p:nvSpPr>
        <p:spPr>
          <a:xfrm>
            <a:off x="866550" y="1555200"/>
            <a:ext cx="10458900" cy="4065600"/>
          </a:xfrm>
          <a:prstGeom prst="rect">
            <a:avLst/>
          </a:prstGeom>
          <a:noFill/>
          <a:ln>
            <a:noFill/>
          </a:ln>
        </p:spPr>
        <p:txBody>
          <a:bodyPr anchorCtr="0" anchor="t" bIns="91425" lIns="91425" spcFirstLastPara="1" rIns="91425" wrap="square" tIns="91425">
            <a:noAutofit/>
          </a:bodyPr>
          <a:lstStyle/>
          <a:p>
            <a:pPr indent="-368300" lvl="0" marL="457200" rtl="0" algn="l">
              <a:lnSpc>
                <a:spcPct val="115000"/>
              </a:lnSpc>
              <a:spcBef>
                <a:spcPts val="0"/>
              </a:spcBef>
              <a:spcAft>
                <a:spcPts val="0"/>
              </a:spcAft>
              <a:buClr>
                <a:srgbClr val="FFFFFF"/>
              </a:buClr>
              <a:buSzPts val="2200"/>
              <a:buFont typeface="Calibri"/>
              <a:buChar char="●"/>
            </a:pPr>
            <a:r>
              <a:rPr lang="en-US" sz="2200">
                <a:solidFill>
                  <a:srgbClr val="FFFFFF"/>
                </a:solidFill>
                <a:latin typeface="Calibri"/>
                <a:ea typeface="Calibri"/>
                <a:cs typeface="Calibri"/>
                <a:sym typeface="Calibri"/>
              </a:rPr>
              <a:t>The team counting </a:t>
            </a:r>
            <a:r>
              <a:rPr lang="en-US" sz="2200">
                <a:solidFill>
                  <a:srgbClr val="FFFFFF"/>
                </a:solidFill>
                <a:latin typeface="Calibri"/>
                <a:ea typeface="Calibri"/>
                <a:cs typeface="Calibri"/>
                <a:sym typeface="Calibri"/>
              </a:rPr>
              <a:t>with</a:t>
            </a:r>
            <a:r>
              <a:rPr lang="en-US" sz="2200">
                <a:solidFill>
                  <a:srgbClr val="FFFFFF"/>
                </a:solidFill>
                <a:latin typeface="Calibri"/>
                <a:ea typeface="Calibri"/>
                <a:cs typeface="Calibri"/>
                <a:sym typeface="Calibri"/>
              </a:rPr>
              <a:t> only 3 members proved to be a </a:t>
            </a:r>
            <a:r>
              <a:rPr lang="en-US" sz="2200">
                <a:solidFill>
                  <a:srgbClr val="FFFFFF"/>
                </a:solidFill>
                <a:latin typeface="Calibri"/>
                <a:ea typeface="Calibri"/>
                <a:cs typeface="Calibri"/>
                <a:sym typeface="Calibri"/>
              </a:rPr>
              <a:t>challenge.</a:t>
            </a:r>
            <a:endParaRPr sz="2200">
              <a:solidFill>
                <a:srgbClr val="FFFFFF"/>
              </a:solidFill>
              <a:latin typeface="Calibri"/>
              <a:ea typeface="Calibri"/>
              <a:cs typeface="Calibri"/>
              <a:sym typeface="Calibri"/>
            </a:endParaRPr>
          </a:p>
          <a:p>
            <a:pPr indent="-368300" lvl="0" marL="457200" rtl="0" algn="l">
              <a:lnSpc>
                <a:spcPct val="115000"/>
              </a:lnSpc>
              <a:spcBef>
                <a:spcPts val="0"/>
              </a:spcBef>
              <a:spcAft>
                <a:spcPts val="0"/>
              </a:spcAft>
              <a:buClr>
                <a:srgbClr val="FFFFFF"/>
              </a:buClr>
              <a:buSzPts val="2200"/>
              <a:buFont typeface="Calibri"/>
              <a:buChar char="●"/>
            </a:pPr>
            <a:r>
              <a:rPr lang="en-US" sz="2200">
                <a:solidFill>
                  <a:srgbClr val="FFFFFF"/>
                </a:solidFill>
                <a:latin typeface="Calibri"/>
                <a:ea typeface="Calibri"/>
                <a:cs typeface="Calibri"/>
                <a:sym typeface="Calibri"/>
              </a:rPr>
              <a:t>Due to the time </a:t>
            </a:r>
            <a:r>
              <a:rPr lang="en-US" sz="2200">
                <a:solidFill>
                  <a:srgbClr val="FFFFFF"/>
                </a:solidFill>
                <a:latin typeface="Calibri"/>
                <a:ea typeface="Calibri"/>
                <a:cs typeface="Calibri"/>
                <a:sym typeface="Calibri"/>
              </a:rPr>
              <a:t>constraints</a:t>
            </a:r>
            <a:r>
              <a:rPr lang="en-US" sz="2200">
                <a:solidFill>
                  <a:srgbClr val="FFFFFF"/>
                </a:solidFill>
                <a:latin typeface="Calibri"/>
                <a:ea typeface="Calibri"/>
                <a:cs typeface="Calibri"/>
                <a:sym typeface="Calibri"/>
              </a:rPr>
              <a:t> the blog or social media feature was left for future teams to work on.</a:t>
            </a:r>
            <a:endParaRPr sz="2200">
              <a:solidFill>
                <a:srgbClr val="FFFFFF"/>
              </a:solidFill>
              <a:latin typeface="Calibri"/>
              <a:ea typeface="Calibri"/>
              <a:cs typeface="Calibri"/>
              <a:sym typeface="Calibri"/>
            </a:endParaRPr>
          </a:p>
          <a:p>
            <a:pPr indent="-368300" lvl="0" marL="457200" rtl="0" algn="l">
              <a:lnSpc>
                <a:spcPct val="115000"/>
              </a:lnSpc>
              <a:spcBef>
                <a:spcPts val="0"/>
              </a:spcBef>
              <a:spcAft>
                <a:spcPts val="0"/>
              </a:spcAft>
              <a:buClr>
                <a:srgbClr val="FFFFFF"/>
              </a:buClr>
              <a:buSzPts val="2200"/>
              <a:buFont typeface="Calibri"/>
              <a:buChar char="●"/>
            </a:pPr>
            <a:r>
              <a:rPr lang="en-US" sz="2200">
                <a:solidFill>
                  <a:srgbClr val="FFFFFF"/>
                </a:solidFill>
                <a:latin typeface="Calibri"/>
                <a:ea typeface="Calibri"/>
                <a:cs typeface="Calibri"/>
                <a:sym typeface="Calibri"/>
              </a:rPr>
              <a:t>The files in the database were a little bit hard to find.</a:t>
            </a:r>
            <a:endParaRPr sz="2200">
              <a:solidFill>
                <a:srgbClr val="FFFFFF"/>
              </a:solidFill>
              <a:latin typeface="Calibri"/>
              <a:ea typeface="Calibri"/>
              <a:cs typeface="Calibri"/>
              <a:sym typeface="Calibri"/>
            </a:endParaRPr>
          </a:p>
          <a:p>
            <a:pPr indent="-368300" lvl="0" marL="457200" rtl="0" algn="l">
              <a:lnSpc>
                <a:spcPct val="115000"/>
              </a:lnSpc>
              <a:spcBef>
                <a:spcPts val="0"/>
              </a:spcBef>
              <a:spcAft>
                <a:spcPts val="0"/>
              </a:spcAft>
              <a:buClr>
                <a:srgbClr val="FFFFFF"/>
              </a:buClr>
              <a:buSzPts val="2200"/>
              <a:buFont typeface="Calibri"/>
              <a:buChar char="●"/>
            </a:pPr>
            <a:r>
              <a:rPr lang="en-US" sz="2200">
                <a:solidFill>
                  <a:srgbClr val="FFFFFF"/>
                </a:solidFill>
                <a:latin typeface="Calibri"/>
                <a:ea typeface="Calibri"/>
                <a:cs typeface="Calibri"/>
                <a:sym typeface="Calibri"/>
              </a:rPr>
              <a:t>It took time to record and edit the audio files. That time could have been </a:t>
            </a:r>
            <a:r>
              <a:rPr lang="en-US" sz="2200">
                <a:solidFill>
                  <a:srgbClr val="FFFFFF"/>
                </a:solidFill>
                <a:latin typeface="Calibri"/>
                <a:ea typeface="Calibri"/>
                <a:cs typeface="Calibri"/>
                <a:sym typeface="Calibri"/>
              </a:rPr>
              <a:t>for development.</a:t>
            </a:r>
            <a:endParaRPr sz="2200">
              <a:solidFill>
                <a:srgbClr val="FFFFFF"/>
              </a:solidFill>
              <a:latin typeface="Calibri"/>
              <a:ea typeface="Calibri"/>
              <a:cs typeface="Calibri"/>
              <a:sym typeface="Calibri"/>
            </a:endParaRPr>
          </a:p>
          <a:p>
            <a:pPr indent="-368300" lvl="0" marL="457200" rtl="0" algn="l">
              <a:lnSpc>
                <a:spcPct val="115000"/>
              </a:lnSpc>
              <a:spcBef>
                <a:spcPts val="0"/>
              </a:spcBef>
              <a:spcAft>
                <a:spcPts val="0"/>
              </a:spcAft>
              <a:buClr>
                <a:srgbClr val="FFFFFF"/>
              </a:buClr>
              <a:buSzPts val="2200"/>
              <a:buFont typeface="Calibri"/>
              <a:buChar char="●"/>
            </a:pPr>
            <a:r>
              <a:rPr lang="en-US" sz="2200">
                <a:solidFill>
                  <a:srgbClr val="FFFFFF"/>
                </a:solidFill>
                <a:latin typeface="Calibri"/>
                <a:ea typeface="Calibri"/>
                <a:cs typeface="Calibri"/>
                <a:sym typeface="Calibri"/>
              </a:rPr>
              <a:t>Recording voices for kids was not possible, but it is a feature that will be added in the future.</a:t>
            </a:r>
            <a:endParaRPr sz="2200">
              <a:solidFill>
                <a:srgbClr val="FFFFFF"/>
              </a:solidFill>
              <a:latin typeface="Calibri"/>
              <a:ea typeface="Calibri"/>
              <a:cs typeface="Calibri"/>
              <a:sym typeface="Calibri"/>
            </a:endParaRPr>
          </a:p>
          <a:p>
            <a:pPr indent="0" lvl="0" marL="457200" rtl="0" algn="l">
              <a:lnSpc>
                <a:spcPct val="115000"/>
              </a:lnSpc>
              <a:spcBef>
                <a:spcPts val="0"/>
              </a:spcBef>
              <a:spcAft>
                <a:spcPts val="0"/>
              </a:spcAft>
              <a:buNone/>
            </a:pPr>
            <a:r>
              <a:t/>
            </a:r>
            <a:endParaRPr sz="2200">
              <a:solidFill>
                <a:srgbClr val="FFFFFF"/>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900">
              <a:solidFill>
                <a:srgbClr val="FFFFFF"/>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g2a403c4cf00_1_14"/>
          <p:cNvSpPr txBox="1"/>
          <p:nvPr>
            <p:ph type="title"/>
          </p:nvPr>
        </p:nvSpPr>
        <p:spPr>
          <a:xfrm>
            <a:off x="1386602" y="229508"/>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solidFill>
                  <a:schemeClr val="accent4"/>
                </a:solidFill>
              </a:rPr>
              <a:t>Wishlist</a:t>
            </a:r>
            <a:endParaRPr>
              <a:solidFill>
                <a:schemeClr val="accent4"/>
              </a:solidFill>
            </a:endParaRPr>
          </a:p>
        </p:txBody>
      </p:sp>
      <p:sp>
        <p:nvSpPr>
          <p:cNvPr id="377" name="Google Shape;377;g2a403c4cf00_1_14"/>
          <p:cNvSpPr txBox="1"/>
          <p:nvPr/>
        </p:nvSpPr>
        <p:spPr>
          <a:xfrm>
            <a:off x="866550" y="1555200"/>
            <a:ext cx="10458900" cy="4065600"/>
          </a:xfrm>
          <a:prstGeom prst="rect">
            <a:avLst/>
          </a:prstGeom>
          <a:noFill/>
          <a:ln>
            <a:noFill/>
          </a:ln>
        </p:spPr>
        <p:txBody>
          <a:bodyPr anchorCtr="0" anchor="t" bIns="91425" lIns="91425" spcFirstLastPara="1" rIns="91425" wrap="square" tIns="91425">
            <a:noAutofit/>
          </a:bodyPr>
          <a:lstStyle/>
          <a:p>
            <a:pPr indent="-368300" lvl="0" marL="457200" rtl="0" algn="l">
              <a:lnSpc>
                <a:spcPct val="115000"/>
              </a:lnSpc>
              <a:spcBef>
                <a:spcPts val="0"/>
              </a:spcBef>
              <a:spcAft>
                <a:spcPts val="0"/>
              </a:spcAft>
              <a:buClr>
                <a:srgbClr val="FFFFFF"/>
              </a:buClr>
              <a:buSzPts val="2200"/>
              <a:buFont typeface="Calibri"/>
              <a:buChar char="●"/>
            </a:pPr>
            <a:r>
              <a:rPr lang="en-US" sz="2200">
                <a:solidFill>
                  <a:srgbClr val="FFFFFF"/>
                </a:solidFill>
                <a:latin typeface="Calibri"/>
                <a:ea typeface="Calibri"/>
                <a:cs typeface="Calibri"/>
                <a:sym typeface="Calibri"/>
              </a:rPr>
              <a:t>Future Teams will focus on adding more content to the page.</a:t>
            </a:r>
            <a:endParaRPr sz="2200">
              <a:solidFill>
                <a:srgbClr val="FFFFFF"/>
              </a:solidFill>
              <a:latin typeface="Calibri"/>
              <a:ea typeface="Calibri"/>
              <a:cs typeface="Calibri"/>
              <a:sym typeface="Calibri"/>
            </a:endParaRPr>
          </a:p>
          <a:p>
            <a:pPr indent="-368300" lvl="0" marL="457200" rtl="0" algn="l">
              <a:lnSpc>
                <a:spcPct val="115000"/>
              </a:lnSpc>
              <a:spcBef>
                <a:spcPts val="0"/>
              </a:spcBef>
              <a:spcAft>
                <a:spcPts val="0"/>
              </a:spcAft>
              <a:buClr>
                <a:srgbClr val="FFFFFF"/>
              </a:buClr>
              <a:buSzPts val="2200"/>
              <a:buFont typeface="Calibri"/>
              <a:buChar char="●"/>
            </a:pPr>
            <a:r>
              <a:rPr lang="en-US" sz="2200">
                <a:solidFill>
                  <a:srgbClr val="FFFFFF"/>
                </a:solidFill>
                <a:latin typeface="Calibri"/>
                <a:ea typeface="Calibri"/>
                <a:cs typeface="Calibri"/>
                <a:sym typeface="Calibri"/>
              </a:rPr>
              <a:t>Graphic are need to be added to the games, to make them more interesting</a:t>
            </a:r>
            <a:endParaRPr sz="2200">
              <a:solidFill>
                <a:srgbClr val="FFFFFF"/>
              </a:solidFill>
              <a:latin typeface="Calibri"/>
              <a:ea typeface="Calibri"/>
              <a:cs typeface="Calibri"/>
              <a:sym typeface="Calibri"/>
            </a:endParaRPr>
          </a:p>
          <a:p>
            <a:pPr indent="-368300" lvl="0" marL="457200" rtl="0" algn="l">
              <a:lnSpc>
                <a:spcPct val="115000"/>
              </a:lnSpc>
              <a:spcBef>
                <a:spcPts val="0"/>
              </a:spcBef>
              <a:spcAft>
                <a:spcPts val="0"/>
              </a:spcAft>
              <a:buClr>
                <a:srgbClr val="FFFFFF"/>
              </a:buClr>
              <a:buSzPts val="2200"/>
              <a:buFont typeface="Calibri"/>
              <a:buChar char="●"/>
            </a:pPr>
            <a:r>
              <a:rPr lang="en-US" sz="2200">
                <a:solidFill>
                  <a:srgbClr val="FFFFFF"/>
                </a:solidFill>
                <a:latin typeface="Calibri"/>
                <a:ea typeface="Calibri"/>
                <a:cs typeface="Calibri"/>
                <a:sym typeface="Calibri"/>
              </a:rPr>
              <a:t>Due to the focus in other user stories, we could not implement an ambient </a:t>
            </a:r>
            <a:r>
              <a:rPr lang="en-US" sz="2200">
                <a:solidFill>
                  <a:srgbClr val="FFFFFF"/>
                </a:solidFill>
                <a:latin typeface="Calibri"/>
                <a:ea typeface="Calibri"/>
                <a:cs typeface="Calibri"/>
                <a:sym typeface="Calibri"/>
              </a:rPr>
              <a:t>noise</a:t>
            </a:r>
            <a:r>
              <a:rPr lang="en-US" sz="2200">
                <a:solidFill>
                  <a:srgbClr val="FFFFFF"/>
                </a:solidFill>
                <a:latin typeface="Calibri"/>
                <a:ea typeface="Calibri"/>
                <a:cs typeface="Calibri"/>
                <a:sym typeface="Calibri"/>
              </a:rPr>
              <a:t> feature. </a:t>
            </a:r>
            <a:endParaRPr sz="2200">
              <a:solidFill>
                <a:srgbClr val="FFFFFF"/>
              </a:solidFill>
              <a:latin typeface="Calibri"/>
              <a:ea typeface="Calibri"/>
              <a:cs typeface="Calibri"/>
              <a:sym typeface="Calibri"/>
            </a:endParaRPr>
          </a:p>
          <a:p>
            <a:pPr indent="-368300" lvl="0" marL="457200" rtl="0" algn="l">
              <a:lnSpc>
                <a:spcPct val="115000"/>
              </a:lnSpc>
              <a:spcBef>
                <a:spcPts val="0"/>
              </a:spcBef>
              <a:spcAft>
                <a:spcPts val="0"/>
              </a:spcAft>
              <a:buClr>
                <a:srgbClr val="FFFFFF"/>
              </a:buClr>
              <a:buSzPts val="2200"/>
              <a:buFont typeface="Calibri"/>
              <a:buChar char="●"/>
            </a:pPr>
            <a:r>
              <a:rPr lang="en-US" sz="2200">
                <a:solidFill>
                  <a:srgbClr val="FFFFFF"/>
                </a:solidFill>
                <a:latin typeface="Calibri"/>
                <a:ea typeface="Calibri"/>
                <a:cs typeface="Calibri"/>
                <a:sym typeface="Calibri"/>
              </a:rPr>
              <a:t>Adding identification games with words. </a:t>
            </a:r>
            <a:endParaRPr sz="2200">
              <a:solidFill>
                <a:srgbClr val="FFFFFF"/>
              </a:solidFill>
              <a:latin typeface="Calibri"/>
              <a:ea typeface="Calibri"/>
              <a:cs typeface="Calibri"/>
              <a:sym typeface="Calibri"/>
            </a:endParaRPr>
          </a:p>
          <a:p>
            <a:pPr indent="-368300" lvl="0" marL="457200" rtl="0" algn="l">
              <a:lnSpc>
                <a:spcPct val="115000"/>
              </a:lnSpc>
              <a:spcBef>
                <a:spcPts val="0"/>
              </a:spcBef>
              <a:spcAft>
                <a:spcPts val="0"/>
              </a:spcAft>
              <a:buClr>
                <a:srgbClr val="FFFFFF"/>
              </a:buClr>
              <a:buSzPts val="2200"/>
              <a:buFont typeface="Calibri"/>
              <a:buChar char="●"/>
            </a:pPr>
            <a:r>
              <a:rPr lang="en-US" sz="2200">
                <a:solidFill>
                  <a:srgbClr val="FFFFFF"/>
                </a:solidFill>
                <a:latin typeface="Calibri"/>
                <a:ea typeface="Calibri"/>
                <a:cs typeface="Calibri"/>
                <a:sym typeface="Calibri"/>
              </a:rPr>
              <a:t>A dark theme and more </a:t>
            </a:r>
            <a:r>
              <a:rPr lang="en-US" sz="2200">
                <a:solidFill>
                  <a:srgbClr val="FFFFFF"/>
                </a:solidFill>
                <a:latin typeface="Calibri"/>
                <a:ea typeface="Calibri"/>
                <a:cs typeface="Calibri"/>
                <a:sym typeface="Calibri"/>
              </a:rPr>
              <a:t>improvements</a:t>
            </a:r>
            <a:r>
              <a:rPr lang="en-US" sz="2200">
                <a:solidFill>
                  <a:srgbClr val="FFFFFF"/>
                </a:solidFill>
                <a:latin typeface="Calibri"/>
                <a:ea typeface="Calibri"/>
                <a:cs typeface="Calibri"/>
                <a:sym typeface="Calibri"/>
              </a:rPr>
              <a:t> to the ui, like making the the webpage responsive.</a:t>
            </a:r>
            <a:endParaRPr sz="2200">
              <a:solidFill>
                <a:srgbClr val="FFFFFF"/>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8"/>
          <p:cNvSpPr txBox="1"/>
          <p:nvPr>
            <p:ph type="title"/>
          </p:nvPr>
        </p:nvSpPr>
        <p:spPr>
          <a:xfrm>
            <a:off x="1458952" y="374258"/>
            <a:ext cx="8984400" cy="1325700"/>
          </a:xfrm>
          <a:prstGeom prst="rect">
            <a:avLst/>
          </a:prstGeom>
          <a:noFill/>
          <a:ln>
            <a:noFill/>
          </a:ln>
        </p:spPr>
        <p:txBody>
          <a:bodyPr anchorCtr="0" anchor="ctr" bIns="45700" lIns="91425" spcFirstLastPara="1" rIns="91425" wrap="square" tIns="45700">
            <a:normAutofit/>
          </a:bodyPr>
          <a:lstStyle/>
          <a:p>
            <a:pPr indent="457200" lvl="0" marL="0" rtl="0" algn="ctr">
              <a:spcBef>
                <a:spcPts val="0"/>
              </a:spcBef>
              <a:spcAft>
                <a:spcPts val="0"/>
              </a:spcAft>
              <a:buClr>
                <a:schemeClr val="lt1"/>
              </a:buClr>
              <a:buSzPts val="3600"/>
              <a:buFont typeface="Arial"/>
              <a:buNone/>
            </a:pPr>
            <a:r>
              <a:rPr lang="en-US">
                <a:solidFill>
                  <a:schemeClr val="accent4"/>
                </a:solidFill>
              </a:rPr>
              <a:t>Summary</a:t>
            </a:r>
            <a:endParaRPr>
              <a:solidFill>
                <a:schemeClr val="accent4"/>
              </a:solidFill>
            </a:endParaRPr>
          </a:p>
        </p:txBody>
      </p:sp>
      <p:sp>
        <p:nvSpPr>
          <p:cNvPr id="383" name="Google Shape;383;p8"/>
          <p:cNvSpPr txBox="1"/>
          <p:nvPr/>
        </p:nvSpPr>
        <p:spPr>
          <a:xfrm>
            <a:off x="2794050" y="1699950"/>
            <a:ext cx="8843700" cy="4652700"/>
          </a:xfrm>
          <a:prstGeom prst="rect">
            <a:avLst/>
          </a:prstGeom>
          <a:noFill/>
          <a:ln>
            <a:noFill/>
          </a:ln>
        </p:spPr>
        <p:txBody>
          <a:bodyPr anchorCtr="0" anchor="t" bIns="91425" lIns="91425" spcFirstLastPara="1" rIns="91425" wrap="square" tIns="91425">
            <a:noAutofit/>
          </a:bodyPr>
          <a:lstStyle/>
          <a:p>
            <a:pPr indent="-336550" lvl="0" marL="457200" rtl="0" algn="l">
              <a:lnSpc>
                <a:spcPct val="115000"/>
              </a:lnSpc>
              <a:spcBef>
                <a:spcPts val="0"/>
              </a:spcBef>
              <a:spcAft>
                <a:spcPts val="0"/>
              </a:spcAft>
              <a:buClr>
                <a:schemeClr val="dk1"/>
              </a:buClr>
              <a:buSzPts val="1700"/>
              <a:buFont typeface="Calibri"/>
              <a:buChar char="❏"/>
            </a:pPr>
            <a:r>
              <a:rPr lang="en-US" sz="1700">
                <a:solidFill>
                  <a:schemeClr val="dk1"/>
                </a:solidFill>
                <a:highlight>
                  <a:schemeClr val="lt1"/>
                </a:highlight>
                <a:latin typeface="Calibri"/>
                <a:ea typeface="Calibri"/>
                <a:cs typeface="Calibri"/>
                <a:sym typeface="Calibri"/>
              </a:rPr>
              <a:t>The Auditory Training App gave us the opportunity and flexibility to learn more about the framework, build upon existing features, and creating new features to help aid hearing loss patients in their rehabilitation. The product owner allowed us to use our creativity and expertise to better </a:t>
            </a:r>
            <a:r>
              <a:rPr lang="en-US" sz="1700">
                <a:solidFill>
                  <a:schemeClr val="dk1"/>
                </a:solidFill>
                <a:highlight>
                  <a:schemeClr val="lt1"/>
                </a:highlight>
                <a:latin typeface="Calibri"/>
                <a:ea typeface="Calibri"/>
                <a:cs typeface="Calibri"/>
                <a:sym typeface="Calibri"/>
              </a:rPr>
              <a:t>improve</a:t>
            </a:r>
            <a:r>
              <a:rPr lang="en-US" sz="1700">
                <a:solidFill>
                  <a:schemeClr val="dk1"/>
                </a:solidFill>
                <a:highlight>
                  <a:schemeClr val="lt1"/>
                </a:highlight>
                <a:latin typeface="Calibri"/>
                <a:ea typeface="Calibri"/>
                <a:cs typeface="Calibri"/>
                <a:sym typeface="Calibri"/>
              </a:rPr>
              <a:t> the product design, functionality, and our communication skills. Each of our team members was able to contribute </a:t>
            </a:r>
            <a:r>
              <a:rPr lang="en-US" sz="1700">
                <a:solidFill>
                  <a:schemeClr val="dk1"/>
                </a:solidFill>
                <a:highlight>
                  <a:schemeClr val="lt1"/>
                </a:highlight>
                <a:latin typeface="Calibri"/>
                <a:ea typeface="Calibri"/>
                <a:cs typeface="Calibri"/>
                <a:sym typeface="Calibri"/>
              </a:rPr>
              <a:t>their</a:t>
            </a:r>
            <a:r>
              <a:rPr lang="en-US" sz="1700">
                <a:solidFill>
                  <a:schemeClr val="dk1"/>
                </a:solidFill>
                <a:highlight>
                  <a:schemeClr val="lt1"/>
                </a:highlight>
                <a:latin typeface="Calibri"/>
                <a:ea typeface="Calibri"/>
                <a:cs typeface="Calibri"/>
                <a:sym typeface="Calibri"/>
              </a:rPr>
              <a:t> ideas, designs, and solutions to the application. </a:t>
            </a:r>
            <a:endParaRPr sz="1700">
              <a:solidFill>
                <a:schemeClr val="dk1"/>
              </a:solidFill>
              <a:highlight>
                <a:schemeClr val="lt1"/>
              </a:highlight>
              <a:latin typeface="Calibri"/>
              <a:ea typeface="Calibri"/>
              <a:cs typeface="Calibri"/>
              <a:sym typeface="Calibri"/>
            </a:endParaRPr>
          </a:p>
          <a:p>
            <a:pPr indent="0" lvl="0" marL="457200" rtl="0" algn="l">
              <a:lnSpc>
                <a:spcPct val="115000"/>
              </a:lnSpc>
              <a:spcBef>
                <a:spcPts val="0"/>
              </a:spcBef>
              <a:spcAft>
                <a:spcPts val="0"/>
              </a:spcAft>
              <a:buNone/>
            </a:pPr>
            <a:r>
              <a:t/>
            </a:r>
            <a:endParaRPr sz="1700">
              <a:solidFill>
                <a:schemeClr val="dk1"/>
              </a:solidFill>
              <a:highlight>
                <a:schemeClr val="lt1"/>
              </a:highlight>
              <a:latin typeface="Calibri"/>
              <a:ea typeface="Calibri"/>
              <a:cs typeface="Calibri"/>
              <a:sym typeface="Calibri"/>
            </a:endParaRPr>
          </a:p>
          <a:p>
            <a:pPr indent="-336550" lvl="0" marL="457200" rtl="0" algn="l">
              <a:lnSpc>
                <a:spcPct val="115000"/>
              </a:lnSpc>
              <a:spcBef>
                <a:spcPts val="0"/>
              </a:spcBef>
              <a:spcAft>
                <a:spcPts val="0"/>
              </a:spcAft>
              <a:buClr>
                <a:schemeClr val="dk1"/>
              </a:buClr>
              <a:buSzPts val="1700"/>
              <a:buFont typeface="Calibri"/>
              <a:buChar char="❏"/>
            </a:pPr>
            <a:r>
              <a:rPr lang="en-US" sz="1700">
                <a:solidFill>
                  <a:schemeClr val="dk1"/>
                </a:solidFill>
                <a:highlight>
                  <a:schemeClr val="lt1"/>
                </a:highlight>
                <a:latin typeface="Calibri"/>
                <a:ea typeface="Calibri"/>
                <a:cs typeface="Calibri"/>
                <a:sym typeface="Calibri"/>
              </a:rPr>
              <a:t>Contact:</a:t>
            </a:r>
            <a:endParaRPr sz="1700">
              <a:solidFill>
                <a:schemeClr val="dk1"/>
              </a:solidFill>
              <a:highlight>
                <a:schemeClr val="lt1"/>
              </a:highlight>
              <a:latin typeface="Calibri"/>
              <a:ea typeface="Calibri"/>
              <a:cs typeface="Calibri"/>
              <a:sym typeface="Calibri"/>
            </a:endParaRPr>
          </a:p>
          <a:p>
            <a:pPr indent="-336550" lvl="0" marL="914400" rtl="0" algn="l">
              <a:lnSpc>
                <a:spcPct val="115000"/>
              </a:lnSpc>
              <a:spcBef>
                <a:spcPts val="0"/>
              </a:spcBef>
              <a:spcAft>
                <a:spcPts val="0"/>
              </a:spcAft>
              <a:buClr>
                <a:schemeClr val="dk1"/>
              </a:buClr>
              <a:buSzPts val="1700"/>
              <a:buFont typeface="Calibri"/>
              <a:buChar char="➔"/>
            </a:pPr>
            <a:r>
              <a:rPr lang="en-US" sz="1700">
                <a:solidFill>
                  <a:schemeClr val="dk1"/>
                </a:solidFill>
                <a:highlight>
                  <a:schemeClr val="lt1"/>
                </a:highlight>
                <a:latin typeface="Calibri"/>
                <a:ea typeface="Calibri"/>
                <a:cs typeface="Calibri"/>
                <a:sym typeface="Calibri"/>
              </a:rPr>
              <a:t>Danny Pascual – dpasc014@fiu.edu</a:t>
            </a:r>
            <a:endParaRPr sz="1700">
              <a:solidFill>
                <a:schemeClr val="dk1"/>
              </a:solidFill>
              <a:highlight>
                <a:schemeClr val="lt1"/>
              </a:highlight>
              <a:latin typeface="Calibri"/>
              <a:ea typeface="Calibri"/>
              <a:cs typeface="Calibri"/>
              <a:sym typeface="Calibri"/>
            </a:endParaRPr>
          </a:p>
          <a:p>
            <a:pPr indent="-336550" lvl="0" marL="914400" rtl="0" algn="l">
              <a:lnSpc>
                <a:spcPct val="115000"/>
              </a:lnSpc>
              <a:spcBef>
                <a:spcPts val="0"/>
              </a:spcBef>
              <a:spcAft>
                <a:spcPts val="0"/>
              </a:spcAft>
              <a:buClr>
                <a:schemeClr val="dk1"/>
              </a:buClr>
              <a:buSzPts val="1700"/>
              <a:buFont typeface="Calibri"/>
              <a:buChar char="➔"/>
            </a:pPr>
            <a:r>
              <a:rPr lang="en-US" sz="1700">
                <a:solidFill>
                  <a:schemeClr val="dk1"/>
                </a:solidFill>
                <a:highlight>
                  <a:schemeClr val="lt1"/>
                </a:highlight>
                <a:latin typeface="Calibri"/>
                <a:ea typeface="Calibri"/>
                <a:cs typeface="Calibri"/>
                <a:sym typeface="Calibri"/>
              </a:rPr>
              <a:t>Samuel Perez – spere408@fiu.edu</a:t>
            </a:r>
            <a:endParaRPr sz="1700">
              <a:solidFill>
                <a:schemeClr val="dk1"/>
              </a:solidFill>
              <a:highlight>
                <a:schemeClr val="lt1"/>
              </a:highlight>
              <a:latin typeface="Calibri"/>
              <a:ea typeface="Calibri"/>
              <a:cs typeface="Calibri"/>
              <a:sym typeface="Calibri"/>
            </a:endParaRPr>
          </a:p>
          <a:p>
            <a:pPr indent="-336550" lvl="0" marL="914400" rtl="0" algn="l">
              <a:lnSpc>
                <a:spcPct val="115000"/>
              </a:lnSpc>
              <a:spcBef>
                <a:spcPts val="0"/>
              </a:spcBef>
              <a:spcAft>
                <a:spcPts val="0"/>
              </a:spcAft>
              <a:buClr>
                <a:schemeClr val="dk1"/>
              </a:buClr>
              <a:buSzPts val="1700"/>
              <a:buFont typeface="Calibri"/>
              <a:buChar char="➔"/>
            </a:pPr>
            <a:r>
              <a:rPr lang="en-US" sz="1700">
                <a:solidFill>
                  <a:schemeClr val="dk1"/>
                </a:solidFill>
                <a:highlight>
                  <a:schemeClr val="lt1"/>
                </a:highlight>
                <a:latin typeface="Calibri"/>
                <a:ea typeface="Calibri"/>
                <a:cs typeface="Calibri"/>
                <a:sym typeface="Calibri"/>
              </a:rPr>
              <a:t>Norberto Merani – nmera003@fiu.edu</a:t>
            </a:r>
            <a:endParaRPr sz="1700">
              <a:solidFill>
                <a:schemeClr val="dk1"/>
              </a:solidFill>
              <a:highlight>
                <a:schemeClr val="lt1"/>
              </a:highlight>
              <a:latin typeface="Calibri"/>
              <a:ea typeface="Calibri"/>
              <a:cs typeface="Calibri"/>
              <a:sym typeface="Calibri"/>
            </a:endParaRPr>
          </a:p>
          <a:p>
            <a:pPr indent="0" lvl="0" marL="457200" rtl="0" algn="l">
              <a:lnSpc>
                <a:spcPct val="115000"/>
              </a:lnSpc>
              <a:spcBef>
                <a:spcPts val="0"/>
              </a:spcBef>
              <a:spcAft>
                <a:spcPts val="0"/>
              </a:spcAft>
              <a:buNone/>
            </a:pPr>
            <a:r>
              <a:t/>
            </a:r>
            <a:endParaRPr sz="1700">
              <a:solidFill>
                <a:schemeClr val="dk1"/>
              </a:solidFill>
              <a:highlight>
                <a:schemeClr val="lt1"/>
              </a:highlight>
              <a:latin typeface="Calibri"/>
              <a:ea typeface="Calibri"/>
              <a:cs typeface="Calibri"/>
              <a:sym typeface="Calibri"/>
            </a:endParaRPr>
          </a:p>
          <a:p>
            <a:pPr indent="-336550" lvl="0" marL="457200" rtl="0" algn="l">
              <a:lnSpc>
                <a:spcPct val="115000"/>
              </a:lnSpc>
              <a:spcBef>
                <a:spcPts val="0"/>
              </a:spcBef>
              <a:spcAft>
                <a:spcPts val="0"/>
              </a:spcAft>
              <a:buClr>
                <a:schemeClr val="dk1"/>
              </a:buClr>
              <a:buSzPts val="1700"/>
              <a:buFont typeface="Calibri"/>
              <a:buChar char="❏"/>
            </a:pPr>
            <a:r>
              <a:rPr lang="en-US" sz="1700">
                <a:solidFill>
                  <a:schemeClr val="dk1"/>
                </a:solidFill>
                <a:highlight>
                  <a:schemeClr val="lt1"/>
                </a:highlight>
                <a:latin typeface="Calibri"/>
                <a:ea typeface="Calibri"/>
                <a:cs typeface="Calibri"/>
                <a:sym typeface="Calibri"/>
              </a:rPr>
              <a:t>Thank you for taking a look at our hard work! We hope to see the application continue in its excellent and promising development!</a:t>
            </a:r>
            <a:endParaRPr sz="1700">
              <a:solidFill>
                <a:schemeClr val="dk1"/>
              </a:solidFill>
              <a:highlight>
                <a:schemeClr val="lt1"/>
              </a:highlight>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g1ec339e2466_3_32"/>
          <p:cNvSpPr txBox="1"/>
          <p:nvPr/>
        </p:nvSpPr>
        <p:spPr>
          <a:xfrm>
            <a:off x="866550" y="1555200"/>
            <a:ext cx="10458900" cy="4593300"/>
          </a:xfrm>
          <a:prstGeom prst="rect">
            <a:avLst/>
          </a:prstGeom>
          <a:noFill/>
          <a:ln>
            <a:noFill/>
          </a:ln>
        </p:spPr>
        <p:txBody>
          <a:bodyPr anchorCtr="0" anchor="t" bIns="91425" lIns="91425" spcFirstLastPara="1" rIns="91425" wrap="square" tIns="91425">
            <a:noAutofit/>
          </a:bodyPr>
          <a:lstStyle/>
          <a:p>
            <a:pPr indent="-355600" lvl="0" marL="457200" rtl="0" algn="l">
              <a:lnSpc>
                <a:spcPct val="115000"/>
              </a:lnSpc>
              <a:spcBef>
                <a:spcPts val="0"/>
              </a:spcBef>
              <a:spcAft>
                <a:spcPts val="0"/>
              </a:spcAft>
              <a:buClr>
                <a:srgbClr val="FFFFFF"/>
              </a:buClr>
              <a:buSzPts val="2000"/>
              <a:buFont typeface="Calibri"/>
              <a:buChar char="●"/>
            </a:pPr>
            <a:r>
              <a:rPr lang="en-US" sz="2000">
                <a:solidFill>
                  <a:srgbClr val="FFFFFF"/>
                </a:solidFill>
                <a:latin typeface="Calibri"/>
                <a:ea typeface="Calibri"/>
                <a:cs typeface="Calibri"/>
                <a:sym typeface="Calibri"/>
              </a:rPr>
              <a:t>The "</a:t>
            </a:r>
            <a:r>
              <a:rPr lang="en-US" sz="2000">
                <a:solidFill>
                  <a:schemeClr val="lt1"/>
                </a:solidFill>
                <a:latin typeface="Calibri"/>
                <a:ea typeface="Calibri"/>
                <a:cs typeface="Calibri"/>
                <a:sym typeface="Calibri"/>
              </a:rPr>
              <a:t>Auditory Training App</a:t>
            </a:r>
            <a:r>
              <a:rPr lang="en-US" sz="2000">
                <a:solidFill>
                  <a:srgbClr val="FFFFFF"/>
                </a:solidFill>
                <a:latin typeface="Calibri"/>
                <a:ea typeface="Calibri"/>
                <a:cs typeface="Calibri"/>
                <a:sym typeface="Calibri"/>
              </a:rPr>
              <a:t>" address the previously stated problem, by addressing the shortcomings observed in existing applications available in the market.</a:t>
            </a:r>
            <a:endParaRPr sz="2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2000">
              <a:solidFill>
                <a:srgbClr val="FFFFFF"/>
              </a:solidFill>
              <a:latin typeface="Calibri"/>
              <a:ea typeface="Calibri"/>
              <a:cs typeface="Calibri"/>
              <a:sym typeface="Calibri"/>
            </a:endParaRPr>
          </a:p>
          <a:p>
            <a:pPr indent="-355600" lvl="0" marL="457200" rtl="0" algn="l">
              <a:lnSpc>
                <a:spcPct val="115000"/>
              </a:lnSpc>
              <a:spcBef>
                <a:spcPts val="0"/>
              </a:spcBef>
              <a:spcAft>
                <a:spcPts val="0"/>
              </a:spcAft>
              <a:buClr>
                <a:srgbClr val="FFFFFF"/>
              </a:buClr>
              <a:buSzPts val="2000"/>
              <a:buFont typeface="Calibri"/>
              <a:buChar char="●"/>
            </a:pPr>
            <a:r>
              <a:rPr lang="en-US" sz="2000">
                <a:solidFill>
                  <a:srgbClr val="FFFFFF"/>
                </a:solidFill>
                <a:latin typeface="Calibri"/>
                <a:ea typeface="Calibri"/>
                <a:cs typeface="Calibri"/>
                <a:sym typeface="Calibri"/>
              </a:rPr>
              <a:t>Many of the current apps lack the essential variety needed for effective auditory training. "</a:t>
            </a:r>
            <a:r>
              <a:rPr lang="en-US" sz="2000">
                <a:solidFill>
                  <a:schemeClr val="lt1"/>
                </a:solidFill>
                <a:latin typeface="Calibri"/>
                <a:ea typeface="Calibri"/>
                <a:cs typeface="Calibri"/>
                <a:sym typeface="Calibri"/>
              </a:rPr>
              <a:t>Auditory Training App</a:t>
            </a:r>
            <a:r>
              <a:rPr lang="en-US" sz="2000">
                <a:solidFill>
                  <a:srgbClr val="FFFFFF"/>
                </a:solidFill>
                <a:latin typeface="Calibri"/>
                <a:ea typeface="Calibri"/>
                <a:cs typeface="Calibri"/>
                <a:sym typeface="Calibri"/>
              </a:rPr>
              <a:t>" sets itself apart by offering a wide array of engaging games and drill activities, ranging from simple sound detection exercises to intricate tasks involving sound differentiation and complex word recognition. </a:t>
            </a:r>
            <a:endParaRPr sz="2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2000">
              <a:solidFill>
                <a:srgbClr val="FFFFFF"/>
              </a:solidFill>
              <a:latin typeface="Calibri"/>
              <a:ea typeface="Calibri"/>
              <a:cs typeface="Calibri"/>
              <a:sym typeface="Calibri"/>
            </a:endParaRPr>
          </a:p>
          <a:p>
            <a:pPr indent="-355600" lvl="0" marL="457200" rtl="0" algn="l">
              <a:lnSpc>
                <a:spcPct val="115000"/>
              </a:lnSpc>
              <a:spcBef>
                <a:spcPts val="0"/>
              </a:spcBef>
              <a:spcAft>
                <a:spcPts val="0"/>
              </a:spcAft>
              <a:buClr>
                <a:srgbClr val="FFFFFF"/>
              </a:buClr>
              <a:buSzPts val="2000"/>
              <a:buFont typeface="Calibri"/>
              <a:buChar char="●"/>
            </a:pPr>
            <a:r>
              <a:rPr lang="en-US" sz="2000">
                <a:solidFill>
                  <a:srgbClr val="FFFFFF"/>
                </a:solidFill>
                <a:latin typeface="Calibri"/>
                <a:ea typeface="Calibri"/>
                <a:cs typeface="Calibri"/>
                <a:sym typeface="Calibri"/>
              </a:rPr>
              <a:t>In essence, "</a:t>
            </a:r>
            <a:r>
              <a:rPr lang="en-US" sz="2000">
                <a:solidFill>
                  <a:schemeClr val="lt1"/>
                </a:solidFill>
                <a:latin typeface="Calibri"/>
                <a:ea typeface="Calibri"/>
                <a:cs typeface="Calibri"/>
                <a:sym typeface="Calibri"/>
              </a:rPr>
              <a:t>Auditory Training App</a:t>
            </a:r>
            <a:r>
              <a:rPr lang="en-US" sz="2000">
                <a:solidFill>
                  <a:srgbClr val="FFFFFF"/>
                </a:solidFill>
                <a:latin typeface="Calibri"/>
                <a:ea typeface="Calibri"/>
                <a:cs typeface="Calibri"/>
                <a:sym typeface="Calibri"/>
              </a:rPr>
              <a:t>" serves as a comprehensive and tailored solution to the challenges faced by individuals using hearing aid devices and cochlear implants. It aims to provide a holistic and adaptable approach to auditory enhancement.</a:t>
            </a:r>
            <a:endParaRPr sz="2000">
              <a:solidFill>
                <a:srgbClr val="FFFFFF"/>
              </a:solidFill>
              <a:latin typeface="Calibri"/>
              <a:ea typeface="Calibri"/>
              <a:cs typeface="Calibri"/>
              <a:sym typeface="Calibri"/>
            </a:endParaRPr>
          </a:p>
        </p:txBody>
      </p:sp>
      <p:sp>
        <p:nvSpPr>
          <p:cNvPr id="240" name="Google Shape;240;g1ec339e2466_3_32"/>
          <p:cNvSpPr txBox="1"/>
          <p:nvPr>
            <p:ph type="title"/>
          </p:nvPr>
        </p:nvSpPr>
        <p:spPr>
          <a:xfrm>
            <a:off x="1422802" y="119608"/>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solidFill>
                  <a:schemeClr val="accent4"/>
                </a:solidFill>
              </a:rPr>
              <a:t>Problem </a:t>
            </a:r>
            <a:r>
              <a:rPr lang="en-US">
                <a:solidFill>
                  <a:schemeClr val="accent4"/>
                </a:solidFill>
              </a:rPr>
              <a:t>Management</a:t>
            </a:r>
            <a:endParaRPr>
              <a:solidFill>
                <a:schemeClr val="accent4"/>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g1ec339e2466_3_22"/>
          <p:cNvSpPr txBox="1"/>
          <p:nvPr>
            <p:ph type="title"/>
          </p:nvPr>
        </p:nvSpPr>
        <p:spPr>
          <a:xfrm>
            <a:off x="1386602" y="229508"/>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solidFill>
                  <a:schemeClr val="accent4"/>
                </a:solidFill>
              </a:rPr>
              <a:t>Our Main Focus</a:t>
            </a:r>
            <a:endParaRPr>
              <a:solidFill>
                <a:schemeClr val="accent4"/>
              </a:solidFill>
            </a:endParaRPr>
          </a:p>
        </p:txBody>
      </p:sp>
      <p:sp>
        <p:nvSpPr>
          <p:cNvPr id="246" name="Google Shape;246;g1ec339e2466_3_22"/>
          <p:cNvSpPr txBox="1"/>
          <p:nvPr/>
        </p:nvSpPr>
        <p:spPr>
          <a:xfrm>
            <a:off x="1501100" y="1609550"/>
            <a:ext cx="3554100" cy="789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2000">
                <a:solidFill>
                  <a:srgbClr val="FFFFFF"/>
                </a:solidFill>
                <a:latin typeface="Calibri"/>
                <a:ea typeface="Calibri"/>
                <a:cs typeface="Calibri"/>
                <a:sym typeface="Calibri"/>
              </a:rPr>
              <a:t>This semester was focused on:</a:t>
            </a:r>
            <a:endParaRPr b="1" sz="2000">
              <a:solidFill>
                <a:srgbClr val="FFFFFF"/>
              </a:solidFill>
              <a:latin typeface="Calibri"/>
              <a:ea typeface="Calibri"/>
              <a:cs typeface="Calibri"/>
              <a:sym typeface="Calibri"/>
            </a:endParaRPr>
          </a:p>
        </p:txBody>
      </p:sp>
      <p:sp>
        <p:nvSpPr>
          <p:cNvPr id="247" name="Google Shape;247;g1ec339e2466_3_22"/>
          <p:cNvSpPr txBox="1"/>
          <p:nvPr/>
        </p:nvSpPr>
        <p:spPr>
          <a:xfrm>
            <a:off x="2149650" y="2320325"/>
            <a:ext cx="7701600" cy="3249300"/>
          </a:xfrm>
          <a:prstGeom prst="rect">
            <a:avLst/>
          </a:prstGeom>
          <a:noFill/>
          <a:ln>
            <a:noFill/>
          </a:ln>
        </p:spPr>
        <p:txBody>
          <a:bodyPr anchorCtr="0" anchor="t" bIns="91425" lIns="91425" spcFirstLastPara="1" rIns="91425" wrap="square" tIns="91425">
            <a:spAutoFit/>
          </a:bodyPr>
          <a:lstStyle/>
          <a:p>
            <a:pPr indent="-368300" lvl="0" marL="457200" rtl="0" algn="l">
              <a:lnSpc>
                <a:spcPct val="115000"/>
              </a:lnSpc>
              <a:spcBef>
                <a:spcPts val="0"/>
              </a:spcBef>
              <a:spcAft>
                <a:spcPts val="0"/>
              </a:spcAft>
              <a:buClr>
                <a:schemeClr val="lt1"/>
              </a:buClr>
              <a:buSzPts val="2200"/>
              <a:buFont typeface="Calibri"/>
              <a:buChar char="●"/>
            </a:pPr>
            <a:r>
              <a:rPr lang="en-US" sz="2200">
                <a:solidFill>
                  <a:schemeClr val="lt1"/>
                </a:solidFill>
                <a:latin typeface="Calibri"/>
                <a:ea typeface="Calibri"/>
                <a:cs typeface="Calibri"/>
                <a:sym typeface="Calibri"/>
              </a:rPr>
              <a:t>Adding more Content to the App</a:t>
            </a:r>
            <a:endParaRPr sz="2200">
              <a:solidFill>
                <a:schemeClr val="lt1"/>
              </a:solidFill>
              <a:latin typeface="Calibri"/>
              <a:ea typeface="Calibri"/>
              <a:cs typeface="Calibri"/>
              <a:sym typeface="Calibri"/>
            </a:endParaRPr>
          </a:p>
          <a:p>
            <a:pPr indent="0" lvl="0" marL="0" rtl="0" algn="l">
              <a:lnSpc>
                <a:spcPct val="115000"/>
              </a:lnSpc>
              <a:spcBef>
                <a:spcPts val="0"/>
              </a:spcBef>
              <a:spcAft>
                <a:spcPts val="0"/>
              </a:spcAft>
              <a:buNone/>
            </a:pPr>
            <a:r>
              <a:rPr lang="en-US" sz="2200">
                <a:solidFill>
                  <a:schemeClr val="lt1"/>
                </a:solidFill>
                <a:latin typeface="Calibri"/>
                <a:ea typeface="Calibri"/>
                <a:cs typeface="Calibri"/>
                <a:sym typeface="Calibri"/>
              </a:rPr>
              <a:t>	• Adding new drill activities</a:t>
            </a:r>
            <a:endParaRPr sz="2200">
              <a:solidFill>
                <a:schemeClr val="lt1"/>
              </a:solidFill>
              <a:latin typeface="Calibri"/>
              <a:ea typeface="Calibri"/>
              <a:cs typeface="Calibri"/>
              <a:sym typeface="Calibri"/>
            </a:endParaRPr>
          </a:p>
          <a:p>
            <a:pPr indent="0" lvl="0" marL="0" rtl="0" algn="l">
              <a:lnSpc>
                <a:spcPct val="115000"/>
              </a:lnSpc>
              <a:spcBef>
                <a:spcPts val="0"/>
              </a:spcBef>
              <a:spcAft>
                <a:spcPts val="0"/>
              </a:spcAft>
              <a:buNone/>
            </a:pPr>
            <a:r>
              <a:rPr lang="en-US" sz="2200">
                <a:solidFill>
                  <a:schemeClr val="lt1"/>
                </a:solidFill>
                <a:latin typeface="Calibri"/>
                <a:ea typeface="Calibri"/>
                <a:cs typeface="Calibri"/>
                <a:sym typeface="Calibri"/>
              </a:rPr>
              <a:t>	• Creating and adding games</a:t>
            </a:r>
            <a:endParaRPr sz="2500">
              <a:solidFill>
                <a:schemeClr val="lt1"/>
              </a:solidFill>
              <a:latin typeface="Calibri"/>
              <a:ea typeface="Calibri"/>
              <a:cs typeface="Calibri"/>
              <a:sym typeface="Calibri"/>
            </a:endParaRPr>
          </a:p>
          <a:p>
            <a:pPr indent="-368300" lvl="0" marL="457200" rtl="0" algn="l">
              <a:lnSpc>
                <a:spcPct val="115000"/>
              </a:lnSpc>
              <a:spcBef>
                <a:spcPts val="0"/>
              </a:spcBef>
              <a:spcAft>
                <a:spcPts val="0"/>
              </a:spcAft>
              <a:buClr>
                <a:schemeClr val="lt1"/>
              </a:buClr>
              <a:buSzPts val="2200"/>
              <a:buFont typeface="Calibri"/>
              <a:buChar char="●"/>
            </a:pPr>
            <a:r>
              <a:rPr lang="en-US" sz="2200">
                <a:solidFill>
                  <a:schemeClr val="lt1"/>
                </a:solidFill>
                <a:latin typeface="Calibri"/>
                <a:ea typeface="Calibri"/>
                <a:cs typeface="Calibri"/>
                <a:sym typeface="Calibri"/>
              </a:rPr>
              <a:t>Record and add more audios to the database</a:t>
            </a:r>
            <a:endParaRPr sz="2200">
              <a:solidFill>
                <a:schemeClr val="lt1"/>
              </a:solidFill>
              <a:latin typeface="Calibri"/>
              <a:ea typeface="Calibri"/>
              <a:cs typeface="Calibri"/>
              <a:sym typeface="Calibri"/>
            </a:endParaRPr>
          </a:p>
          <a:p>
            <a:pPr indent="-368300" lvl="0" marL="457200" rtl="0" algn="l">
              <a:lnSpc>
                <a:spcPct val="115000"/>
              </a:lnSpc>
              <a:spcBef>
                <a:spcPts val="0"/>
              </a:spcBef>
              <a:spcAft>
                <a:spcPts val="0"/>
              </a:spcAft>
              <a:buClr>
                <a:schemeClr val="lt1"/>
              </a:buClr>
              <a:buSzPts val="2200"/>
              <a:buFont typeface="Calibri"/>
              <a:buChar char="●"/>
            </a:pPr>
            <a:r>
              <a:rPr lang="en-US" sz="2200">
                <a:solidFill>
                  <a:schemeClr val="lt1"/>
                </a:solidFill>
                <a:latin typeface="Calibri"/>
                <a:ea typeface="Calibri"/>
                <a:cs typeface="Calibri"/>
                <a:sym typeface="Calibri"/>
              </a:rPr>
              <a:t>Adding a Voice selector Feature</a:t>
            </a:r>
            <a:endParaRPr sz="2200">
              <a:solidFill>
                <a:schemeClr val="lt1"/>
              </a:solidFill>
              <a:latin typeface="Calibri"/>
              <a:ea typeface="Calibri"/>
              <a:cs typeface="Calibri"/>
              <a:sym typeface="Calibri"/>
            </a:endParaRPr>
          </a:p>
          <a:p>
            <a:pPr indent="-368300" lvl="0" marL="457200" rtl="0" algn="l">
              <a:lnSpc>
                <a:spcPct val="115000"/>
              </a:lnSpc>
              <a:spcBef>
                <a:spcPts val="0"/>
              </a:spcBef>
              <a:spcAft>
                <a:spcPts val="0"/>
              </a:spcAft>
              <a:buClr>
                <a:schemeClr val="lt1"/>
              </a:buClr>
              <a:buSzPts val="2200"/>
              <a:buFont typeface="Calibri"/>
              <a:buChar char="●"/>
            </a:pPr>
            <a:r>
              <a:rPr lang="en-US" sz="2200">
                <a:solidFill>
                  <a:schemeClr val="lt1"/>
                </a:solidFill>
                <a:latin typeface="Calibri"/>
                <a:ea typeface="Calibri"/>
                <a:cs typeface="Calibri"/>
                <a:sym typeface="Calibri"/>
              </a:rPr>
              <a:t>Fixed known bugs in the code</a:t>
            </a:r>
            <a:endParaRPr sz="2200">
              <a:solidFill>
                <a:schemeClr val="lt1"/>
              </a:solidFill>
              <a:latin typeface="Calibri"/>
              <a:ea typeface="Calibri"/>
              <a:cs typeface="Calibri"/>
              <a:sym typeface="Calibri"/>
            </a:endParaRPr>
          </a:p>
          <a:p>
            <a:pPr indent="-368300" lvl="0" marL="457200" rtl="0" algn="l">
              <a:lnSpc>
                <a:spcPct val="115000"/>
              </a:lnSpc>
              <a:spcBef>
                <a:spcPts val="0"/>
              </a:spcBef>
              <a:spcAft>
                <a:spcPts val="0"/>
              </a:spcAft>
              <a:buClr>
                <a:schemeClr val="lt1"/>
              </a:buClr>
              <a:buSzPts val="2200"/>
              <a:buFont typeface="Calibri"/>
              <a:buChar char="●"/>
            </a:pPr>
            <a:r>
              <a:rPr lang="en-US" sz="2200">
                <a:solidFill>
                  <a:schemeClr val="lt1"/>
                </a:solidFill>
                <a:latin typeface="Calibri"/>
                <a:ea typeface="Calibri"/>
                <a:cs typeface="Calibri"/>
                <a:sym typeface="Calibri"/>
              </a:rPr>
              <a:t>Minor UI Improvements</a:t>
            </a:r>
            <a:endParaRPr sz="2200">
              <a:solidFill>
                <a:schemeClr val="lt1"/>
              </a:solidFill>
              <a:latin typeface="Calibri"/>
              <a:ea typeface="Calibri"/>
              <a:cs typeface="Calibri"/>
              <a:sym typeface="Calibri"/>
            </a:endParaRPr>
          </a:p>
          <a:p>
            <a:pPr indent="0" lvl="0" marL="0" rtl="0" algn="l">
              <a:lnSpc>
                <a:spcPct val="115000"/>
              </a:lnSpc>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g1ec339e2466_0_6"/>
          <p:cNvSpPr txBox="1"/>
          <p:nvPr>
            <p:ph type="title"/>
          </p:nvPr>
        </p:nvSpPr>
        <p:spPr>
          <a:xfrm>
            <a:off x="1368925" y="2"/>
            <a:ext cx="8984400" cy="1063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solidFill>
                  <a:schemeClr val="accent4"/>
                </a:solidFill>
              </a:rPr>
              <a:t>User Stories</a:t>
            </a:r>
            <a:endParaRPr/>
          </a:p>
        </p:txBody>
      </p:sp>
      <p:sp>
        <p:nvSpPr>
          <p:cNvPr id="253" name="Google Shape;253;g1ec339e2466_0_6"/>
          <p:cNvSpPr txBox="1"/>
          <p:nvPr/>
        </p:nvSpPr>
        <p:spPr>
          <a:xfrm>
            <a:off x="549225" y="913600"/>
            <a:ext cx="5757900" cy="2670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1500">
                <a:solidFill>
                  <a:schemeClr val="lt1"/>
                </a:solidFill>
              </a:rPr>
              <a:t>Game </a:t>
            </a:r>
            <a:r>
              <a:rPr b="1" lang="en-US" sz="1500">
                <a:solidFill>
                  <a:schemeClr val="lt1"/>
                </a:solidFill>
              </a:rPr>
              <a:t>Activities</a:t>
            </a:r>
            <a:r>
              <a:rPr b="1" lang="en-US" sz="1500">
                <a:solidFill>
                  <a:schemeClr val="lt1"/>
                </a:solidFill>
              </a:rPr>
              <a:t> Page:</a:t>
            </a:r>
            <a:endParaRPr b="1"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Create Game Page Activity Selection page</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Create Matching Game Page</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Create Matching Game Levels</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Create Word Search Game Page</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Create</a:t>
            </a:r>
            <a:r>
              <a:rPr lang="en-US" sz="1500">
                <a:solidFill>
                  <a:schemeClr val="lt1"/>
                </a:solidFill>
              </a:rPr>
              <a:t> Word Search Game Levels</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Add new Icons and sounds to the games</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Update the UI with proper functionality and game names</a:t>
            </a:r>
            <a:endParaRPr sz="1500">
              <a:solidFill>
                <a:schemeClr val="lt1"/>
              </a:solidFill>
            </a:endParaRPr>
          </a:p>
        </p:txBody>
      </p:sp>
      <p:sp>
        <p:nvSpPr>
          <p:cNvPr id="254" name="Google Shape;254;g1ec339e2466_0_6"/>
          <p:cNvSpPr txBox="1"/>
          <p:nvPr/>
        </p:nvSpPr>
        <p:spPr>
          <a:xfrm>
            <a:off x="6795425" y="1210325"/>
            <a:ext cx="4823700" cy="290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1500">
                <a:solidFill>
                  <a:schemeClr val="lt1"/>
                </a:solidFill>
              </a:rPr>
              <a:t>Detection Activity Page</a:t>
            </a:r>
            <a:endParaRPr b="1"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Add a new level with more ling sounds plus randomized silence.</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Revise the logic to improve the timing and frequency of silent sound intervals.</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Create a voice selector feature</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Add an animated sidebar for the voice selector</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Add 8 different voices to the voice selector. 4 female voices and 4 male</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Added preview buttons for each voice</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Modify the UI to reflect the new changes</a:t>
            </a:r>
            <a:endParaRPr sz="1500">
              <a:solidFill>
                <a:schemeClr val="lt1"/>
              </a:solidFill>
            </a:endParaRPr>
          </a:p>
        </p:txBody>
      </p:sp>
      <p:sp>
        <p:nvSpPr>
          <p:cNvPr id="255" name="Google Shape;255;g1ec339e2466_0_6"/>
          <p:cNvSpPr txBox="1"/>
          <p:nvPr/>
        </p:nvSpPr>
        <p:spPr>
          <a:xfrm>
            <a:off x="473375" y="4085715"/>
            <a:ext cx="5619900" cy="2478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1500">
                <a:solidFill>
                  <a:schemeClr val="lt1"/>
                </a:solidFill>
              </a:rPr>
              <a:t>Discrimination Activity </a:t>
            </a:r>
            <a:r>
              <a:rPr b="1" lang="en-US" sz="1500">
                <a:solidFill>
                  <a:schemeClr val="lt1"/>
                </a:solidFill>
              </a:rPr>
              <a:t>Page</a:t>
            </a:r>
            <a:endParaRPr b="1"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Fix bugs where sounds would not properly play</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Add a new level with more complex sounds</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Add a logic to restart the game after new voice is selected</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Include the voice selector feature in the UI</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Added 8 different voices to the voice selector. 4 female voices and 4 male</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Modify the UI to reflect the new changes</a:t>
            </a:r>
            <a:endParaRPr sz="1500">
              <a:solidFill>
                <a:schemeClr val="lt1"/>
              </a:solidFill>
            </a:endParaRPr>
          </a:p>
        </p:txBody>
      </p:sp>
      <p:sp>
        <p:nvSpPr>
          <p:cNvPr id="256" name="Google Shape;256;g1ec339e2466_0_6"/>
          <p:cNvSpPr txBox="1"/>
          <p:nvPr/>
        </p:nvSpPr>
        <p:spPr>
          <a:xfrm>
            <a:off x="6807850" y="4649800"/>
            <a:ext cx="4823700" cy="1243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1500">
                <a:solidFill>
                  <a:schemeClr val="lt1"/>
                </a:solidFill>
              </a:rPr>
              <a:t>Database</a:t>
            </a:r>
            <a:endParaRPr b="1"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Record multiple voice from different people</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Edited long files to single audio samples</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Uploaded new voice files to the database</a:t>
            </a:r>
            <a:endParaRPr sz="1500">
              <a:solidFill>
                <a:schemeClr val="lt1"/>
              </a:solidFill>
            </a:endParaRPr>
          </a:p>
          <a:p>
            <a:pPr indent="-323850" lvl="0" marL="457200" rtl="0" algn="l">
              <a:lnSpc>
                <a:spcPct val="115000"/>
              </a:lnSpc>
              <a:spcBef>
                <a:spcPts val="0"/>
              </a:spcBef>
              <a:spcAft>
                <a:spcPts val="0"/>
              </a:spcAft>
              <a:buClr>
                <a:schemeClr val="lt1"/>
              </a:buClr>
              <a:buSzPts val="1500"/>
              <a:buChar char="●"/>
            </a:pPr>
            <a:r>
              <a:rPr lang="en-US" sz="1500">
                <a:solidFill>
                  <a:schemeClr val="lt1"/>
                </a:solidFill>
              </a:rPr>
              <a:t>Organize database folder structure</a:t>
            </a:r>
            <a:endParaRPr sz="1500">
              <a:solidFill>
                <a:schemeClr val="l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1ec339e2466_3_9"/>
          <p:cNvSpPr txBox="1"/>
          <p:nvPr>
            <p:ph type="title"/>
          </p:nvPr>
        </p:nvSpPr>
        <p:spPr>
          <a:xfrm>
            <a:off x="1315677" y="139758"/>
            <a:ext cx="8984400" cy="13257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Arial"/>
              <a:buNone/>
            </a:pPr>
            <a:r>
              <a:rPr lang="en-US">
                <a:solidFill>
                  <a:schemeClr val="accent4"/>
                </a:solidFill>
              </a:rPr>
              <a:t>Technologies Used</a:t>
            </a:r>
            <a:endParaRPr/>
          </a:p>
        </p:txBody>
      </p:sp>
      <p:pic>
        <p:nvPicPr>
          <p:cNvPr id="262" name="Google Shape;262;g1ec339e2466_3_9"/>
          <p:cNvPicPr preferRelativeResize="0"/>
          <p:nvPr/>
        </p:nvPicPr>
        <p:blipFill rotWithShape="1">
          <a:blip r:embed="rId3">
            <a:alphaModFix/>
          </a:blip>
          <a:srcRect b="0" l="0" r="78423" t="0"/>
          <a:stretch/>
        </p:blipFill>
        <p:spPr>
          <a:xfrm>
            <a:off x="662550" y="1081125"/>
            <a:ext cx="546331" cy="712650"/>
          </a:xfrm>
          <a:prstGeom prst="rect">
            <a:avLst/>
          </a:prstGeom>
          <a:noFill/>
          <a:ln>
            <a:noFill/>
          </a:ln>
        </p:spPr>
      </p:pic>
      <p:pic>
        <p:nvPicPr>
          <p:cNvPr id="263" name="Google Shape;263;g1ec339e2466_3_9"/>
          <p:cNvPicPr preferRelativeResize="0"/>
          <p:nvPr/>
        </p:nvPicPr>
        <p:blipFill>
          <a:blip r:embed="rId4">
            <a:alphaModFix/>
          </a:blip>
          <a:stretch>
            <a:fillRect/>
          </a:stretch>
        </p:blipFill>
        <p:spPr>
          <a:xfrm>
            <a:off x="662550" y="2017175"/>
            <a:ext cx="546324" cy="546324"/>
          </a:xfrm>
          <a:prstGeom prst="rect">
            <a:avLst/>
          </a:prstGeom>
          <a:noFill/>
          <a:ln>
            <a:noFill/>
          </a:ln>
        </p:spPr>
      </p:pic>
      <p:pic>
        <p:nvPicPr>
          <p:cNvPr id="264" name="Google Shape;264;g1ec339e2466_3_9"/>
          <p:cNvPicPr preferRelativeResize="0"/>
          <p:nvPr/>
        </p:nvPicPr>
        <p:blipFill>
          <a:blip r:embed="rId5">
            <a:alphaModFix/>
          </a:blip>
          <a:stretch>
            <a:fillRect/>
          </a:stretch>
        </p:blipFill>
        <p:spPr>
          <a:xfrm>
            <a:off x="525950" y="2744662"/>
            <a:ext cx="819536" cy="712650"/>
          </a:xfrm>
          <a:prstGeom prst="rect">
            <a:avLst/>
          </a:prstGeom>
          <a:noFill/>
          <a:ln>
            <a:noFill/>
          </a:ln>
        </p:spPr>
      </p:pic>
      <p:pic>
        <p:nvPicPr>
          <p:cNvPr id="265" name="Google Shape;265;g1ec339e2466_3_9"/>
          <p:cNvPicPr preferRelativeResize="0"/>
          <p:nvPr/>
        </p:nvPicPr>
        <p:blipFill>
          <a:blip r:embed="rId6">
            <a:alphaModFix/>
          </a:blip>
          <a:stretch>
            <a:fillRect/>
          </a:stretch>
        </p:blipFill>
        <p:spPr>
          <a:xfrm>
            <a:off x="525950" y="3666225"/>
            <a:ext cx="819525" cy="819525"/>
          </a:xfrm>
          <a:prstGeom prst="rect">
            <a:avLst/>
          </a:prstGeom>
          <a:noFill/>
          <a:ln>
            <a:noFill/>
          </a:ln>
        </p:spPr>
      </p:pic>
      <p:sp>
        <p:nvSpPr>
          <p:cNvPr id="266" name="Google Shape;266;g1ec339e2466_3_9"/>
          <p:cNvSpPr txBox="1"/>
          <p:nvPr/>
        </p:nvSpPr>
        <p:spPr>
          <a:xfrm>
            <a:off x="1541600" y="1043100"/>
            <a:ext cx="9762000" cy="78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accent5"/>
                </a:solidFill>
              </a:rPr>
              <a:t>Google Firebase: Used for real-time hosting and where the database for the sound clips was located.</a:t>
            </a:r>
            <a:endParaRPr sz="2000">
              <a:solidFill>
                <a:schemeClr val="accent5"/>
              </a:solidFill>
            </a:endParaRPr>
          </a:p>
        </p:txBody>
      </p:sp>
      <p:sp>
        <p:nvSpPr>
          <p:cNvPr id="267" name="Google Shape;267;g1ec339e2466_3_9"/>
          <p:cNvSpPr txBox="1"/>
          <p:nvPr/>
        </p:nvSpPr>
        <p:spPr>
          <a:xfrm>
            <a:off x="1541600" y="1895988"/>
            <a:ext cx="9762000" cy="78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accent5"/>
                </a:solidFill>
              </a:rPr>
              <a:t>Visual Studio Code: IDE where all the coding was done in and all the new changes were tested.</a:t>
            </a:r>
            <a:endParaRPr sz="2000">
              <a:solidFill>
                <a:schemeClr val="accent5"/>
              </a:solidFill>
            </a:endParaRPr>
          </a:p>
        </p:txBody>
      </p:sp>
      <p:sp>
        <p:nvSpPr>
          <p:cNvPr id="268" name="Google Shape;268;g1ec339e2466_3_9"/>
          <p:cNvSpPr txBox="1"/>
          <p:nvPr/>
        </p:nvSpPr>
        <p:spPr>
          <a:xfrm>
            <a:off x="1541600" y="2789838"/>
            <a:ext cx="9762000" cy="78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accent5"/>
                </a:solidFill>
              </a:rPr>
              <a:t>React: The framework used for the front-end development of the website itself.</a:t>
            </a:r>
            <a:endParaRPr sz="2000">
              <a:solidFill>
                <a:schemeClr val="accent5"/>
              </a:solidFill>
            </a:endParaRPr>
          </a:p>
        </p:txBody>
      </p:sp>
      <p:sp>
        <p:nvSpPr>
          <p:cNvPr id="269" name="Google Shape;269;g1ec339e2466_3_9"/>
          <p:cNvSpPr txBox="1"/>
          <p:nvPr/>
        </p:nvSpPr>
        <p:spPr>
          <a:xfrm>
            <a:off x="1541600" y="3683700"/>
            <a:ext cx="9762000" cy="78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accent5"/>
                </a:solidFill>
              </a:rPr>
              <a:t>Git/Github: Repo used to push and merge changes made to the project and collaborate with each other.</a:t>
            </a:r>
            <a:endParaRPr sz="2000">
              <a:solidFill>
                <a:schemeClr val="accent5"/>
              </a:solidFill>
            </a:endParaRPr>
          </a:p>
        </p:txBody>
      </p:sp>
      <p:pic>
        <p:nvPicPr>
          <p:cNvPr id="270" name="Google Shape;270;g1ec339e2466_3_9"/>
          <p:cNvPicPr preferRelativeResize="0"/>
          <p:nvPr/>
        </p:nvPicPr>
        <p:blipFill>
          <a:blip r:embed="rId7">
            <a:alphaModFix/>
          </a:blip>
          <a:stretch>
            <a:fillRect/>
          </a:stretch>
        </p:blipFill>
        <p:spPr>
          <a:xfrm>
            <a:off x="579400" y="4694675"/>
            <a:ext cx="712629" cy="712650"/>
          </a:xfrm>
          <a:prstGeom prst="rect">
            <a:avLst/>
          </a:prstGeom>
          <a:noFill/>
          <a:ln>
            <a:noFill/>
          </a:ln>
        </p:spPr>
      </p:pic>
      <p:pic>
        <p:nvPicPr>
          <p:cNvPr id="271" name="Google Shape;271;g1ec339e2466_3_9"/>
          <p:cNvPicPr preferRelativeResize="0"/>
          <p:nvPr/>
        </p:nvPicPr>
        <p:blipFill>
          <a:blip r:embed="rId8">
            <a:alphaModFix/>
          </a:blip>
          <a:stretch>
            <a:fillRect/>
          </a:stretch>
        </p:blipFill>
        <p:spPr>
          <a:xfrm>
            <a:off x="579400" y="5616239"/>
            <a:ext cx="712625" cy="803711"/>
          </a:xfrm>
          <a:prstGeom prst="rect">
            <a:avLst/>
          </a:prstGeom>
          <a:noFill/>
          <a:ln>
            <a:noFill/>
          </a:ln>
        </p:spPr>
      </p:pic>
      <p:sp>
        <p:nvSpPr>
          <p:cNvPr id="272" name="Google Shape;272;g1ec339e2466_3_9"/>
          <p:cNvSpPr txBox="1"/>
          <p:nvPr/>
        </p:nvSpPr>
        <p:spPr>
          <a:xfrm>
            <a:off x="1541600" y="4656650"/>
            <a:ext cx="9762000" cy="78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accent5"/>
                </a:solidFill>
              </a:rPr>
              <a:t>JavaScript</a:t>
            </a:r>
            <a:r>
              <a:rPr lang="en-US" sz="2000">
                <a:solidFill>
                  <a:schemeClr val="accent5"/>
                </a:solidFill>
              </a:rPr>
              <a:t>: P</a:t>
            </a:r>
            <a:r>
              <a:rPr lang="en-US" sz="2000">
                <a:solidFill>
                  <a:schemeClr val="accent5"/>
                </a:solidFill>
              </a:rPr>
              <a:t>rogramming language we used to create dynamic content for our application.</a:t>
            </a:r>
            <a:endParaRPr sz="2000">
              <a:solidFill>
                <a:schemeClr val="accent5"/>
              </a:solidFill>
            </a:endParaRPr>
          </a:p>
        </p:txBody>
      </p:sp>
      <p:sp>
        <p:nvSpPr>
          <p:cNvPr id="273" name="Google Shape;273;g1ec339e2466_3_9"/>
          <p:cNvSpPr txBox="1"/>
          <p:nvPr/>
        </p:nvSpPr>
        <p:spPr>
          <a:xfrm>
            <a:off x="1541600" y="5629600"/>
            <a:ext cx="9762000" cy="78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accent5"/>
                </a:solidFill>
              </a:rPr>
              <a:t>NodeJS</a:t>
            </a:r>
            <a:r>
              <a:rPr lang="en-US" sz="2000">
                <a:solidFill>
                  <a:schemeClr val="accent5"/>
                </a:solidFill>
              </a:rPr>
              <a:t>: P</a:t>
            </a:r>
            <a:r>
              <a:rPr lang="en-US" sz="2000">
                <a:solidFill>
                  <a:schemeClr val="accent5"/>
                </a:solidFill>
              </a:rPr>
              <a:t>rogramming environment that we used to build our application.</a:t>
            </a:r>
            <a:endParaRPr sz="2000">
              <a:solidFill>
                <a:schemeClr val="accent5"/>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g1ec339e2466_0_2"/>
          <p:cNvSpPr txBox="1"/>
          <p:nvPr>
            <p:ph type="title"/>
          </p:nvPr>
        </p:nvSpPr>
        <p:spPr>
          <a:xfrm>
            <a:off x="3352075" y="-76200"/>
            <a:ext cx="5170500" cy="824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sz="3300">
                <a:solidFill>
                  <a:schemeClr val="accent4"/>
                </a:solidFill>
              </a:rPr>
              <a:t>Object Design Diagram</a:t>
            </a:r>
            <a:endParaRPr sz="3300"/>
          </a:p>
        </p:txBody>
      </p:sp>
      <p:pic>
        <p:nvPicPr>
          <p:cNvPr id="279" name="Google Shape;279;g1ec339e2466_0_2"/>
          <p:cNvPicPr preferRelativeResize="0"/>
          <p:nvPr/>
        </p:nvPicPr>
        <p:blipFill>
          <a:blip r:embed="rId3">
            <a:alphaModFix/>
          </a:blip>
          <a:stretch>
            <a:fillRect/>
          </a:stretch>
        </p:blipFill>
        <p:spPr>
          <a:xfrm>
            <a:off x="2603246" y="693248"/>
            <a:ext cx="6836275" cy="57422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g1ec339e2466_0_10"/>
          <p:cNvSpPr txBox="1"/>
          <p:nvPr>
            <p:ph type="title"/>
          </p:nvPr>
        </p:nvSpPr>
        <p:spPr>
          <a:xfrm>
            <a:off x="1332302" y="-39117"/>
            <a:ext cx="8984400" cy="13257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Arial"/>
              <a:buNone/>
            </a:pPr>
            <a:r>
              <a:rPr lang="en-US" sz="3300">
                <a:solidFill>
                  <a:schemeClr val="accent4"/>
                </a:solidFill>
              </a:rPr>
              <a:t>System </a:t>
            </a:r>
            <a:r>
              <a:rPr lang="en-US" sz="3300">
                <a:solidFill>
                  <a:schemeClr val="accent4"/>
                </a:solidFill>
              </a:rPr>
              <a:t>Design Architecture</a:t>
            </a:r>
            <a:endParaRPr sz="3300"/>
          </a:p>
        </p:txBody>
      </p:sp>
      <p:pic>
        <p:nvPicPr>
          <p:cNvPr id="285" name="Google Shape;285;g1ec339e2466_0_10"/>
          <p:cNvPicPr preferRelativeResize="0"/>
          <p:nvPr/>
        </p:nvPicPr>
        <p:blipFill>
          <a:blip r:embed="rId3">
            <a:alphaModFix/>
          </a:blip>
          <a:stretch>
            <a:fillRect/>
          </a:stretch>
        </p:blipFill>
        <p:spPr>
          <a:xfrm>
            <a:off x="696200" y="1019675"/>
            <a:ext cx="10526276" cy="51973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g1ec339e2466_3_4"/>
          <p:cNvSpPr txBox="1"/>
          <p:nvPr>
            <p:ph type="title"/>
          </p:nvPr>
        </p:nvSpPr>
        <p:spPr>
          <a:xfrm>
            <a:off x="2348550" y="-51572"/>
            <a:ext cx="6751800" cy="8640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Arial"/>
              <a:buNone/>
            </a:pPr>
            <a:r>
              <a:rPr lang="en-US" sz="3300">
                <a:solidFill>
                  <a:schemeClr val="accent4"/>
                </a:solidFill>
              </a:rPr>
              <a:t>Use Case Diagram</a:t>
            </a:r>
            <a:endParaRPr sz="3300"/>
          </a:p>
        </p:txBody>
      </p:sp>
      <p:pic>
        <p:nvPicPr>
          <p:cNvPr id="291" name="Google Shape;291;g1ec339e2466_3_4"/>
          <p:cNvPicPr preferRelativeResize="0"/>
          <p:nvPr/>
        </p:nvPicPr>
        <p:blipFill rotWithShape="1">
          <a:blip r:embed="rId3">
            <a:alphaModFix/>
          </a:blip>
          <a:srcRect b="2329" l="2070" r="2089" t="2586"/>
          <a:stretch/>
        </p:blipFill>
        <p:spPr>
          <a:xfrm>
            <a:off x="873125" y="888625"/>
            <a:ext cx="10313324" cy="53901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