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3" roundtripDataSignature="AMtx7mhILq9LWHXmyQBhdArTjOIEEVu+j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customschemas.google.com/relationships/presentationmetadata" Target="metadata"/><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a010922dc2_0_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g2a010922dc2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a008ee885d_2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g2a008ee885d_2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2a008ee885d_2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g2a008ee885d_2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2a008ee885d_1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g2a008ee885d_1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9.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Bringing Personalization To The Nextcloud Linux Client</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2240270"/>
            <a:ext cx="4658794" cy="895922"/>
          </a:xfrm>
          <a:prstGeom prst="rect">
            <a:avLst/>
          </a:prstGeom>
          <a:noFill/>
          <a:ln>
            <a:noFill/>
          </a:ln>
        </p:spPr>
      </p:pic>
      <p:sp>
        <p:nvSpPr>
          <p:cNvPr id="225" name="Google Shape;225;p1"/>
          <p:cNvSpPr txBox="1"/>
          <p:nvPr/>
        </p:nvSpPr>
        <p:spPr>
          <a:xfrm>
            <a:off x="1117625" y="5392050"/>
            <a:ext cx="10515600" cy="6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800">
                <a:solidFill>
                  <a:schemeClr val="accent5"/>
                </a:solidFill>
              </a:rPr>
              <a:t>Cynthia Valdes Martin, Alejandro Carballo, Geovani Rodriguez</a:t>
            </a:r>
            <a:endParaRPr sz="2800">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5"/>
              </a:buClr>
              <a:buSzPts val="2800"/>
              <a:buNone/>
            </a:pPr>
            <a:r>
              <a:rPr i="1" lang="en-US"/>
              <a:t>The Problem</a:t>
            </a:r>
            <a:endParaRPr i="1"/>
          </a:p>
          <a:p>
            <a:pPr indent="0" lvl="0" marL="0" rtl="0" algn="ctr">
              <a:lnSpc>
                <a:spcPct val="90000"/>
              </a:lnSpc>
              <a:spcBef>
                <a:spcPts val="0"/>
              </a:spcBef>
              <a:spcAft>
                <a:spcPts val="0"/>
              </a:spcAft>
              <a:buClr>
                <a:schemeClr val="accent5"/>
              </a:buClr>
              <a:buSzPts val="2800"/>
              <a:buNone/>
            </a:pPr>
            <a:r>
              <a:rPr lang="en-US"/>
              <a:t>Nextclouds Linux Desktop client contains very little in terms of personalizing the client, in both aesthetics and functionality. Nextcloud also consisted of not too clear documentation for the Linux client development, making contributing to the project more challenging for Linux developers.</a:t>
            </a:r>
            <a:endParaRPr/>
          </a:p>
        </p:txBody>
      </p:sp>
      <p:sp>
        <p:nvSpPr>
          <p:cNvPr id="231" name="Google Shape;231;p2"/>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Introduction</a:t>
            </a:r>
            <a:endParaRPr b="1"/>
          </a:p>
        </p:txBody>
      </p:sp>
      <p:pic>
        <p:nvPicPr>
          <p:cNvPr id="232" name="Google Shape;232;p2"/>
          <p:cNvPicPr preferRelativeResize="0"/>
          <p:nvPr/>
        </p:nvPicPr>
        <p:blipFill>
          <a:blip r:embed="rId3">
            <a:alphaModFix/>
          </a:blip>
          <a:stretch>
            <a:fillRect/>
          </a:stretch>
        </p:blipFill>
        <p:spPr>
          <a:xfrm>
            <a:off x="3114675" y="4784788"/>
            <a:ext cx="5962650" cy="1038225"/>
          </a:xfrm>
          <a:prstGeom prst="rect">
            <a:avLst/>
          </a:prstGeom>
          <a:noFill/>
          <a:ln>
            <a:noFill/>
          </a:ln>
        </p:spPr>
      </p:pic>
      <p:sp>
        <p:nvSpPr>
          <p:cNvPr id="233" name="Google Shape;233;p2"/>
          <p:cNvSpPr txBox="1"/>
          <p:nvPr/>
        </p:nvSpPr>
        <p:spPr>
          <a:xfrm>
            <a:off x="3418050" y="5823025"/>
            <a:ext cx="5355900" cy="26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accent6"/>
                </a:solidFill>
              </a:rPr>
              <a:t>Nextclouds Theme Selection In General Settings</a:t>
            </a:r>
            <a:endParaRPr sz="1800">
              <a:solidFill>
                <a:schemeClr val="accent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2a010922dc2_0_2"/>
          <p:cNvSpPr txBox="1"/>
          <p:nvPr>
            <p:ph idx="1" type="body"/>
          </p:nvPr>
        </p:nvSpPr>
        <p:spPr>
          <a:xfrm>
            <a:off x="1603800" y="1878350"/>
            <a:ext cx="8984400" cy="1011900"/>
          </a:xfrm>
          <a:prstGeom prst="rect">
            <a:avLst/>
          </a:prstGeom>
          <a:noFill/>
          <a:ln>
            <a:noFill/>
          </a:ln>
        </p:spPr>
        <p:txBody>
          <a:bodyPr anchorCtr="0" anchor="t" bIns="45700" lIns="91425" spcFirstLastPara="1" rIns="91425" wrap="square" tIns="45700">
            <a:normAutofit fontScale="55000" lnSpcReduction="20000"/>
          </a:bodyPr>
          <a:lstStyle/>
          <a:p>
            <a:pPr indent="0" lvl="0" marL="0" rtl="0" algn="ctr">
              <a:lnSpc>
                <a:spcPct val="90000"/>
              </a:lnSpc>
              <a:spcBef>
                <a:spcPts val="0"/>
              </a:spcBef>
              <a:spcAft>
                <a:spcPts val="0"/>
              </a:spcAft>
              <a:buClr>
                <a:schemeClr val="accent5"/>
              </a:buClr>
              <a:buSzPct val="55445"/>
              <a:buNone/>
            </a:pPr>
            <a:r>
              <a:rPr i="1" lang="en-US" sz="5050"/>
              <a:t>The Solution</a:t>
            </a:r>
            <a:endParaRPr i="1" sz="5050"/>
          </a:p>
          <a:p>
            <a:pPr indent="0" lvl="0" marL="0" rtl="0" algn="ctr">
              <a:lnSpc>
                <a:spcPct val="90000"/>
              </a:lnSpc>
              <a:spcBef>
                <a:spcPts val="0"/>
              </a:spcBef>
              <a:spcAft>
                <a:spcPts val="0"/>
              </a:spcAft>
              <a:buClr>
                <a:schemeClr val="accent5"/>
              </a:buClr>
              <a:buSzPct val="55445"/>
              <a:buNone/>
            </a:pPr>
            <a:r>
              <a:rPr lang="en-US" sz="5050"/>
              <a:t>Our solution is broken down into three main problems to solve:</a:t>
            </a:r>
            <a:endParaRPr sz="5050"/>
          </a:p>
        </p:txBody>
      </p:sp>
      <p:sp>
        <p:nvSpPr>
          <p:cNvPr id="239" name="Google Shape;239;g2a010922dc2_0_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Introduction</a:t>
            </a:r>
            <a:endParaRPr b="1"/>
          </a:p>
        </p:txBody>
      </p:sp>
      <p:sp>
        <p:nvSpPr>
          <p:cNvPr id="240" name="Google Shape;240;g2a010922dc2_0_2"/>
          <p:cNvSpPr txBox="1"/>
          <p:nvPr/>
        </p:nvSpPr>
        <p:spPr>
          <a:xfrm>
            <a:off x="1709950" y="2993300"/>
            <a:ext cx="2413800" cy="22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5"/>
                </a:solidFill>
              </a:rPr>
              <a:t>Aesthetic theming</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Personal Icons</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Personal Colors</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Personal Themes</a:t>
            </a:r>
            <a:endParaRPr sz="2200">
              <a:solidFill>
                <a:schemeClr val="accent5"/>
              </a:solidFill>
            </a:endParaRPr>
          </a:p>
        </p:txBody>
      </p:sp>
      <p:sp>
        <p:nvSpPr>
          <p:cNvPr id="241" name="Google Shape;241;g2a010922dc2_0_2"/>
          <p:cNvSpPr txBox="1"/>
          <p:nvPr/>
        </p:nvSpPr>
        <p:spPr>
          <a:xfrm>
            <a:off x="4464175" y="2993300"/>
            <a:ext cx="2828700" cy="22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5"/>
                </a:solidFill>
              </a:rPr>
              <a:t>Linux Functionality</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Linux Nautilus Integration</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Scripts for needed Linux packages</a:t>
            </a:r>
            <a:endParaRPr sz="2200">
              <a:solidFill>
                <a:schemeClr val="accent5"/>
              </a:solidFill>
            </a:endParaRPr>
          </a:p>
        </p:txBody>
      </p:sp>
      <p:sp>
        <p:nvSpPr>
          <p:cNvPr id="242" name="Google Shape;242;g2a010922dc2_0_2"/>
          <p:cNvSpPr txBox="1"/>
          <p:nvPr/>
        </p:nvSpPr>
        <p:spPr>
          <a:xfrm>
            <a:off x="7292875" y="2993300"/>
            <a:ext cx="3420300" cy="22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200">
                <a:solidFill>
                  <a:schemeClr val="accent5"/>
                </a:solidFill>
              </a:rPr>
              <a:t>Better User Experience</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Personalized System Tray Tabs</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Key shortcuts implementation</a:t>
            </a:r>
            <a:endParaRPr sz="2200">
              <a:solidFill>
                <a:schemeClr val="accent5"/>
              </a:solidFill>
            </a:endParaRPr>
          </a:p>
          <a:p>
            <a:pPr indent="-368300" lvl="0" marL="457200" rtl="0" algn="l">
              <a:spcBef>
                <a:spcPts val="0"/>
              </a:spcBef>
              <a:spcAft>
                <a:spcPts val="0"/>
              </a:spcAft>
              <a:buClr>
                <a:schemeClr val="accent5"/>
              </a:buClr>
              <a:buSzPts val="2200"/>
              <a:buChar char="-"/>
            </a:pPr>
            <a:r>
              <a:rPr lang="en-US" sz="2200">
                <a:solidFill>
                  <a:schemeClr val="accent5"/>
                </a:solidFill>
              </a:rPr>
              <a:t>Accessibility to information</a:t>
            </a:r>
            <a:endParaRPr sz="2200">
              <a:solidFill>
                <a:schemeClr val="accent5"/>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7"/>
          <p:cNvSpPr txBox="1"/>
          <p:nvPr>
            <p:ph idx="1" type="body"/>
          </p:nvPr>
        </p:nvSpPr>
        <p:spPr>
          <a:xfrm>
            <a:off x="633845" y="2847250"/>
            <a:ext cx="43587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i="1" lang="en-US" sz="2000"/>
              <a:t>Requirements</a:t>
            </a:r>
            <a:endParaRPr i="1" sz="2000"/>
          </a:p>
          <a:p>
            <a:pPr indent="-355600" lvl="0" marL="457200" rtl="0" algn="l">
              <a:lnSpc>
                <a:spcPct val="90000"/>
              </a:lnSpc>
              <a:spcBef>
                <a:spcPts val="0"/>
              </a:spcBef>
              <a:spcAft>
                <a:spcPts val="0"/>
              </a:spcAft>
              <a:buSzPts val="2000"/>
              <a:buChar char="-"/>
            </a:pPr>
            <a:r>
              <a:rPr lang="en-US" sz="2000"/>
              <a:t>Create a customization window that can be opened from system tray</a:t>
            </a:r>
            <a:endParaRPr sz="2000"/>
          </a:p>
          <a:p>
            <a:pPr indent="-355600" lvl="0" marL="457200" rtl="0" algn="l">
              <a:lnSpc>
                <a:spcPct val="90000"/>
              </a:lnSpc>
              <a:spcBef>
                <a:spcPts val="0"/>
              </a:spcBef>
              <a:spcAft>
                <a:spcPts val="0"/>
              </a:spcAft>
              <a:buSzPts val="2000"/>
              <a:buChar char="-"/>
            </a:pPr>
            <a:r>
              <a:rPr lang="en-US" sz="2000"/>
              <a:t>Contain all theme, icon, and color choices in the window</a:t>
            </a:r>
            <a:endParaRPr sz="2000"/>
          </a:p>
          <a:p>
            <a:pPr indent="-355600" lvl="0" marL="457200" rtl="0" algn="l">
              <a:lnSpc>
                <a:spcPct val="90000"/>
              </a:lnSpc>
              <a:spcBef>
                <a:spcPts val="0"/>
              </a:spcBef>
              <a:spcAft>
                <a:spcPts val="0"/>
              </a:spcAft>
              <a:buSzPts val="2000"/>
              <a:buChar char="-"/>
            </a:pPr>
            <a:r>
              <a:rPr lang="en-US" sz="2000"/>
              <a:t>Allow mixing and matching of different aspects of the customization</a:t>
            </a:r>
            <a:endParaRPr sz="2000"/>
          </a:p>
        </p:txBody>
      </p:sp>
      <p:sp>
        <p:nvSpPr>
          <p:cNvPr id="248" name="Google Shape;248;p7"/>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b="1" lang="en-US"/>
              <a:t>Aesthetic Theming</a:t>
            </a:r>
            <a:endParaRPr b="1"/>
          </a:p>
        </p:txBody>
      </p:sp>
      <p:sp>
        <p:nvSpPr>
          <p:cNvPr id="249" name="Google Shape;249;p7"/>
          <p:cNvSpPr txBox="1"/>
          <p:nvPr/>
        </p:nvSpPr>
        <p:spPr>
          <a:xfrm>
            <a:off x="6063175" y="2843075"/>
            <a:ext cx="4358700" cy="2904300"/>
          </a:xfrm>
          <a:prstGeom prst="rect">
            <a:avLst/>
          </a:prstGeom>
          <a:noFill/>
          <a:ln>
            <a:noFill/>
          </a:ln>
        </p:spPr>
        <p:txBody>
          <a:bodyPr anchorCtr="0" anchor="t" bIns="91425" lIns="91425" spcFirstLastPara="1" rIns="91425" wrap="square" tIns="91425">
            <a:noAutofit/>
          </a:bodyPr>
          <a:lstStyle/>
          <a:p>
            <a:pPr indent="-114300" lvl="0" marL="228600" rtl="0" algn="l">
              <a:lnSpc>
                <a:spcPct val="90000"/>
              </a:lnSpc>
              <a:spcBef>
                <a:spcPts val="0"/>
              </a:spcBef>
              <a:spcAft>
                <a:spcPts val="0"/>
              </a:spcAft>
              <a:buClr>
                <a:schemeClr val="lt1"/>
              </a:buClr>
              <a:buSzPts val="1800"/>
              <a:buFont typeface="Arial"/>
              <a:buNone/>
            </a:pPr>
            <a:r>
              <a:rPr i="1" lang="en-US" sz="2000">
                <a:solidFill>
                  <a:schemeClr val="lt1"/>
                </a:solidFill>
              </a:rPr>
              <a:t>Goals</a:t>
            </a:r>
            <a:endParaRPr i="1"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customization to important aspects of the app.</a:t>
            </a:r>
            <a:endParaRPr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a variety of themes and image selections to allow users to connect with Nextcloud.</a:t>
            </a:r>
            <a:endParaRPr sz="2800">
              <a:solidFill>
                <a:schemeClr val="accent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2a008ee885d_2_1"/>
          <p:cNvSpPr txBox="1"/>
          <p:nvPr>
            <p:ph idx="1" type="body"/>
          </p:nvPr>
        </p:nvSpPr>
        <p:spPr>
          <a:xfrm>
            <a:off x="633845" y="2847250"/>
            <a:ext cx="43587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i="1" lang="en-US" sz="2000"/>
              <a:t>Requirements</a:t>
            </a:r>
            <a:endParaRPr i="1" sz="2000"/>
          </a:p>
          <a:p>
            <a:pPr indent="-355600" lvl="0" marL="457200" rtl="0" algn="l">
              <a:spcBef>
                <a:spcPts val="0"/>
              </a:spcBef>
              <a:spcAft>
                <a:spcPts val="0"/>
              </a:spcAft>
              <a:buSzPts val="2000"/>
              <a:buChar char="-"/>
            </a:pPr>
            <a:r>
              <a:rPr lang="en-US" sz="2000"/>
              <a:t>Implement a python script to allow for shell integration with nautilus.</a:t>
            </a:r>
            <a:endParaRPr sz="2000"/>
          </a:p>
          <a:p>
            <a:pPr indent="-355600" lvl="0" marL="457200" rtl="0" algn="l">
              <a:spcBef>
                <a:spcPts val="0"/>
              </a:spcBef>
              <a:spcAft>
                <a:spcPts val="0"/>
              </a:spcAft>
              <a:buSzPts val="2000"/>
              <a:buChar char="-"/>
            </a:pPr>
            <a:r>
              <a:rPr lang="en-US" sz="2000"/>
              <a:t>Implement a right click sharing feature for quick access.</a:t>
            </a:r>
            <a:endParaRPr sz="2000"/>
          </a:p>
          <a:p>
            <a:pPr indent="-355600" lvl="0" marL="457200" rtl="0" algn="l">
              <a:spcBef>
                <a:spcPts val="0"/>
              </a:spcBef>
              <a:spcAft>
                <a:spcPts val="0"/>
              </a:spcAft>
              <a:buSzPts val="2000"/>
              <a:buChar char="-"/>
            </a:pPr>
            <a:r>
              <a:rPr lang="en-US" sz="2000"/>
              <a:t>Implement a right click sharing feature for easy nextcloud uploading.</a:t>
            </a:r>
            <a:endParaRPr sz="2000"/>
          </a:p>
        </p:txBody>
      </p:sp>
      <p:sp>
        <p:nvSpPr>
          <p:cNvPr id="255" name="Google Shape;255;g2a008ee885d_2_1"/>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b="1" lang="en-US"/>
              <a:t>Linux Functionality</a:t>
            </a:r>
            <a:endParaRPr b="1"/>
          </a:p>
        </p:txBody>
      </p:sp>
      <p:sp>
        <p:nvSpPr>
          <p:cNvPr id="256" name="Google Shape;256;g2a008ee885d_2_1"/>
          <p:cNvSpPr txBox="1"/>
          <p:nvPr/>
        </p:nvSpPr>
        <p:spPr>
          <a:xfrm>
            <a:off x="6063175" y="2843075"/>
            <a:ext cx="4358700" cy="2904300"/>
          </a:xfrm>
          <a:prstGeom prst="rect">
            <a:avLst/>
          </a:prstGeom>
          <a:noFill/>
          <a:ln>
            <a:noFill/>
          </a:ln>
        </p:spPr>
        <p:txBody>
          <a:bodyPr anchorCtr="0" anchor="t" bIns="91425" lIns="91425" spcFirstLastPara="1" rIns="91425" wrap="square" tIns="91425">
            <a:noAutofit/>
          </a:bodyPr>
          <a:lstStyle/>
          <a:p>
            <a:pPr indent="-114300" lvl="0" marL="228600" rtl="0" algn="l">
              <a:lnSpc>
                <a:spcPct val="90000"/>
              </a:lnSpc>
              <a:spcBef>
                <a:spcPts val="0"/>
              </a:spcBef>
              <a:spcAft>
                <a:spcPts val="0"/>
              </a:spcAft>
              <a:buNone/>
            </a:pPr>
            <a:r>
              <a:rPr i="1" lang="en-US" sz="2000">
                <a:solidFill>
                  <a:schemeClr val="lt1"/>
                </a:solidFill>
              </a:rPr>
              <a:t>Goals</a:t>
            </a:r>
            <a:endParaRPr i="1"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an easier way to use Nextcloud on the linux client.</a:t>
            </a:r>
            <a:endParaRPr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an easier way to share files through Nextcloud on the linux client.</a:t>
            </a:r>
            <a:endParaRPr sz="20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2a008ee885d_2_7"/>
          <p:cNvSpPr txBox="1"/>
          <p:nvPr>
            <p:ph idx="1" type="body"/>
          </p:nvPr>
        </p:nvSpPr>
        <p:spPr>
          <a:xfrm>
            <a:off x="633845" y="2847250"/>
            <a:ext cx="4358700" cy="29670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rPr i="1" lang="en-US" sz="2000"/>
              <a:t>Requirements</a:t>
            </a:r>
            <a:endParaRPr i="1" sz="2000"/>
          </a:p>
          <a:p>
            <a:pPr indent="-355600" lvl="0" marL="457200" rtl="0" algn="l">
              <a:spcBef>
                <a:spcPts val="0"/>
              </a:spcBef>
              <a:spcAft>
                <a:spcPts val="0"/>
              </a:spcAft>
              <a:buSzPts val="2000"/>
              <a:buChar char="-"/>
            </a:pPr>
            <a:r>
              <a:rPr lang="en-US" sz="2000"/>
              <a:t>Make a window for tabs that can be set with personalized links.</a:t>
            </a:r>
            <a:endParaRPr sz="2000"/>
          </a:p>
          <a:p>
            <a:pPr indent="-355600" lvl="0" marL="457200" rtl="0" algn="l">
              <a:spcBef>
                <a:spcPts val="0"/>
              </a:spcBef>
              <a:spcAft>
                <a:spcPts val="0"/>
              </a:spcAft>
              <a:buSzPts val="2000"/>
              <a:buChar char="-"/>
            </a:pPr>
            <a:r>
              <a:rPr lang="en-US" sz="2000"/>
              <a:t>Make keyboard shortcuts for each link.</a:t>
            </a:r>
            <a:endParaRPr sz="2000"/>
          </a:p>
          <a:p>
            <a:pPr indent="-355600" lvl="0" marL="457200" rtl="0" algn="l">
              <a:spcBef>
                <a:spcPts val="0"/>
              </a:spcBef>
              <a:spcAft>
                <a:spcPts val="0"/>
              </a:spcAft>
              <a:buSzPts val="2000"/>
              <a:buChar char="-"/>
            </a:pPr>
            <a:r>
              <a:rPr lang="en-US" sz="2000"/>
              <a:t>Make keyboard shortcuts for navigating many of the new menus.</a:t>
            </a:r>
            <a:endParaRPr sz="2000"/>
          </a:p>
        </p:txBody>
      </p:sp>
      <p:sp>
        <p:nvSpPr>
          <p:cNvPr id="262" name="Google Shape;262;g2a008ee885d_2_7"/>
          <p:cNvSpPr txBox="1"/>
          <p:nvPr>
            <p:ph type="title"/>
          </p:nvPr>
        </p:nvSpPr>
        <p:spPr>
          <a:xfrm>
            <a:off x="3637900" y="1809725"/>
            <a:ext cx="50442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b="1" lang="en-US"/>
              <a:t>Better User Experience</a:t>
            </a:r>
            <a:endParaRPr b="1"/>
          </a:p>
        </p:txBody>
      </p:sp>
      <p:sp>
        <p:nvSpPr>
          <p:cNvPr id="263" name="Google Shape;263;g2a008ee885d_2_7"/>
          <p:cNvSpPr txBox="1"/>
          <p:nvPr/>
        </p:nvSpPr>
        <p:spPr>
          <a:xfrm>
            <a:off x="6063175" y="2843075"/>
            <a:ext cx="4358700" cy="2904300"/>
          </a:xfrm>
          <a:prstGeom prst="rect">
            <a:avLst/>
          </a:prstGeom>
          <a:noFill/>
          <a:ln>
            <a:noFill/>
          </a:ln>
        </p:spPr>
        <p:txBody>
          <a:bodyPr anchorCtr="0" anchor="t" bIns="91425" lIns="91425" spcFirstLastPara="1" rIns="91425" wrap="square" tIns="91425">
            <a:noAutofit/>
          </a:bodyPr>
          <a:lstStyle/>
          <a:p>
            <a:pPr indent="-114300" lvl="0" marL="228600" rtl="0" algn="l">
              <a:lnSpc>
                <a:spcPct val="90000"/>
              </a:lnSpc>
              <a:spcBef>
                <a:spcPts val="0"/>
              </a:spcBef>
              <a:spcAft>
                <a:spcPts val="0"/>
              </a:spcAft>
              <a:buNone/>
            </a:pPr>
            <a:r>
              <a:rPr i="1" lang="en-US" sz="2000">
                <a:solidFill>
                  <a:schemeClr val="lt1"/>
                </a:solidFill>
              </a:rPr>
              <a:t>Goals</a:t>
            </a:r>
            <a:endParaRPr i="1"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easy access to new and old features and settings.</a:t>
            </a:r>
            <a:endParaRPr sz="2000">
              <a:solidFill>
                <a:schemeClr val="lt1"/>
              </a:solidFill>
            </a:endParaRPr>
          </a:p>
          <a:p>
            <a:pPr indent="-355600" lvl="0" marL="457200" rtl="0" algn="l">
              <a:lnSpc>
                <a:spcPct val="90000"/>
              </a:lnSpc>
              <a:spcBef>
                <a:spcPts val="0"/>
              </a:spcBef>
              <a:spcAft>
                <a:spcPts val="0"/>
              </a:spcAft>
              <a:buClr>
                <a:schemeClr val="lt1"/>
              </a:buClr>
              <a:buSzPts val="2000"/>
              <a:buChar char="-"/>
            </a:pPr>
            <a:r>
              <a:rPr lang="en-US" sz="2000">
                <a:solidFill>
                  <a:schemeClr val="lt1"/>
                </a:solidFill>
              </a:rPr>
              <a:t>Provide Nextcloud on linux with a new unique use that can improve workflow.</a:t>
            </a:r>
            <a:endParaRPr sz="20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2a008ee885d_1_1"/>
          <p:cNvSpPr txBox="1"/>
          <p:nvPr>
            <p:ph idx="1" type="body"/>
          </p:nvPr>
        </p:nvSpPr>
        <p:spPr>
          <a:xfrm>
            <a:off x="1603800" y="1878350"/>
            <a:ext cx="8984400" cy="36846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sz="2000">
                <a:solidFill>
                  <a:schemeClr val="lt1"/>
                </a:solidFill>
              </a:rPr>
              <a:t>We spent weeks breaking down and understanding the intricacies of the codebase, learning to build the program and adapt to the way contributors to </a:t>
            </a:r>
            <a:r>
              <a:rPr lang="en-US" sz="2000">
                <a:solidFill>
                  <a:schemeClr val="lt1"/>
                </a:solidFill>
              </a:rPr>
              <a:t>the project had formatted their code.</a:t>
            </a:r>
            <a:endParaRPr sz="2000">
              <a:solidFill>
                <a:schemeClr val="lt1"/>
              </a:solidFill>
            </a:endParaRPr>
          </a:p>
          <a:p>
            <a:pPr indent="0" lvl="0" marL="0" rtl="0" algn="l">
              <a:spcBef>
                <a:spcPts val="0"/>
              </a:spcBef>
              <a:spcAft>
                <a:spcPts val="0"/>
              </a:spcAft>
              <a:buNone/>
            </a:pPr>
            <a:r>
              <a:t/>
            </a:r>
            <a:endParaRPr sz="2000">
              <a:solidFill>
                <a:schemeClr val="lt1"/>
              </a:solidFill>
            </a:endParaRPr>
          </a:p>
          <a:p>
            <a:pPr indent="0" lvl="0" marL="0" rtl="0" algn="l">
              <a:spcBef>
                <a:spcPts val="0"/>
              </a:spcBef>
              <a:spcAft>
                <a:spcPts val="0"/>
              </a:spcAft>
              <a:buNone/>
            </a:pPr>
            <a:r>
              <a:rPr lang="en-US" sz="2000">
                <a:solidFill>
                  <a:schemeClr val="lt1"/>
                </a:solidFill>
              </a:rPr>
              <a:t>When we had a handle on it, we went to work conceptualizing and testing features, amending and changing our work as we learned more and about Nextcloud and QT.</a:t>
            </a:r>
            <a:endParaRPr sz="2000">
              <a:solidFill>
                <a:schemeClr val="lt1"/>
              </a:solidFill>
            </a:endParaRPr>
          </a:p>
          <a:p>
            <a:pPr indent="0" lvl="0" marL="0" rtl="0" algn="l">
              <a:spcBef>
                <a:spcPts val="0"/>
              </a:spcBef>
              <a:spcAft>
                <a:spcPts val="0"/>
              </a:spcAft>
              <a:buNone/>
            </a:pPr>
            <a:r>
              <a:t/>
            </a:r>
            <a:endParaRPr sz="2000">
              <a:solidFill>
                <a:schemeClr val="lt1"/>
              </a:solidFill>
            </a:endParaRPr>
          </a:p>
          <a:p>
            <a:pPr indent="0" lvl="0" marL="0" rtl="0" algn="l">
              <a:spcBef>
                <a:spcPts val="0"/>
              </a:spcBef>
              <a:spcAft>
                <a:spcPts val="0"/>
              </a:spcAft>
              <a:buNone/>
            </a:pPr>
            <a:r>
              <a:rPr lang="en-US" sz="2000">
                <a:solidFill>
                  <a:schemeClr val="lt1"/>
                </a:solidFill>
              </a:rPr>
              <a:t>As we iterated on ideas, we settled on customization and after making a unified menu, branched out to different aspects of Nextcloud we could improve as individuals.</a:t>
            </a:r>
            <a:endParaRPr sz="2000">
              <a:solidFill>
                <a:schemeClr val="lt1"/>
              </a:solidFill>
            </a:endParaRPr>
          </a:p>
        </p:txBody>
      </p:sp>
      <p:sp>
        <p:nvSpPr>
          <p:cNvPr id="269" name="Google Shape;269;g2a008ee885d_1_1"/>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t>Development</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9"/>
          <p:cNvSpPr txBox="1"/>
          <p:nvPr>
            <p:ph idx="1" type="body"/>
          </p:nvPr>
        </p:nvSpPr>
        <p:spPr>
          <a:xfrm>
            <a:off x="3282203" y="1788667"/>
            <a:ext cx="7929600" cy="41754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1100"/>
              <a:buFont typeface="Arial"/>
              <a:buNone/>
            </a:pPr>
            <a:r>
              <a:rPr lang="en-US" sz="2000">
                <a:solidFill>
                  <a:schemeClr val="dk1"/>
                </a:solidFill>
              </a:rPr>
              <a:t>We were able to successfully implement:</a:t>
            </a:r>
            <a:endParaRPr sz="2000">
              <a:solidFill>
                <a:schemeClr val="dk1"/>
              </a:solidFill>
            </a:endParaRPr>
          </a:p>
          <a:p>
            <a:pPr indent="-355600" lvl="0" marL="457200" rtl="0" algn="l">
              <a:spcBef>
                <a:spcPts val="0"/>
              </a:spcBef>
              <a:spcAft>
                <a:spcPts val="0"/>
              </a:spcAft>
              <a:buClr>
                <a:schemeClr val="dk1"/>
              </a:buClr>
              <a:buSzPts val="2000"/>
              <a:buChar char="-"/>
            </a:pPr>
            <a:r>
              <a:rPr lang="en-US" sz="2000">
                <a:solidFill>
                  <a:schemeClr val="dk1"/>
                </a:solidFill>
              </a:rPr>
              <a:t>Aesthetic theming to multiple windows of Nextcloud, including color selection and icon selection</a:t>
            </a:r>
            <a:endParaRPr sz="2000">
              <a:solidFill>
                <a:schemeClr val="dk1"/>
              </a:solidFill>
            </a:endParaRPr>
          </a:p>
          <a:p>
            <a:pPr indent="-355600" lvl="0" marL="457200" rtl="0" algn="l">
              <a:spcBef>
                <a:spcPts val="0"/>
              </a:spcBef>
              <a:spcAft>
                <a:spcPts val="0"/>
              </a:spcAft>
              <a:buClr>
                <a:schemeClr val="dk1"/>
              </a:buClr>
              <a:buSzPts val="2000"/>
              <a:buChar char="-"/>
            </a:pPr>
            <a:r>
              <a:rPr lang="en-US" sz="2000">
                <a:solidFill>
                  <a:schemeClr val="dk1"/>
                </a:solidFill>
              </a:rPr>
              <a:t>Personalization for ease of access in the user buttons personal tab</a:t>
            </a:r>
            <a:endParaRPr sz="2000">
              <a:solidFill>
                <a:schemeClr val="dk1"/>
              </a:solidFill>
            </a:endParaRPr>
          </a:p>
          <a:p>
            <a:pPr indent="-355600" lvl="0" marL="457200" rtl="0" algn="l">
              <a:spcBef>
                <a:spcPts val="0"/>
              </a:spcBef>
              <a:spcAft>
                <a:spcPts val="0"/>
              </a:spcAft>
              <a:buClr>
                <a:schemeClr val="dk1"/>
              </a:buClr>
              <a:buSzPts val="2000"/>
              <a:buChar char="-"/>
            </a:pPr>
            <a:r>
              <a:rPr lang="en-US" sz="2000">
                <a:solidFill>
                  <a:schemeClr val="dk1"/>
                </a:solidFill>
              </a:rPr>
              <a:t>Added personal keyboard shortcuts for the Linux Desktop client for better user experience</a:t>
            </a:r>
            <a:endParaRPr sz="2000">
              <a:solidFill>
                <a:schemeClr val="dk1"/>
              </a:solidFill>
            </a:endParaRPr>
          </a:p>
          <a:p>
            <a:pPr indent="-355600" lvl="0" marL="457200" rtl="0" algn="l">
              <a:spcBef>
                <a:spcPts val="0"/>
              </a:spcBef>
              <a:spcAft>
                <a:spcPts val="0"/>
              </a:spcAft>
              <a:buClr>
                <a:schemeClr val="dk1"/>
              </a:buClr>
              <a:buSzPts val="2000"/>
              <a:buChar char="-"/>
            </a:pPr>
            <a:r>
              <a:rPr lang="en-US" sz="2000">
                <a:solidFill>
                  <a:schemeClr val="dk1"/>
                </a:solidFill>
              </a:rPr>
              <a:t>Implemented Linux Nautilus integration to Nextcloud to be able to copy and move directly from the Nautilus</a:t>
            </a:r>
            <a:endParaRPr sz="2000">
              <a:solidFill>
                <a:schemeClr val="dk1"/>
              </a:solidFill>
            </a:endParaRPr>
          </a:p>
          <a:p>
            <a:pPr indent="-355600" lvl="0" marL="457200" rtl="0" algn="l">
              <a:spcBef>
                <a:spcPts val="0"/>
              </a:spcBef>
              <a:spcAft>
                <a:spcPts val="0"/>
              </a:spcAft>
              <a:buClr>
                <a:schemeClr val="dk1"/>
              </a:buClr>
              <a:buSzPts val="2000"/>
              <a:buChar char="-"/>
            </a:pPr>
            <a:r>
              <a:rPr lang="en-US" sz="2000">
                <a:solidFill>
                  <a:schemeClr val="dk1"/>
                </a:solidFill>
              </a:rPr>
              <a:t>Worked alongside the code abstraction design of Nextcloud to properly build new ui files and c++ files</a:t>
            </a:r>
            <a:endParaRPr sz="2000">
              <a:solidFill>
                <a:schemeClr val="dk1"/>
              </a:solidFill>
            </a:endParaRPr>
          </a:p>
        </p:txBody>
      </p:sp>
      <p:sp>
        <p:nvSpPr>
          <p:cNvPr id="275" name="Google Shape;275;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Final Product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