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Lst>
  <p:sldSz cy="32918400" cx="43891200"/>
  <p:notesSz cx="6858000" cy="9144000"/>
  <p:embeddedFontLst>
    <p:embeddedFont>
      <p:font typeface="Open Sans"/>
      <p:regular r:id="rId6"/>
      <p:bold r:id="rId7"/>
      <p:italic r:id="rId8"/>
      <p:boldItalic r:id="rId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0" roundtripDataSignature="AMtx7mhefKB9txUIWSlgx65Eqd6lLwg7L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10" Type="http://customschemas.google.com/relationships/presentationmetadata" Target="metadata"/><Relationship Id="rId9" Type="http://schemas.openxmlformats.org/officeDocument/2006/relationships/font" Target="fonts/OpenSans-boldItalic.fntdata"/><Relationship Id="rId5" Type="http://schemas.openxmlformats.org/officeDocument/2006/relationships/slide" Target="slides/slide1.xml"/><Relationship Id="rId6" Type="http://schemas.openxmlformats.org/officeDocument/2006/relationships/font" Target="fonts/OpenSans-regular.fntdata"/><Relationship Id="rId7" Type="http://schemas.openxmlformats.org/officeDocument/2006/relationships/font" Target="fonts/OpenSans-bold.fntdata"/><Relationship Id="rId8" Type="http://schemas.openxmlformats.org/officeDocument/2006/relationships/font" Target="fonts/OpenSans-italic.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17" name="Shape 17"/>
        <p:cNvGrpSpPr/>
        <p:nvPr/>
      </p:nvGrpSpPr>
      <p:grpSpPr>
        <a:xfrm>
          <a:off x="0" y="0"/>
          <a:ext cx="0" cy="0"/>
          <a:chOff x="0" y="0"/>
          <a:chExt cx="0" cy="0"/>
        </a:xfrm>
      </p:grpSpPr>
      <p:pic>
        <p:nvPicPr>
          <p:cNvPr descr="A close up of a logo&#10;&#10;Description automatically generated" id="18" name="Google Shape;18;p3"/>
          <p:cNvPicPr preferRelativeResize="0"/>
          <p:nvPr/>
        </p:nvPicPr>
        <p:blipFill rotWithShape="1">
          <a:blip r:embed="rId2">
            <a:alphaModFix/>
          </a:blip>
          <a:srcRect b="15703" l="0" r="88418" t="0"/>
          <a:stretch/>
        </p:blipFill>
        <p:spPr>
          <a:xfrm>
            <a:off x="0" y="0"/>
            <a:ext cx="5618095" cy="32918400"/>
          </a:xfrm>
          <a:prstGeom prst="rect">
            <a:avLst/>
          </a:prstGeom>
          <a:noFill/>
          <a:ln>
            <a:noFill/>
          </a:ln>
        </p:spPr>
      </p:pic>
      <p:sp>
        <p:nvSpPr>
          <p:cNvPr id="19" name="Google Shape;19;p3"/>
          <p:cNvSpPr txBox="1"/>
          <p:nvPr/>
        </p:nvSpPr>
        <p:spPr>
          <a:xfrm>
            <a:off x="6912862" y="2555688"/>
            <a:ext cx="34987151" cy="5683949"/>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rgbClr val="3F3F3F"/>
              </a:solidFill>
              <a:latin typeface="Calibri"/>
              <a:ea typeface="Calibri"/>
              <a:cs typeface="Calibri"/>
              <a:sym typeface="Calibri"/>
            </a:endParaRPr>
          </a:p>
        </p:txBody>
      </p:sp>
      <p:sp>
        <p:nvSpPr>
          <p:cNvPr id="20" name="Google Shape;20;p3"/>
          <p:cNvSpPr/>
          <p:nvPr/>
        </p:nvSpPr>
        <p:spPr>
          <a:xfrm rot="-5400000">
            <a:off x="-10677029" y="16261694"/>
            <a:ext cx="32918410"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21" name="Google Shape;21;p3"/>
          <p:cNvGrpSpPr/>
          <p:nvPr/>
        </p:nvGrpSpPr>
        <p:grpSpPr>
          <a:xfrm flipH="1">
            <a:off x="41218359" y="992179"/>
            <a:ext cx="1881295" cy="2545853"/>
            <a:chOff x="2645664" y="2011680"/>
            <a:chExt cx="735606" cy="746592"/>
          </a:xfrm>
        </p:grpSpPr>
        <p:sp>
          <p:nvSpPr>
            <p:cNvPr id="22" name="Google Shape;22;p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3" name="Google Shape;23;p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24" name="Google Shape;24;p3"/>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25" name="Google Shape;25;p3"/>
          <p:cNvPicPr preferRelativeResize="0"/>
          <p:nvPr/>
        </p:nvPicPr>
        <p:blipFill rotWithShape="1">
          <a:blip r:embed="rId3">
            <a:alphaModFix/>
          </a:blip>
          <a:srcRect b="0" l="0" r="0" t="0"/>
          <a:stretch/>
        </p:blipFill>
        <p:spPr>
          <a:xfrm>
            <a:off x="955097" y="28947040"/>
            <a:ext cx="3641446" cy="312689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26" name="Shape 26"/>
        <p:cNvGrpSpPr/>
        <p:nvPr/>
      </p:nvGrpSpPr>
      <p:grpSpPr>
        <a:xfrm>
          <a:off x="0" y="0"/>
          <a:ext cx="0" cy="0"/>
          <a:chOff x="0" y="0"/>
          <a:chExt cx="0" cy="0"/>
        </a:xfrm>
      </p:grpSpPr>
      <p:pic>
        <p:nvPicPr>
          <p:cNvPr descr="A picture containing bird&#10;&#10;Description automatically generated" id="27" name="Google Shape;27;p4"/>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28" name="Google Shape;28;p4"/>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29" name="Google Shape;29;p4"/>
          <p:cNvGrpSpPr/>
          <p:nvPr/>
        </p:nvGrpSpPr>
        <p:grpSpPr>
          <a:xfrm>
            <a:off x="41216985" y="1016366"/>
            <a:ext cx="1881297" cy="2545856"/>
            <a:chOff x="11140977" y="745237"/>
            <a:chExt cx="522582" cy="530387"/>
          </a:xfrm>
        </p:grpSpPr>
        <p:sp>
          <p:nvSpPr>
            <p:cNvPr id="30" name="Google Shape;30;p4"/>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1" name="Google Shape;31;p4"/>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A close up of a sign&#10;&#10;Description automatically generated" id="32" name="Google Shape;32;p4"/>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33" name="Google Shape;33;p4"/>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34" name="Shape 34"/>
        <p:cNvGrpSpPr/>
        <p:nvPr/>
      </p:nvGrpSpPr>
      <p:grpSpPr>
        <a:xfrm>
          <a:off x="0" y="0"/>
          <a:ext cx="0" cy="0"/>
          <a:chOff x="0" y="0"/>
          <a:chExt cx="0" cy="0"/>
        </a:xfrm>
      </p:grpSpPr>
      <p:pic>
        <p:nvPicPr>
          <p:cNvPr descr="A picture containing bird&#10;&#10;Description automatically generated" id="35" name="Google Shape;35;p5"/>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36" name="Google Shape;36;p5"/>
          <p:cNvSpPr/>
          <p:nvPr/>
        </p:nvSpPr>
        <p:spPr>
          <a:xfrm rot="-5400000">
            <a:off x="-10588059" y="16261694"/>
            <a:ext cx="32918410"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37" name="Google Shape;37;p5"/>
          <p:cNvGrpSpPr/>
          <p:nvPr/>
        </p:nvGrpSpPr>
        <p:grpSpPr>
          <a:xfrm flipH="1">
            <a:off x="41218359" y="992179"/>
            <a:ext cx="1881295" cy="2545853"/>
            <a:chOff x="2645664" y="2011680"/>
            <a:chExt cx="735606" cy="746592"/>
          </a:xfrm>
        </p:grpSpPr>
        <p:sp>
          <p:nvSpPr>
            <p:cNvPr id="38" name="Google Shape;38;p5"/>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9" name="Google Shape;39;p5"/>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A close up of a sign&#10;&#10;Description automatically generated" id="40" name="Google Shape;40;p5"/>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41" name="Google Shape;41;p5"/>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42" name="Shape 42"/>
        <p:cNvGrpSpPr/>
        <p:nvPr/>
      </p:nvGrpSpPr>
      <p:grpSpPr>
        <a:xfrm>
          <a:off x="0" y="0"/>
          <a:ext cx="0" cy="0"/>
          <a:chOff x="0" y="0"/>
          <a:chExt cx="0" cy="0"/>
        </a:xfrm>
      </p:grpSpPr>
      <p:pic>
        <p:nvPicPr>
          <p:cNvPr descr="A close up of a logo&#10;&#10;Description automatically generated" id="43" name="Google Shape;43;p6"/>
          <p:cNvPicPr preferRelativeResize="0"/>
          <p:nvPr/>
        </p:nvPicPr>
        <p:blipFill rotWithShape="1">
          <a:blip r:embed="rId2">
            <a:alphaModFix/>
          </a:blip>
          <a:srcRect b="15703" l="0" r="88418" t="0"/>
          <a:stretch/>
        </p:blipFill>
        <p:spPr>
          <a:xfrm>
            <a:off x="0" y="0"/>
            <a:ext cx="5618095" cy="32918400"/>
          </a:xfrm>
          <a:prstGeom prst="rect">
            <a:avLst/>
          </a:prstGeom>
          <a:noFill/>
          <a:ln>
            <a:noFill/>
          </a:ln>
        </p:spPr>
      </p:pic>
      <p:sp>
        <p:nvSpPr>
          <p:cNvPr id="44" name="Google Shape;44;p6"/>
          <p:cNvSpPr/>
          <p:nvPr/>
        </p:nvSpPr>
        <p:spPr>
          <a:xfrm flipH="1" rot="5400000">
            <a:off x="-10665972"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45" name="Google Shape;45;p6"/>
          <p:cNvGrpSpPr/>
          <p:nvPr/>
        </p:nvGrpSpPr>
        <p:grpSpPr>
          <a:xfrm>
            <a:off x="41216985" y="1016366"/>
            <a:ext cx="1881297" cy="2545856"/>
            <a:chOff x="11140977" y="745237"/>
            <a:chExt cx="522582" cy="530387"/>
          </a:xfrm>
        </p:grpSpPr>
        <p:sp>
          <p:nvSpPr>
            <p:cNvPr id="46" name="Google Shape;46;p6"/>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7" name="Google Shape;47;p6"/>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A picture containing drawing&#10;&#10;Description automatically generated" id="48" name="Google Shape;48;p6"/>
          <p:cNvPicPr preferRelativeResize="0"/>
          <p:nvPr/>
        </p:nvPicPr>
        <p:blipFill rotWithShape="1">
          <a:blip r:embed="rId3">
            <a:alphaModFix/>
          </a:blip>
          <a:srcRect b="0" l="0" r="0" t="0"/>
          <a:stretch/>
        </p:blipFill>
        <p:spPr>
          <a:xfrm>
            <a:off x="955097" y="28947040"/>
            <a:ext cx="3641446" cy="3126894"/>
          </a:xfrm>
          <a:prstGeom prst="rect">
            <a:avLst/>
          </a:prstGeom>
          <a:noFill/>
          <a:ln>
            <a:noFill/>
          </a:ln>
        </p:spPr>
      </p:pic>
      <p:sp>
        <p:nvSpPr>
          <p:cNvPr id="49" name="Google Shape;49;p6"/>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3.jpg"/><Relationship Id="rId2" Type="http://schemas.openxmlformats.org/officeDocument/2006/relationships/image" Target="../media/image2.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idx="11" type="ftr"/>
          </p:nvPr>
        </p:nvSpPr>
        <p:spPr>
          <a:xfrm>
            <a:off x="14538960" y="30510487"/>
            <a:ext cx="14813280" cy="17526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576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7" name="Google Shape;7;p2"/>
          <p:cNvSpPr txBox="1"/>
          <p:nvPr>
            <p:ph idx="12" type="sldNum"/>
          </p:nvPr>
        </p:nvSpPr>
        <p:spPr>
          <a:xfrm>
            <a:off x="30998160" y="30510487"/>
            <a:ext cx="9875520" cy="17526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5760" u="none" cap="none" strike="noStrike">
                <a:solidFill>
                  <a:srgbClr val="888888"/>
                </a:solidFill>
                <a:latin typeface="Calibri"/>
                <a:ea typeface="Calibri"/>
                <a:cs typeface="Calibri"/>
                <a:sym typeface="Calibri"/>
              </a:defRPr>
            </a:lvl1pPr>
            <a:lvl2pPr indent="0" lvl="1" marL="0" marR="0" rtl="0" algn="r">
              <a:spcBef>
                <a:spcPts val="0"/>
              </a:spcBef>
              <a:buNone/>
              <a:defRPr b="0" i="0" sz="5760" u="none" cap="none" strike="noStrike">
                <a:solidFill>
                  <a:srgbClr val="888888"/>
                </a:solidFill>
                <a:latin typeface="Calibri"/>
                <a:ea typeface="Calibri"/>
                <a:cs typeface="Calibri"/>
                <a:sym typeface="Calibri"/>
              </a:defRPr>
            </a:lvl2pPr>
            <a:lvl3pPr indent="0" lvl="2" marL="0" marR="0" rtl="0" algn="r">
              <a:spcBef>
                <a:spcPts val="0"/>
              </a:spcBef>
              <a:buNone/>
              <a:defRPr b="0" i="0" sz="5760" u="none" cap="none" strike="noStrike">
                <a:solidFill>
                  <a:srgbClr val="888888"/>
                </a:solidFill>
                <a:latin typeface="Calibri"/>
                <a:ea typeface="Calibri"/>
                <a:cs typeface="Calibri"/>
                <a:sym typeface="Calibri"/>
              </a:defRPr>
            </a:lvl3pPr>
            <a:lvl4pPr indent="0" lvl="3" marL="0" marR="0" rtl="0" algn="r">
              <a:spcBef>
                <a:spcPts val="0"/>
              </a:spcBef>
              <a:buNone/>
              <a:defRPr b="0" i="0" sz="5760" u="none" cap="none" strike="noStrike">
                <a:solidFill>
                  <a:srgbClr val="888888"/>
                </a:solidFill>
                <a:latin typeface="Calibri"/>
                <a:ea typeface="Calibri"/>
                <a:cs typeface="Calibri"/>
                <a:sym typeface="Calibri"/>
              </a:defRPr>
            </a:lvl4pPr>
            <a:lvl5pPr indent="0" lvl="4" marL="0" marR="0" rtl="0" algn="r">
              <a:spcBef>
                <a:spcPts val="0"/>
              </a:spcBef>
              <a:buNone/>
              <a:defRPr b="0" i="0" sz="5760" u="none" cap="none" strike="noStrike">
                <a:solidFill>
                  <a:srgbClr val="888888"/>
                </a:solidFill>
                <a:latin typeface="Calibri"/>
                <a:ea typeface="Calibri"/>
                <a:cs typeface="Calibri"/>
                <a:sym typeface="Calibri"/>
              </a:defRPr>
            </a:lvl5pPr>
            <a:lvl6pPr indent="0" lvl="5" marL="0" marR="0" rtl="0" algn="r">
              <a:spcBef>
                <a:spcPts val="0"/>
              </a:spcBef>
              <a:buNone/>
              <a:defRPr b="0" i="0" sz="5760" u="none" cap="none" strike="noStrike">
                <a:solidFill>
                  <a:srgbClr val="888888"/>
                </a:solidFill>
                <a:latin typeface="Calibri"/>
                <a:ea typeface="Calibri"/>
                <a:cs typeface="Calibri"/>
                <a:sym typeface="Calibri"/>
              </a:defRPr>
            </a:lvl6pPr>
            <a:lvl7pPr indent="0" lvl="6" marL="0" marR="0" rtl="0" algn="r">
              <a:spcBef>
                <a:spcPts val="0"/>
              </a:spcBef>
              <a:buNone/>
              <a:defRPr b="0" i="0" sz="5760" u="none" cap="none" strike="noStrike">
                <a:solidFill>
                  <a:srgbClr val="888888"/>
                </a:solidFill>
                <a:latin typeface="Calibri"/>
                <a:ea typeface="Calibri"/>
                <a:cs typeface="Calibri"/>
                <a:sym typeface="Calibri"/>
              </a:defRPr>
            </a:lvl7pPr>
            <a:lvl8pPr indent="0" lvl="7" marL="0" marR="0" rtl="0" algn="r">
              <a:spcBef>
                <a:spcPts val="0"/>
              </a:spcBef>
              <a:buNone/>
              <a:defRPr b="0" i="0" sz="5760" u="none" cap="none" strike="noStrike">
                <a:solidFill>
                  <a:srgbClr val="888888"/>
                </a:solidFill>
                <a:latin typeface="Calibri"/>
                <a:ea typeface="Calibri"/>
                <a:cs typeface="Calibri"/>
                <a:sym typeface="Calibri"/>
              </a:defRPr>
            </a:lvl8pPr>
            <a:lvl9pPr indent="0" lvl="8" marL="0" marR="0" rtl="0" algn="r">
              <a:spcBef>
                <a:spcPts val="0"/>
              </a:spcBef>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8" name="Google Shape;8;p2"/>
          <p:cNvPicPr preferRelativeResize="0"/>
          <p:nvPr/>
        </p:nvPicPr>
        <p:blipFill rotWithShape="1">
          <a:blip r:embed="rId1">
            <a:alphaModFix/>
          </a:blip>
          <a:srcRect b="14612" l="13750" r="0" t="0"/>
          <a:stretch/>
        </p:blipFill>
        <p:spPr>
          <a:xfrm>
            <a:off x="6035227" y="7"/>
            <a:ext cx="37855973" cy="32918395"/>
          </a:xfrm>
          <a:prstGeom prst="rect">
            <a:avLst/>
          </a:prstGeom>
          <a:noFill/>
          <a:ln>
            <a:noFill/>
          </a:ln>
        </p:spPr>
      </p:pic>
      <p:sp>
        <p:nvSpPr>
          <p:cNvPr id="9" name="Google Shape;9;p2"/>
          <p:cNvSpPr txBox="1"/>
          <p:nvPr/>
        </p:nvSpPr>
        <p:spPr>
          <a:xfrm>
            <a:off x="6912862" y="2555688"/>
            <a:ext cx="34987151" cy="56839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chemeClr val="lt1"/>
              </a:solidFill>
              <a:latin typeface="Calibri"/>
              <a:ea typeface="Calibri"/>
              <a:cs typeface="Calibri"/>
              <a:sym typeface="Calibri"/>
            </a:endParaRPr>
          </a:p>
        </p:txBody>
      </p:sp>
      <p:sp>
        <p:nvSpPr>
          <p:cNvPr id="10" name="Google Shape;10;p2"/>
          <p:cNvSpPr txBox="1"/>
          <p:nvPr/>
        </p:nvSpPr>
        <p:spPr>
          <a:xfrm>
            <a:off x="6912864" y="8763002"/>
            <a:ext cx="34987147" cy="1898599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Calibri"/>
              <a:ea typeface="Calibri"/>
              <a:cs typeface="Calibri"/>
              <a:sym typeface="Calibri"/>
            </a:endParaRPr>
          </a:p>
        </p:txBody>
      </p:sp>
      <p:sp>
        <p:nvSpPr>
          <p:cNvPr id="11" name="Google Shape;11;p2"/>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12" name="Google Shape;12;p2"/>
          <p:cNvGrpSpPr/>
          <p:nvPr/>
        </p:nvGrpSpPr>
        <p:grpSpPr>
          <a:xfrm>
            <a:off x="41216985" y="1016366"/>
            <a:ext cx="1881297" cy="2545856"/>
            <a:chOff x="11140977" y="745237"/>
            <a:chExt cx="522582" cy="530387"/>
          </a:xfrm>
        </p:grpSpPr>
        <p:sp>
          <p:nvSpPr>
            <p:cNvPr id="13" name="Google Shape;13;p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4" name="Google Shape;14;p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5" name="Google Shape;15;p2"/>
          <p:cNvSpPr txBox="1"/>
          <p:nvPr/>
        </p:nvSpPr>
        <p:spPr>
          <a:xfrm>
            <a:off x="19259723" y="30824712"/>
            <a:ext cx="23635886" cy="707886"/>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4000" u="none" cap="none" strike="noStrike">
                <a:solidFill>
                  <a:srgbClr val="F2F2F2"/>
                </a:solidFill>
                <a:latin typeface="Arial"/>
                <a:ea typeface="Arial"/>
                <a:cs typeface="Arial"/>
                <a:sym typeface="Arial"/>
              </a:rPr>
              <a:t>COLLEGE OF ENGINEERING AND COMPUTING</a:t>
            </a:r>
            <a:endParaRPr/>
          </a:p>
        </p:txBody>
      </p:sp>
      <p:pic>
        <p:nvPicPr>
          <p:cNvPr descr="A close up of a sign&#10;&#10;Description automatically generated" id="16" name="Google Shape;16;p2"/>
          <p:cNvPicPr preferRelativeResize="0"/>
          <p:nvPr/>
        </p:nvPicPr>
        <p:blipFill rotWithShape="1">
          <a:blip r:embed="rId2">
            <a:alphaModFix/>
          </a:blip>
          <a:srcRect b="0" l="0" r="0" t="0"/>
          <a:stretch/>
        </p:blipFill>
        <p:spPr>
          <a:xfrm>
            <a:off x="1097308" y="29227770"/>
            <a:ext cx="3641448" cy="3126894"/>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6.png"/><Relationship Id="rId4" Type="http://schemas.openxmlformats.org/officeDocument/2006/relationships/image" Target="../media/image10.png"/><Relationship Id="rId11" Type="http://schemas.openxmlformats.org/officeDocument/2006/relationships/image" Target="../media/image17.png"/><Relationship Id="rId10" Type="http://schemas.openxmlformats.org/officeDocument/2006/relationships/image" Target="../media/image9.png"/><Relationship Id="rId12" Type="http://schemas.openxmlformats.org/officeDocument/2006/relationships/image" Target="../media/image13.png"/><Relationship Id="rId9" Type="http://schemas.openxmlformats.org/officeDocument/2006/relationships/image" Target="../media/image11.png"/><Relationship Id="rId5" Type="http://schemas.openxmlformats.org/officeDocument/2006/relationships/hyperlink" Target="https://nextcloud.com/about/" TargetMode="External"/><Relationship Id="rId6" Type="http://schemas.openxmlformats.org/officeDocument/2006/relationships/image" Target="../media/image14.png"/><Relationship Id="rId7" Type="http://schemas.openxmlformats.org/officeDocument/2006/relationships/image" Target="../media/image15.png"/><Relationship Id="rId8"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
          <p:cNvSpPr txBox="1"/>
          <p:nvPr/>
        </p:nvSpPr>
        <p:spPr>
          <a:xfrm>
            <a:off x="6816436" y="617630"/>
            <a:ext cx="34229964" cy="227754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8800" u="none" cap="none" strike="noStrike">
                <a:solidFill>
                  <a:srgbClr val="3F3F3F"/>
                </a:solidFill>
                <a:latin typeface="Arial"/>
                <a:ea typeface="Arial"/>
                <a:cs typeface="Arial"/>
                <a:sym typeface="Arial"/>
              </a:rPr>
              <a:t>School of Computing and Information Sciences</a:t>
            </a:r>
            <a:endParaRPr/>
          </a:p>
          <a:p>
            <a:pPr indent="0" lvl="0" marL="0" marR="0" rtl="0" algn="l">
              <a:spcBef>
                <a:spcPts val="0"/>
              </a:spcBef>
              <a:spcAft>
                <a:spcPts val="0"/>
              </a:spcAft>
              <a:buNone/>
            </a:pPr>
            <a:r>
              <a:rPr b="0" i="1" lang="en-US" sz="5400" u="none" cap="none" strike="noStrike">
                <a:solidFill>
                  <a:srgbClr val="3F3F3F"/>
                </a:solidFill>
                <a:latin typeface="Arial"/>
                <a:ea typeface="Arial"/>
                <a:cs typeface="Arial"/>
                <a:sym typeface="Arial"/>
              </a:rPr>
              <a:t>Fall 2023 Capstone 2 Project</a:t>
            </a:r>
            <a:endParaRPr/>
          </a:p>
        </p:txBody>
      </p:sp>
      <p:sp>
        <p:nvSpPr>
          <p:cNvPr id="55" name="Google Shape;55;p1"/>
          <p:cNvSpPr txBox="1"/>
          <p:nvPr/>
        </p:nvSpPr>
        <p:spPr>
          <a:xfrm>
            <a:off x="6655820" y="31775400"/>
            <a:ext cx="21444300" cy="813600"/>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3333CC"/>
              </a:buClr>
              <a:buSzPts val="2400"/>
              <a:buFont typeface="Arial"/>
              <a:buNone/>
            </a:pPr>
            <a:r>
              <a:rPr b="0" i="0" lang="en-US" sz="2400" u="none" cap="none" strike="noStrike">
                <a:solidFill>
                  <a:srgbClr val="3F3F3F"/>
                </a:solidFill>
                <a:latin typeface="Arial"/>
                <a:ea typeface="Arial"/>
                <a:cs typeface="Arial"/>
                <a:sym typeface="Arial"/>
              </a:rPr>
              <a:t>The material presented in this poster is based upon the work of Nextcloud supported by </a:t>
            </a:r>
            <a:r>
              <a:rPr lang="en-US" sz="2400">
                <a:solidFill>
                  <a:srgbClr val="3F3F3F"/>
                </a:solidFill>
              </a:rPr>
              <a:t>Masoud Sadjadi</a:t>
            </a:r>
            <a:r>
              <a:rPr b="0" i="0" lang="en-US" sz="2400" u="none" cap="none" strike="noStrike">
                <a:solidFill>
                  <a:srgbClr val="3F3F3F"/>
                </a:solidFill>
                <a:latin typeface="Arial"/>
                <a:ea typeface="Arial"/>
                <a:cs typeface="Arial"/>
                <a:sym typeface="Arial"/>
              </a:rPr>
              <a:t>. We thank </a:t>
            </a:r>
            <a:r>
              <a:rPr lang="en-US" sz="2400">
                <a:solidFill>
                  <a:srgbClr val="3F3F3F"/>
                </a:solidFill>
              </a:rPr>
              <a:t>Masoud Sadjadi </a:t>
            </a:r>
            <a:r>
              <a:rPr b="0" i="0" lang="en-US" sz="2400" u="none" cap="none" strike="noStrike">
                <a:solidFill>
                  <a:srgbClr val="3F3F3F"/>
                </a:solidFill>
                <a:latin typeface="Arial"/>
                <a:ea typeface="Arial"/>
                <a:cs typeface="Arial"/>
                <a:sym typeface="Arial"/>
              </a:rPr>
              <a:t>for his</a:t>
            </a:r>
            <a:r>
              <a:rPr lang="en-US" sz="2400">
                <a:solidFill>
                  <a:srgbClr val="3F3F3F"/>
                </a:solidFill>
              </a:rPr>
              <a:t> </a:t>
            </a:r>
            <a:r>
              <a:rPr b="0" i="0" lang="en-US" sz="2400" u="none" cap="none" strike="noStrike">
                <a:solidFill>
                  <a:srgbClr val="3F3F3F"/>
                </a:solidFill>
                <a:latin typeface="Arial"/>
                <a:ea typeface="Arial"/>
                <a:cs typeface="Arial"/>
                <a:sym typeface="Arial"/>
              </a:rPr>
              <a:t>assistance and mentorship that </a:t>
            </a:r>
            <a:r>
              <a:rPr lang="en-US" sz="2400">
                <a:solidFill>
                  <a:srgbClr val="3F3F3F"/>
                </a:solidFill>
              </a:rPr>
              <a:t>we</a:t>
            </a:r>
            <a:r>
              <a:rPr b="0" i="0" lang="en-US" sz="2400" u="none" cap="none" strike="noStrike">
                <a:solidFill>
                  <a:srgbClr val="3F3F3F"/>
                </a:solidFill>
                <a:latin typeface="Arial"/>
                <a:ea typeface="Arial"/>
                <a:cs typeface="Arial"/>
                <a:sym typeface="Arial"/>
              </a:rPr>
              <a:t> received throughout the senior design project.</a:t>
            </a:r>
            <a:endParaRPr/>
          </a:p>
        </p:txBody>
      </p:sp>
      <p:sp>
        <p:nvSpPr>
          <p:cNvPr id="56" name="Google Shape;56;p1"/>
          <p:cNvSpPr txBox="1"/>
          <p:nvPr/>
        </p:nvSpPr>
        <p:spPr>
          <a:xfrm>
            <a:off x="7886700" y="7793327"/>
            <a:ext cx="4114800" cy="5493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PROBLEM</a:t>
            </a:r>
            <a:endParaRPr/>
          </a:p>
        </p:txBody>
      </p:sp>
      <p:sp>
        <p:nvSpPr>
          <p:cNvPr id="57" name="Google Shape;57;p1"/>
          <p:cNvSpPr txBox="1"/>
          <p:nvPr/>
        </p:nvSpPr>
        <p:spPr>
          <a:xfrm>
            <a:off x="6620651" y="31264309"/>
            <a:ext cx="4578237" cy="547919"/>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081E3F"/>
                </a:solidFill>
                <a:latin typeface="Arial"/>
                <a:ea typeface="Arial"/>
                <a:cs typeface="Arial"/>
                <a:sym typeface="Arial"/>
              </a:rPr>
              <a:t>ACKNOWLEDGEMENT</a:t>
            </a:r>
            <a:endParaRPr/>
          </a:p>
        </p:txBody>
      </p:sp>
      <p:sp>
        <p:nvSpPr>
          <p:cNvPr id="58" name="Google Shape;58;p1"/>
          <p:cNvSpPr txBox="1"/>
          <p:nvPr/>
        </p:nvSpPr>
        <p:spPr>
          <a:xfrm>
            <a:off x="21790819" y="7793327"/>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CURRENT SYSTEM</a:t>
            </a:r>
            <a:endParaRPr/>
          </a:p>
        </p:txBody>
      </p:sp>
      <p:sp>
        <p:nvSpPr>
          <p:cNvPr id="59" name="Google Shape;59;p1"/>
          <p:cNvSpPr txBox="1"/>
          <p:nvPr/>
        </p:nvSpPr>
        <p:spPr>
          <a:xfrm>
            <a:off x="7886700" y="14490990"/>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SYSTEM DESIGN</a:t>
            </a:r>
            <a:endParaRPr/>
          </a:p>
        </p:txBody>
      </p:sp>
      <p:sp>
        <p:nvSpPr>
          <p:cNvPr id="60" name="Google Shape;60;p1"/>
          <p:cNvSpPr txBox="1"/>
          <p:nvPr/>
        </p:nvSpPr>
        <p:spPr>
          <a:xfrm>
            <a:off x="21790819" y="14491006"/>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OBJECT DESIGN</a:t>
            </a:r>
            <a:endParaRPr/>
          </a:p>
        </p:txBody>
      </p:sp>
      <p:sp>
        <p:nvSpPr>
          <p:cNvPr id="61" name="Google Shape;61;p1"/>
          <p:cNvSpPr txBox="1"/>
          <p:nvPr/>
        </p:nvSpPr>
        <p:spPr>
          <a:xfrm>
            <a:off x="35694950" y="14490988"/>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IMPLEMENTATION</a:t>
            </a:r>
            <a:endParaRPr/>
          </a:p>
        </p:txBody>
      </p:sp>
      <p:sp>
        <p:nvSpPr>
          <p:cNvPr id="62" name="Google Shape;62;p1"/>
          <p:cNvSpPr txBox="1"/>
          <p:nvPr/>
        </p:nvSpPr>
        <p:spPr>
          <a:xfrm>
            <a:off x="7886700" y="24092190"/>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VERIFICATION</a:t>
            </a:r>
            <a:endParaRPr/>
          </a:p>
        </p:txBody>
      </p:sp>
      <p:sp>
        <p:nvSpPr>
          <p:cNvPr id="63" name="Google Shape;63;p1"/>
          <p:cNvSpPr txBox="1"/>
          <p:nvPr/>
        </p:nvSpPr>
        <p:spPr>
          <a:xfrm>
            <a:off x="21757481" y="23891081"/>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SUMMARY</a:t>
            </a:r>
            <a:endParaRPr/>
          </a:p>
        </p:txBody>
      </p:sp>
      <p:sp>
        <p:nvSpPr>
          <p:cNvPr id="64" name="Google Shape;64;p1"/>
          <p:cNvSpPr txBox="1"/>
          <p:nvPr/>
        </p:nvSpPr>
        <p:spPr>
          <a:xfrm>
            <a:off x="35661600" y="24131588"/>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REFERENCES</a:t>
            </a:r>
            <a:endParaRPr/>
          </a:p>
        </p:txBody>
      </p:sp>
      <p:sp>
        <p:nvSpPr>
          <p:cNvPr id="65" name="Google Shape;65;p1"/>
          <p:cNvSpPr txBox="1"/>
          <p:nvPr/>
        </p:nvSpPr>
        <p:spPr>
          <a:xfrm>
            <a:off x="6816436" y="2979162"/>
            <a:ext cx="35204400" cy="3230100"/>
          </a:xfrm>
          <a:prstGeom prst="rect">
            <a:avLst/>
          </a:prstGeom>
          <a:noFill/>
          <a:ln>
            <a:noFill/>
          </a:ln>
        </p:spPr>
        <p:txBody>
          <a:bodyPr anchorCtr="0" anchor="t" bIns="36975" lIns="73975" spcFirstLastPara="1" rIns="73975" wrap="square" tIns="36975">
            <a:spAutoFit/>
          </a:bodyPr>
          <a:lstStyle/>
          <a:p>
            <a:pPr indent="0" lvl="0" marL="0" rtl="0" algn="l">
              <a:spcBef>
                <a:spcPts val="0"/>
              </a:spcBef>
              <a:spcAft>
                <a:spcPts val="0"/>
              </a:spcAft>
              <a:buClr>
                <a:srgbClr val="081E3F"/>
              </a:buClr>
              <a:buSzPts val="10000"/>
              <a:buFont typeface="Arial"/>
              <a:buNone/>
            </a:pPr>
            <a:r>
              <a:rPr b="1" lang="en-US" sz="10000">
                <a:solidFill>
                  <a:srgbClr val="081E3F"/>
                </a:solidFill>
              </a:rPr>
              <a:t>Nextcloud Client: Enhancing the Android App</a:t>
            </a:r>
            <a:endParaRPr b="1" sz="10000">
              <a:solidFill>
                <a:srgbClr val="081E3F"/>
              </a:solidFill>
            </a:endParaRPr>
          </a:p>
          <a:p>
            <a:pPr indent="0" lvl="0" marL="0" marR="0" rtl="0" algn="l">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Students: </a:t>
            </a:r>
            <a:r>
              <a:rPr lang="en-US" sz="3500">
                <a:solidFill>
                  <a:srgbClr val="3F3F3F"/>
                </a:solidFill>
              </a:rPr>
              <a:t>Ralph Calixte</a:t>
            </a:r>
            <a:endParaRPr b="0" i="0" sz="3500" u="none" cap="none" strike="noStrike">
              <a:solidFill>
                <a:srgbClr val="3F3F3F"/>
              </a:solidFill>
              <a:latin typeface="Arial"/>
              <a:ea typeface="Arial"/>
              <a:cs typeface="Arial"/>
              <a:sym typeface="Arial"/>
            </a:endParaRPr>
          </a:p>
          <a:p>
            <a:pPr indent="0" lvl="0" marL="0" marR="0" rtl="0" algn="l">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Mentor:</a:t>
            </a:r>
            <a:r>
              <a:rPr b="1" i="1" lang="en-US" sz="3500" u="none" cap="none" strike="noStrike">
                <a:solidFill>
                  <a:srgbClr val="3F3F3F"/>
                </a:solidFill>
                <a:latin typeface="Arial"/>
                <a:ea typeface="Arial"/>
                <a:cs typeface="Arial"/>
                <a:sym typeface="Arial"/>
              </a:rPr>
              <a:t> </a:t>
            </a:r>
            <a:r>
              <a:rPr b="0" i="1" lang="en-US" sz="3500" u="none" cap="none" strike="noStrike">
                <a:solidFill>
                  <a:srgbClr val="3F3F3F"/>
                </a:solidFill>
                <a:latin typeface="Arial"/>
                <a:ea typeface="Arial"/>
                <a:cs typeface="Arial"/>
                <a:sym typeface="Arial"/>
              </a:rPr>
              <a:t>Masoud Sadjadi</a:t>
            </a:r>
            <a:endParaRPr b="0" i="0" sz="3500" u="none" cap="none" strike="noStrike">
              <a:solidFill>
                <a:srgbClr val="3F3F3F"/>
              </a:solidFill>
              <a:latin typeface="Arial"/>
              <a:ea typeface="Arial"/>
              <a:cs typeface="Arial"/>
              <a:sym typeface="Arial"/>
            </a:endParaRPr>
          </a:p>
          <a:p>
            <a:pPr indent="0" lvl="0" marL="0" marR="0" rtl="0" algn="l">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Instructor/Faculty:</a:t>
            </a:r>
            <a:r>
              <a:rPr b="1" i="1" lang="en-US" sz="3500" u="none" cap="none" strike="noStrike">
                <a:solidFill>
                  <a:srgbClr val="3F3F3F"/>
                </a:solidFill>
                <a:latin typeface="Arial"/>
                <a:ea typeface="Arial"/>
                <a:cs typeface="Arial"/>
                <a:sym typeface="Arial"/>
              </a:rPr>
              <a:t> </a:t>
            </a:r>
            <a:r>
              <a:rPr b="0" i="1" lang="en-US" sz="3500" u="none" cap="none" strike="noStrike">
                <a:solidFill>
                  <a:srgbClr val="3F3F3F"/>
                </a:solidFill>
                <a:latin typeface="Arial"/>
                <a:ea typeface="Arial"/>
                <a:cs typeface="Arial"/>
                <a:sym typeface="Arial"/>
              </a:rPr>
              <a:t>Masoud </a:t>
            </a:r>
            <a:r>
              <a:rPr i="1" lang="en-US" sz="3500">
                <a:solidFill>
                  <a:srgbClr val="3F3F3F"/>
                </a:solidFill>
              </a:rPr>
              <a:t>Sadjadi</a:t>
            </a:r>
            <a:r>
              <a:rPr b="0" i="1" lang="en-US" sz="3500" u="none" cap="none" strike="noStrike">
                <a:solidFill>
                  <a:srgbClr val="3F3F3F"/>
                </a:solidFill>
                <a:latin typeface="Arial"/>
                <a:ea typeface="Arial"/>
                <a:cs typeface="Arial"/>
                <a:sym typeface="Arial"/>
              </a:rPr>
              <a:t>, </a:t>
            </a:r>
            <a:r>
              <a:rPr b="0" i="0" lang="en-US" sz="3500" u="none" cap="none" strike="noStrike">
                <a:solidFill>
                  <a:srgbClr val="3F3F3F"/>
                </a:solidFill>
                <a:latin typeface="Arial"/>
                <a:ea typeface="Arial"/>
                <a:cs typeface="Arial"/>
                <a:sym typeface="Arial"/>
              </a:rPr>
              <a:t>Florida International University</a:t>
            </a:r>
            <a:endParaRPr/>
          </a:p>
        </p:txBody>
      </p:sp>
      <p:sp>
        <p:nvSpPr>
          <p:cNvPr id="66" name="Google Shape;66;p1"/>
          <p:cNvSpPr txBox="1"/>
          <p:nvPr/>
        </p:nvSpPr>
        <p:spPr>
          <a:xfrm>
            <a:off x="35661600" y="7832725"/>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REQUIREMENTS</a:t>
            </a:r>
            <a:endParaRPr/>
          </a:p>
        </p:txBody>
      </p:sp>
      <p:sp>
        <p:nvSpPr>
          <p:cNvPr id="67" name="Google Shape;67;p1"/>
          <p:cNvSpPr txBox="1"/>
          <p:nvPr/>
        </p:nvSpPr>
        <p:spPr>
          <a:xfrm>
            <a:off x="32324515" y="8677567"/>
            <a:ext cx="6908700" cy="4525200"/>
          </a:xfrm>
          <a:prstGeom prst="rect">
            <a:avLst/>
          </a:prstGeom>
          <a:noFill/>
          <a:ln>
            <a:noFill/>
          </a:ln>
        </p:spPr>
        <p:txBody>
          <a:bodyPr anchorCtr="0" anchor="t" bIns="45700" lIns="91425" spcFirstLastPara="1" rIns="91425" wrap="square" tIns="45700">
            <a:spAutoFit/>
          </a:bodyPr>
          <a:lstStyle/>
          <a:p>
            <a:pPr indent="0" lvl="0" marL="914400" marR="914400" rtl="0" algn="just">
              <a:spcBef>
                <a:spcPts val="0"/>
              </a:spcBef>
              <a:spcAft>
                <a:spcPts val="0"/>
              </a:spcAft>
              <a:buNone/>
            </a:pPr>
            <a:r>
              <a:rPr b="1" i="0" lang="en-US" sz="2400" u="none" cap="none" strike="noStrike">
                <a:solidFill>
                  <a:srgbClr val="0F0F0F"/>
                </a:solidFill>
                <a:latin typeface="Times New Roman"/>
                <a:ea typeface="Times New Roman"/>
                <a:cs typeface="Times New Roman"/>
                <a:sym typeface="Times New Roman"/>
              </a:rPr>
              <a:t>Hardware</a:t>
            </a:r>
            <a:endParaRPr/>
          </a:p>
          <a:p>
            <a:pPr indent="-342900" lvl="0" marL="1257300" marR="914400" rtl="0" algn="just">
              <a:spcBef>
                <a:spcPts val="0"/>
              </a:spcBef>
              <a:spcAft>
                <a:spcPts val="0"/>
              </a:spcAft>
              <a:buClr>
                <a:srgbClr val="0F0F0F"/>
              </a:buClr>
              <a:buSzPts val="2400"/>
              <a:buFont typeface="Arial"/>
              <a:buChar char="•"/>
            </a:pPr>
            <a:r>
              <a:rPr b="0" i="0" lang="en-US" sz="2400" u="none" cap="none" strike="noStrike">
                <a:solidFill>
                  <a:srgbClr val="0F0F0F"/>
                </a:solidFill>
                <a:latin typeface="Times New Roman"/>
                <a:ea typeface="Times New Roman"/>
                <a:cs typeface="Times New Roman"/>
                <a:sym typeface="Times New Roman"/>
              </a:rPr>
              <a:t>No specific hardware requirements for development.</a:t>
            </a:r>
            <a:endParaRPr/>
          </a:p>
          <a:p>
            <a:pPr indent="-190500" lvl="0" marL="1257300" marR="914400" rtl="0" algn="just">
              <a:spcBef>
                <a:spcPts val="0"/>
              </a:spcBef>
              <a:spcAft>
                <a:spcPts val="0"/>
              </a:spcAft>
              <a:buClr>
                <a:srgbClr val="000000"/>
              </a:buClr>
              <a:buSzPts val="2400"/>
              <a:buFont typeface="Arial"/>
              <a:buNone/>
            </a:pPr>
            <a:r>
              <a:t/>
            </a:r>
            <a:endParaRPr b="0" i="0" sz="2400" u="none" cap="none" strike="noStrike">
              <a:solidFill>
                <a:srgbClr val="0F0F0F"/>
              </a:solidFill>
              <a:latin typeface="Times New Roman"/>
              <a:ea typeface="Times New Roman"/>
              <a:cs typeface="Times New Roman"/>
              <a:sym typeface="Times New Roman"/>
            </a:endParaRPr>
          </a:p>
          <a:p>
            <a:pPr indent="0" lvl="0" marL="914400" marR="914400" rtl="0" algn="just">
              <a:spcBef>
                <a:spcPts val="0"/>
              </a:spcBef>
              <a:spcAft>
                <a:spcPts val="0"/>
              </a:spcAft>
              <a:buNone/>
            </a:pPr>
            <a:r>
              <a:rPr b="1" i="0" lang="en-US" sz="2400" u="none" cap="none" strike="noStrike">
                <a:solidFill>
                  <a:srgbClr val="0F0F0F"/>
                </a:solidFill>
                <a:latin typeface="Times New Roman"/>
                <a:ea typeface="Times New Roman"/>
                <a:cs typeface="Times New Roman"/>
                <a:sym typeface="Times New Roman"/>
              </a:rPr>
              <a:t>Software</a:t>
            </a:r>
            <a:endParaRPr/>
          </a:p>
          <a:p>
            <a:pPr indent="-342900" lvl="0" marL="1257300" marR="914400" rtl="0" algn="just">
              <a:spcBef>
                <a:spcPts val="0"/>
              </a:spcBef>
              <a:spcAft>
                <a:spcPts val="0"/>
              </a:spcAft>
              <a:buClr>
                <a:srgbClr val="0F0F0F"/>
              </a:buClr>
              <a:buSzPts val="2400"/>
              <a:buFont typeface="Arial"/>
              <a:buChar char="•"/>
            </a:pPr>
            <a:r>
              <a:rPr b="0" i="0" lang="en-US" sz="2400" u="none" cap="none" strike="noStrike">
                <a:solidFill>
                  <a:srgbClr val="0F0F0F"/>
                </a:solidFill>
                <a:latin typeface="Times New Roman"/>
                <a:ea typeface="Times New Roman"/>
                <a:cs typeface="Times New Roman"/>
                <a:sym typeface="Times New Roman"/>
              </a:rPr>
              <a:t>Java 17</a:t>
            </a:r>
            <a:endParaRPr b="0" i="0" sz="2400" u="none" cap="none" strike="noStrike">
              <a:solidFill>
                <a:srgbClr val="0F0F0F"/>
              </a:solidFill>
              <a:latin typeface="Times New Roman"/>
              <a:ea typeface="Times New Roman"/>
              <a:cs typeface="Times New Roman"/>
              <a:sym typeface="Times New Roman"/>
            </a:endParaRPr>
          </a:p>
          <a:p>
            <a:pPr indent="-342900" lvl="0" marL="1257300" marR="914400" rtl="0" algn="just">
              <a:spcBef>
                <a:spcPts val="0"/>
              </a:spcBef>
              <a:spcAft>
                <a:spcPts val="0"/>
              </a:spcAft>
              <a:buClr>
                <a:srgbClr val="0F0F0F"/>
              </a:buClr>
              <a:buSzPts val="2400"/>
              <a:buFont typeface="Times New Roman"/>
              <a:buChar char="•"/>
            </a:pPr>
            <a:r>
              <a:rPr lang="en-US" sz="2400">
                <a:solidFill>
                  <a:srgbClr val="0F0F0F"/>
                </a:solidFill>
                <a:latin typeface="Times New Roman"/>
                <a:ea typeface="Times New Roman"/>
                <a:cs typeface="Times New Roman"/>
                <a:sym typeface="Times New Roman"/>
              </a:rPr>
              <a:t>Android Studio</a:t>
            </a:r>
            <a:endParaRPr sz="2400">
              <a:solidFill>
                <a:srgbClr val="0F0F0F"/>
              </a:solidFill>
              <a:latin typeface="Times New Roman"/>
              <a:ea typeface="Times New Roman"/>
              <a:cs typeface="Times New Roman"/>
              <a:sym typeface="Times New Roman"/>
            </a:endParaRPr>
          </a:p>
          <a:p>
            <a:pPr indent="-342900" lvl="0" marL="1257300" marR="914400" rtl="0" algn="just">
              <a:spcBef>
                <a:spcPts val="0"/>
              </a:spcBef>
              <a:spcAft>
                <a:spcPts val="0"/>
              </a:spcAft>
              <a:buClr>
                <a:srgbClr val="0F0F0F"/>
              </a:buClr>
              <a:buSzPts val="2400"/>
              <a:buFont typeface="Arial"/>
              <a:buChar char="•"/>
            </a:pPr>
            <a:r>
              <a:rPr lang="en-US" sz="2400">
                <a:solidFill>
                  <a:srgbClr val="0F0F0F"/>
                </a:solidFill>
                <a:latin typeface="Times New Roman"/>
                <a:ea typeface="Times New Roman"/>
                <a:cs typeface="Times New Roman"/>
                <a:sym typeface="Times New Roman"/>
              </a:rPr>
              <a:t>XML</a:t>
            </a:r>
            <a:endParaRPr/>
          </a:p>
          <a:p>
            <a:pPr indent="-342900" lvl="0" marL="1257300" marR="914400" rtl="0" algn="just">
              <a:spcBef>
                <a:spcPts val="0"/>
              </a:spcBef>
              <a:spcAft>
                <a:spcPts val="0"/>
              </a:spcAft>
              <a:buClr>
                <a:srgbClr val="0F0F0F"/>
              </a:buClr>
              <a:buSzPts val="2400"/>
              <a:buFont typeface="Arial"/>
              <a:buChar char="•"/>
            </a:pPr>
            <a:r>
              <a:rPr lang="en-US" sz="2400">
                <a:solidFill>
                  <a:srgbClr val="0F0F0F"/>
                </a:solidFill>
                <a:latin typeface="Times New Roman"/>
                <a:ea typeface="Times New Roman"/>
                <a:cs typeface="Times New Roman"/>
                <a:sym typeface="Times New Roman"/>
              </a:rPr>
              <a:t>Kotlin</a:t>
            </a:r>
            <a:endParaRPr b="0" i="0" sz="2400" u="none" cap="none" strike="noStrike">
              <a:solidFill>
                <a:srgbClr val="0F0F0F"/>
              </a:solidFill>
              <a:latin typeface="Times New Roman"/>
              <a:ea typeface="Times New Roman"/>
              <a:cs typeface="Times New Roman"/>
              <a:sym typeface="Times New Roman"/>
            </a:endParaRPr>
          </a:p>
          <a:p>
            <a:pPr indent="-190500" lvl="0" marL="1257300" marR="914400" rtl="0" algn="just">
              <a:spcBef>
                <a:spcPts val="0"/>
              </a:spcBef>
              <a:spcAft>
                <a:spcPts val="0"/>
              </a:spcAft>
              <a:buClr>
                <a:srgbClr val="000000"/>
              </a:buClr>
              <a:buSzPts val="2400"/>
              <a:buFont typeface="Arial"/>
              <a:buNone/>
            </a:pPr>
            <a:r>
              <a:t/>
            </a:r>
            <a:endParaRPr b="0" i="0" sz="2400" u="none" cap="none" strike="noStrike">
              <a:solidFill>
                <a:srgbClr val="0F0F0F"/>
              </a:solidFill>
              <a:latin typeface="Times New Roman"/>
              <a:ea typeface="Times New Roman"/>
              <a:cs typeface="Times New Roman"/>
              <a:sym typeface="Times New Roman"/>
            </a:endParaRPr>
          </a:p>
          <a:p>
            <a:pPr indent="0" lvl="0" marL="914400" marR="914400" rtl="0" algn="just">
              <a:spcBef>
                <a:spcPts val="0"/>
              </a:spcBef>
              <a:spcAft>
                <a:spcPts val="0"/>
              </a:spcAft>
              <a:buNone/>
            </a:pPr>
            <a:r>
              <a:rPr b="1" i="0" lang="en-US" sz="2400" u="none" cap="none" strike="noStrike">
                <a:solidFill>
                  <a:srgbClr val="0F0F0F"/>
                </a:solidFill>
                <a:latin typeface="Times New Roman"/>
                <a:ea typeface="Times New Roman"/>
                <a:cs typeface="Times New Roman"/>
                <a:sym typeface="Times New Roman"/>
              </a:rPr>
              <a:t>Version Control</a:t>
            </a:r>
            <a:endParaRPr/>
          </a:p>
          <a:p>
            <a:pPr indent="-342900" lvl="0" marL="1257300" marR="914400" rtl="0" algn="just">
              <a:spcBef>
                <a:spcPts val="0"/>
              </a:spcBef>
              <a:spcAft>
                <a:spcPts val="0"/>
              </a:spcAft>
              <a:buClr>
                <a:srgbClr val="0F0F0F"/>
              </a:buClr>
              <a:buSzPts val="2400"/>
              <a:buFont typeface="Arial"/>
              <a:buChar char="•"/>
            </a:pPr>
            <a:r>
              <a:rPr b="0" i="0" lang="en-US" sz="2400" u="none" cap="none" strike="noStrike">
                <a:solidFill>
                  <a:srgbClr val="0F0F0F"/>
                </a:solidFill>
                <a:latin typeface="Times New Roman"/>
                <a:ea typeface="Times New Roman"/>
                <a:cs typeface="Times New Roman"/>
                <a:sym typeface="Times New Roman"/>
              </a:rPr>
              <a:t>Git</a:t>
            </a:r>
            <a:r>
              <a:rPr lang="en-US" sz="2400">
                <a:solidFill>
                  <a:srgbClr val="0F0F0F"/>
                </a:solidFill>
                <a:latin typeface="Times New Roman"/>
                <a:ea typeface="Times New Roman"/>
                <a:cs typeface="Times New Roman"/>
                <a:sym typeface="Times New Roman"/>
              </a:rPr>
              <a:t>H</a:t>
            </a:r>
            <a:r>
              <a:rPr b="0" i="0" lang="en-US" sz="2400" u="none" cap="none" strike="noStrike">
                <a:solidFill>
                  <a:srgbClr val="0F0F0F"/>
                </a:solidFill>
                <a:latin typeface="Times New Roman"/>
                <a:ea typeface="Times New Roman"/>
                <a:cs typeface="Times New Roman"/>
                <a:sym typeface="Times New Roman"/>
              </a:rPr>
              <a:t>ub</a:t>
            </a:r>
            <a:endParaRPr b="0" i="0" sz="1800" u="none" cap="none" strike="noStrike">
              <a:solidFill>
                <a:srgbClr val="0F0F0F"/>
              </a:solidFill>
              <a:latin typeface="Times New Roman"/>
              <a:ea typeface="Times New Roman"/>
              <a:cs typeface="Times New Roman"/>
              <a:sym typeface="Times New Roman"/>
            </a:endParaRPr>
          </a:p>
        </p:txBody>
      </p:sp>
      <p:pic>
        <p:nvPicPr>
          <p:cNvPr id="68" name="Google Shape;68;p1"/>
          <p:cNvPicPr preferRelativeResize="0"/>
          <p:nvPr/>
        </p:nvPicPr>
        <p:blipFill rotWithShape="1">
          <a:blip r:embed="rId3">
            <a:alphaModFix/>
          </a:blip>
          <a:srcRect b="0" l="0" r="0" t="0"/>
          <a:stretch/>
        </p:blipFill>
        <p:spPr>
          <a:xfrm>
            <a:off x="38154100" y="10154875"/>
            <a:ext cx="1192575" cy="1192575"/>
          </a:xfrm>
          <a:prstGeom prst="rect">
            <a:avLst/>
          </a:prstGeom>
          <a:noFill/>
          <a:ln>
            <a:noFill/>
          </a:ln>
        </p:spPr>
      </p:pic>
      <p:pic>
        <p:nvPicPr>
          <p:cNvPr id="69" name="Google Shape;69;p1"/>
          <p:cNvPicPr preferRelativeResize="0"/>
          <p:nvPr/>
        </p:nvPicPr>
        <p:blipFill rotWithShape="1">
          <a:blip r:embed="rId4">
            <a:alphaModFix/>
          </a:blip>
          <a:srcRect b="0" l="0" r="0" t="0"/>
          <a:stretch/>
        </p:blipFill>
        <p:spPr>
          <a:xfrm>
            <a:off x="38266236" y="12473891"/>
            <a:ext cx="968300" cy="968271"/>
          </a:xfrm>
          <a:prstGeom prst="rect">
            <a:avLst/>
          </a:prstGeom>
          <a:noFill/>
          <a:ln>
            <a:noFill/>
          </a:ln>
        </p:spPr>
      </p:pic>
      <p:sp>
        <p:nvSpPr>
          <p:cNvPr id="70" name="Google Shape;70;p1"/>
          <p:cNvSpPr txBox="1"/>
          <p:nvPr/>
        </p:nvSpPr>
        <p:spPr>
          <a:xfrm>
            <a:off x="18881362" y="8588050"/>
            <a:ext cx="10100100" cy="434070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Clr>
                <a:srgbClr val="000000"/>
              </a:buClr>
              <a:buSzPts val="2400"/>
              <a:buFont typeface="Arial"/>
              <a:buNone/>
            </a:pPr>
            <a:r>
              <a:rPr lang="en-US" sz="2400">
                <a:solidFill>
                  <a:srgbClr val="0F0F0F"/>
                </a:solidFill>
                <a:latin typeface="Times New Roman"/>
                <a:ea typeface="Times New Roman"/>
                <a:cs typeface="Times New Roman"/>
                <a:sym typeface="Times New Roman"/>
              </a:rPr>
              <a:t>The current system of Nextcloud allows for server administrators to pick a primary color and logo to represent their server. These elements show up for a logged in user while they are browsing their files on the app; however, previous to logging in, there was no customization of the logos or colors that appear.</a:t>
            </a:r>
            <a:endParaRPr sz="2400">
              <a:solidFill>
                <a:srgbClr val="0F0F0F"/>
              </a:solidFill>
              <a:latin typeface="Times New Roman"/>
              <a:ea typeface="Times New Roman"/>
              <a:cs typeface="Times New Roman"/>
              <a:sym typeface="Times New Roman"/>
            </a:endParaRPr>
          </a:p>
          <a:p>
            <a:pPr indent="0" lvl="0" marL="0" marR="0" rtl="0" algn="just">
              <a:lnSpc>
                <a:spcPct val="150000"/>
              </a:lnSpc>
              <a:spcBef>
                <a:spcPts val="0"/>
              </a:spcBef>
              <a:spcAft>
                <a:spcPts val="0"/>
              </a:spcAft>
              <a:buClr>
                <a:srgbClr val="000000"/>
              </a:buClr>
              <a:buSzPts val="2400"/>
              <a:buFont typeface="Arial"/>
              <a:buNone/>
            </a:pPr>
            <a:r>
              <a:t/>
            </a:r>
            <a:endParaRPr sz="2400">
              <a:solidFill>
                <a:srgbClr val="0F0F0F"/>
              </a:solidFill>
              <a:latin typeface="Times New Roman"/>
              <a:ea typeface="Times New Roman"/>
              <a:cs typeface="Times New Roman"/>
              <a:sym typeface="Times New Roman"/>
            </a:endParaRPr>
          </a:p>
          <a:p>
            <a:pPr indent="0" lvl="0" marL="0" marR="0" rtl="0" algn="just">
              <a:lnSpc>
                <a:spcPct val="150000"/>
              </a:lnSpc>
              <a:spcBef>
                <a:spcPts val="0"/>
              </a:spcBef>
              <a:spcAft>
                <a:spcPts val="0"/>
              </a:spcAft>
              <a:buClr>
                <a:srgbClr val="000000"/>
              </a:buClr>
              <a:buSzPts val="2400"/>
              <a:buFont typeface="Arial"/>
              <a:buNone/>
            </a:pPr>
            <a:r>
              <a:rPr lang="en-US" sz="2400">
                <a:solidFill>
                  <a:srgbClr val="0F0F0F"/>
                </a:solidFill>
                <a:latin typeface="Times New Roman"/>
                <a:ea typeface="Times New Roman"/>
                <a:cs typeface="Times New Roman"/>
                <a:sym typeface="Times New Roman"/>
              </a:rPr>
              <a:t>The new system implemented allows for dynamic changing of the logos throughout these initial login pages to replace the stock Nextcloud login logo, giving users more freedom over the customization of the app.</a:t>
            </a:r>
            <a:endParaRPr sz="2400">
              <a:solidFill>
                <a:srgbClr val="0F0F0F"/>
              </a:solidFill>
              <a:latin typeface="Times New Roman"/>
              <a:ea typeface="Times New Roman"/>
              <a:cs typeface="Times New Roman"/>
              <a:sym typeface="Times New Roman"/>
            </a:endParaRPr>
          </a:p>
        </p:txBody>
      </p:sp>
      <p:sp>
        <p:nvSpPr>
          <p:cNvPr id="71" name="Google Shape;71;p1"/>
          <p:cNvSpPr txBox="1"/>
          <p:nvPr/>
        </p:nvSpPr>
        <p:spPr>
          <a:xfrm>
            <a:off x="32142443" y="25000031"/>
            <a:ext cx="11153100" cy="2124000"/>
          </a:xfrm>
          <a:prstGeom prst="rect">
            <a:avLst/>
          </a:prstGeom>
          <a:noFill/>
          <a:ln>
            <a:noFill/>
          </a:ln>
        </p:spPr>
        <p:txBody>
          <a:bodyPr anchorCtr="0" anchor="t" bIns="45700" lIns="91425" spcFirstLastPara="1" rIns="91425" wrap="square" tIns="45700">
            <a:spAutoFit/>
          </a:bodyPr>
          <a:lstStyle/>
          <a:p>
            <a:pPr indent="-342900" lvl="0" marL="1257300" marR="914400" rtl="0" algn="l">
              <a:lnSpc>
                <a:spcPct val="150000"/>
              </a:lnSpc>
              <a:spcBef>
                <a:spcPts val="0"/>
              </a:spcBef>
              <a:spcAft>
                <a:spcPts val="0"/>
              </a:spcAft>
              <a:buClr>
                <a:srgbClr val="252525"/>
              </a:buClr>
              <a:buSzPts val="2400"/>
              <a:buFont typeface="Arial"/>
              <a:buChar char="•"/>
            </a:pPr>
            <a:r>
              <a:rPr b="0" i="1" lang="en-US" sz="2400">
                <a:solidFill>
                  <a:srgbClr val="252525"/>
                </a:solidFill>
                <a:latin typeface="Open Sans"/>
                <a:ea typeface="Open Sans"/>
                <a:cs typeface="Open Sans"/>
                <a:sym typeface="Open Sans"/>
              </a:rPr>
              <a:t>About Nextcloud</a:t>
            </a:r>
            <a:r>
              <a:rPr b="0" i="0" lang="en-US" sz="2400">
                <a:solidFill>
                  <a:srgbClr val="252525"/>
                </a:solidFill>
                <a:latin typeface="Open Sans"/>
                <a:ea typeface="Open Sans"/>
                <a:cs typeface="Open Sans"/>
                <a:sym typeface="Open Sans"/>
              </a:rPr>
              <a:t>. (2023, October 23). Nextcloud. </a:t>
            </a:r>
            <a:r>
              <a:rPr b="0" i="0" lang="en-US" sz="2400" u="sng">
                <a:solidFill>
                  <a:srgbClr val="252525"/>
                </a:solidFill>
                <a:latin typeface="Open Sans"/>
                <a:ea typeface="Open Sans"/>
                <a:cs typeface="Open Sans"/>
                <a:sym typeface="Open Sans"/>
                <a:hlinkClick r:id="rId5">
                  <a:extLst>
                    <a:ext uri="{A12FA001-AC4F-418D-AE19-62706E023703}">
                      <ahyp:hlinkClr val="tx"/>
                    </a:ext>
                  </a:extLst>
                </a:hlinkClick>
              </a:rPr>
              <a:t>https://nextcloud.com/about/</a:t>
            </a:r>
            <a:r>
              <a:rPr lang="en-US" sz="2400">
                <a:solidFill>
                  <a:srgbClr val="252525"/>
                </a:solidFill>
                <a:latin typeface="Open Sans"/>
                <a:ea typeface="Open Sans"/>
                <a:cs typeface="Open Sans"/>
                <a:sym typeface="Open Sans"/>
              </a:rPr>
              <a:t> [Accessed 2023, November 24]</a:t>
            </a:r>
            <a:endParaRPr/>
          </a:p>
          <a:p>
            <a:pPr indent="-190500" lvl="0" marL="1257300" marR="914400" rtl="0" algn="l">
              <a:lnSpc>
                <a:spcPct val="150000"/>
              </a:lnSpc>
              <a:spcBef>
                <a:spcPts val="0"/>
              </a:spcBef>
              <a:spcAft>
                <a:spcPts val="0"/>
              </a:spcAft>
              <a:buClr>
                <a:srgbClr val="000000"/>
              </a:buClr>
              <a:buSzPts val="2400"/>
              <a:buFont typeface="Arial"/>
              <a:buNone/>
            </a:pPr>
            <a:r>
              <a:t/>
            </a:r>
            <a:endParaRPr sz="2400">
              <a:solidFill>
                <a:srgbClr val="252525"/>
              </a:solidFill>
              <a:latin typeface="Open Sans"/>
              <a:ea typeface="Open Sans"/>
              <a:cs typeface="Open Sans"/>
              <a:sym typeface="Open Sans"/>
            </a:endParaRPr>
          </a:p>
          <a:p>
            <a:pPr indent="-190500" lvl="0" marL="1257300" marR="914400" rtl="0" algn="l">
              <a:lnSpc>
                <a:spcPct val="150000"/>
              </a:lnSpc>
              <a:spcBef>
                <a:spcPts val="0"/>
              </a:spcBef>
              <a:spcAft>
                <a:spcPts val="0"/>
              </a:spcAft>
              <a:buClr>
                <a:srgbClr val="000000"/>
              </a:buClr>
              <a:buSzPts val="2400"/>
              <a:buFont typeface="Arial"/>
              <a:buNone/>
            </a:pPr>
            <a:r>
              <a:t/>
            </a:r>
            <a:endParaRPr sz="2400">
              <a:solidFill>
                <a:srgbClr val="0F0F0F"/>
              </a:solidFill>
              <a:latin typeface="Times New Roman"/>
              <a:ea typeface="Times New Roman"/>
              <a:cs typeface="Times New Roman"/>
              <a:sym typeface="Times New Roman"/>
            </a:endParaRPr>
          </a:p>
        </p:txBody>
      </p:sp>
      <p:sp>
        <p:nvSpPr>
          <p:cNvPr id="72" name="Google Shape;72;p1"/>
          <p:cNvSpPr txBox="1"/>
          <p:nvPr/>
        </p:nvSpPr>
        <p:spPr>
          <a:xfrm>
            <a:off x="32084992" y="16136286"/>
            <a:ext cx="8721900" cy="4894800"/>
          </a:xfrm>
          <a:prstGeom prst="rect">
            <a:avLst/>
          </a:prstGeom>
          <a:noFill/>
          <a:ln>
            <a:noFill/>
          </a:ln>
        </p:spPr>
        <p:txBody>
          <a:bodyPr anchorCtr="0" anchor="t" bIns="45700" lIns="91425" spcFirstLastPara="1" rIns="91425" wrap="square" tIns="45700">
            <a:spAutoFit/>
          </a:bodyPr>
          <a:lstStyle/>
          <a:p>
            <a:pPr indent="0" lvl="0" marL="914400" marR="914400" rtl="0" algn="just">
              <a:spcBef>
                <a:spcPts val="0"/>
              </a:spcBef>
              <a:spcAft>
                <a:spcPts val="0"/>
              </a:spcAft>
              <a:buNone/>
            </a:pPr>
            <a:r>
              <a:rPr b="1" i="0" lang="en-US" sz="2400" u="none" cap="none" strike="noStrike">
                <a:solidFill>
                  <a:srgbClr val="0F0F0F"/>
                </a:solidFill>
                <a:latin typeface="Times New Roman"/>
                <a:ea typeface="Times New Roman"/>
                <a:cs typeface="Times New Roman"/>
                <a:sym typeface="Times New Roman"/>
              </a:rPr>
              <a:t>Hardware</a:t>
            </a:r>
            <a:endParaRPr/>
          </a:p>
          <a:p>
            <a:pPr indent="-342900" lvl="0" marL="1257300" marR="914400" rtl="0" algn="just">
              <a:spcBef>
                <a:spcPts val="0"/>
              </a:spcBef>
              <a:spcAft>
                <a:spcPts val="0"/>
              </a:spcAft>
              <a:buClr>
                <a:srgbClr val="0F0F0F"/>
              </a:buClr>
              <a:buSzPts val="2400"/>
              <a:buFont typeface="Arial"/>
              <a:buChar char="•"/>
            </a:pPr>
            <a:r>
              <a:rPr b="0" i="0" lang="en-US" sz="2400" u="none" cap="none" strike="noStrike">
                <a:solidFill>
                  <a:srgbClr val="0F0F0F"/>
                </a:solidFill>
                <a:latin typeface="Times New Roman"/>
                <a:ea typeface="Times New Roman"/>
                <a:cs typeface="Times New Roman"/>
                <a:sym typeface="Times New Roman"/>
              </a:rPr>
              <a:t>Android </a:t>
            </a:r>
            <a:r>
              <a:rPr lang="en-US" sz="2400">
                <a:solidFill>
                  <a:srgbClr val="0F0F0F"/>
                </a:solidFill>
                <a:latin typeface="Times New Roman"/>
                <a:ea typeface="Times New Roman"/>
                <a:cs typeface="Times New Roman"/>
                <a:sym typeface="Times New Roman"/>
              </a:rPr>
              <a:t>Device – Device required to run the app </a:t>
            </a:r>
            <a:endParaRPr/>
          </a:p>
          <a:p>
            <a:pPr indent="-190500" lvl="0" marL="1257300" marR="914400" rtl="0" algn="just">
              <a:spcBef>
                <a:spcPts val="0"/>
              </a:spcBef>
              <a:spcAft>
                <a:spcPts val="0"/>
              </a:spcAft>
              <a:buClr>
                <a:srgbClr val="000000"/>
              </a:buClr>
              <a:buSzPts val="2400"/>
              <a:buFont typeface="Arial"/>
              <a:buNone/>
            </a:pPr>
            <a:r>
              <a:t/>
            </a:r>
            <a:endParaRPr b="0" i="0" sz="2400" u="none" cap="none" strike="noStrike">
              <a:solidFill>
                <a:srgbClr val="0F0F0F"/>
              </a:solidFill>
              <a:latin typeface="Times New Roman"/>
              <a:ea typeface="Times New Roman"/>
              <a:cs typeface="Times New Roman"/>
              <a:sym typeface="Times New Roman"/>
            </a:endParaRPr>
          </a:p>
          <a:p>
            <a:pPr indent="0" lvl="0" marL="914400" marR="914400" rtl="0" algn="just">
              <a:spcBef>
                <a:spcPts val="0"/>
              </a:spcBef>
              <a:spcAft>
                <a:spcPts val="0"/>
              </a:spcAft>
              <a:buNone/>
            </a:pPr>
            <a:r>
              <a:rPr b="1" i="0" lang="en-US" sz="2400" u="none" cap="none" strike="noStrike">
                <a:solidFill>
                  <a:srgbClr val="0F0F0F"/>
                </a:solidFill>
                <a:latin typeface="Times New Roman"/>
                <a:ea typeface="Times New Roman"/>
                <a:cs typeface="Times New Roman"/>
                <a:sym typeface="Times New Roman"/>
              </a:rPr>
              <a:t>Software</a:t>
            </a:r>
            <a:endParaRPr/>
          </a:p>
          <a:p>
            <a:pPr indent="-342900" lvl="0" marL="1257300" marR="914400" rtl="0" algn="just">
              <a:spcBef>
                <a:spcPts val="0"/>
              </a:spcBef>
              <a:spcAft>
                <a:spcPts val="0"/>
              </a:spcAft>
              <a:buClr>
                <a:srgbClr val="0F0F0F"/>
              </a:buClr>
              <a:buSzPts val="2400"/>
              <a:buFont typeface="Arial"/>
              <a:buChar char="•"/>
            </a:pPr>
            <a:r>
              <a:rPr b="0" i="0" lang="en-US" sz="2400" u="none" cap="none" strike="noStrike">
                <a:solidFill>
                  <a:srgbClr val="0F0F0F"/>
                </a:solidFill>
                <a:latin typeface="Times New Roman"/>
                <a:ea typeface="Times New Roman"/>
                <a:cs typeface="Times New Roman"/>
                <a:sym typeface="Times New Roman"/>
              </a:rPr>
              <a:t>Nextcloud Android App – </a:t>
            </a:r>
            <a:r>
              <a:rPr lang="en-US" sz="2400">
                <a:solidFill>
                  <a:srgbClr val="0F0F0F"/>
                </a:solidFill>
                <a:latin typeface="Times New Roman"/>
                <a:ea typeface="Times New Roman"/>
                <a:cs typeface="Times New Roman"/>
                <a:sym typeface="Times New Roman"/>
              </a:rPr>
              <a:t>The project is a fork of the Nextcloud app’s source code, who provided the baseline for this app’s development.</a:t>
            </a:r>
            <a:endParaRPr b="0" i="0" sz="2400" u="none" cap="none" strike="noStrike">
              <a:solidFill>
                <a:srgbClr val="0F0F0F"/>
              </a:solidFill>
              <a:latin typeface="Times New Roman"/>
              <a:ea typeface="Times New Roman"/>
              <a:cs typeface="Times New Roman"/>
              <a:sym typeface="Times New Roman"/>
            </a:endParaRPr>
          </a:p>
          <a:p>
            <a:pPr indent="-342900" lvl="0" marL="1257300" marR="914400" rtl="0" algn="just">
              <a:spcBef>
                <a:spcPts val="0"/>
              </a:spcBef>
              <a:spcAft>
                <a:spcPts val="0"/>
              </a:spcAft>
              <a:buClr>
                <a:srgbClr val="0F0F0F"/>
              </a:buClr>
              <a:buSzPts val="2400"/>
              <a:buFont typeface="Arial"/>
              <a:buChar char="•"/>
            </a:pPr>
            <a:r>
              <a:rPr b="0" i="0" lang="en-US" sz="2400" u="none" cap="none" strike="noStrike">
                <a:solidFill>
                  <a:srgbClr val="0F0F0F"/>
                </a:solidFill>
                <a:latin typeface="Times New Roman"/>
                <a:ea typeface="Times New Roman"/>
                <a:cs typeface="Times New Roman"/>
                <a:sym typeface="Times New Roman"/>
              </a:rPr>
              <a:t>Java – </a:t>
            </a:r>
            <a:r>
              <a:rPr lang="en-US" sz="2400">
                <a:solidFill>
                  <a:srgbClr val="0F0F0F"/>
                </a:solidFill>
                <a:latin typeface="Times New Roman"/>
                <a:ea typeface="Times New Roman"/>
                <a:cs typeface="Times New Roman"/>
                <a:sym typeface="Times New Roman"/>
              </a:rPr>
              <a:t>Main language used in source code</a:t>
            </a:r>
            <a:endParaRPr/>
          </a:p>
          <a:p>
            <a:pPr indent="-342900" lvl="0" marL="1257300" marR="914400" rtl="0" algn="just">
              <a:spcBef>
                <a:spcPts val="0"/>
              </a:spcBef>
              <a:spcAft>
                <a:spcPts val="0"/>
              </a:spcAft>
              <a:buClr>
                <a:srgbClr val="0F0F0F"/>
              </a:buClr>
              <a:buSzPts val="2400"/>
              <a:buFont typeface="Arial"/>
              <a:buChar char="•"/>
            </a:pPr>
            <a:r>
              <a:rPr b="0" i="0" lang="en-US" sz="2400" u="none" cap="none" strike="noStrike">
                <a:solidFill>
                  <a:srgbClr val="0F0F0F"/>
                </a:solidFill>
                <a:latin typeface="Times New Roman"/>
                <a:ea typeface="Times New Roman"/>
                <a:cs typeface="Times New Roman"/>
                <a:sym typeface="Times New Roman"/>
              </a:rPr>
              <a:t>Kotlin – </a:t>
            </a:r>
            <a:r>
              <a:rPr lang="en-US" sz="2400">
                <a:solidFill>
                  <a:srgbClr val="0F0F0F"/>
                </a:solidFill>
                <a:latin typeface="Times New Roman"/>
                <a:ea typeface="Times New Roman"/>
                <a:cs typeface="Times New Roman"/>
                <a:sym typeface="Times New Roman"/>
              </a:rPr>
              <a:t>Similar, additional language used in source code</a:t>
            </a:r>
            <a:endParaRPr/>
          </a:p>
          <a:p>
            <a:pPr indent="-342900" lvl="0" marL="1257300" marR="914400" rtl="0" algn="just">
              <a:spcBef>
                <a:spcPts val="0"/>
              </a:spcBef>
              <a:spcAft>
                <a:spcPts val="0"/>
              </a:spcAft>
              <a:buClr>
                <a:srgbClr val="0F0F0F"/>
              </a:buClr>
              <a:buSzPts val="2400"/>
              <a:buFont typeface="Arial"/>
              <a:buChar char="•"/>
            </a:pPr>
            <a:r>
              <a:rPr b="0" i="0" lang="en-US" sz="2400" u="none" cap="none" strike="noStrike">
                <a:solidFill>
                  <a:srgbClr val="0F0F0F"/>
                </a:solidFill>
                <a:latin typeface="Times New Roman"/>
                <a:ea typeface="Times New Roman"/>
                <a:cs typeface="Times New Roman"/>
                <a:sym typeface="Times New Roman"/>
              </a:rPr>
              <a:t>XML – </a:t>
            </a:r>
            <a:r>
              <a:rPr lang="en-US" sz="2400">
                <a:solidFill>
                  <a:srgbClr val="0F0F0F"/>
                </a:solidFill>
                <a:latin typeface="Times New Roman"/>
                <a:ea typeface="Times New Roman"/>
                <a:cs typeface="Times New Roman"/>
                <a:sym typeface="Times New Roman"/>
              </a:rPr>
              <a:t>Language used for UI creation and metadata storage in the app</a:t>
            </a:r>
            <a:endParaRPr sz="2400">
              <a:solidFill>
                <a:srgbClr val="0F0F0F"/>
              </a:solidFill>
              <a:latin typeface="Times New Roman"/>
              <a:ea typeface="Times New Roman"/>
              <a:cs typeface="Times New Roman"/>
              <a:sym typeface="Times New Roman"/>
            </a:endParaRPr>
          </a:p>
          <a:p>
            <a:pPr indent="-342900" lvl="0" marL="1257300" marR="914400" rtl="0" algn="just">
              <a:spcBef>
                <a:spcPts val="0"/>
              </a:spcBef>
              <a:spcAft>
                <a:spcPts val="0"/>
              </a:spcAft>
              <a:buClr>
                <a:srgbClr val="0F0F0F"/>
              </a:buClr>
              <a:buSzPts val="2400"/>
              <a:buFont typeface="Times New Roman"/>
              <a:buChar char="•"/>
            </a:pPr>
            <a:r>
              <a:rPr lang="en-US" sz="2400">
                <a:solidFill>
                  <a:srgbClr val="0F0F0F"/>
                </a:solidFill>
                <a:latin typeface="Times New Roman"/>
                <a:ea typeface="Times New Roman"/>
                <a:cs typeface="Times New Roman"/>
                <a:sym typeface="Times New Roman"/>
              </a:rPr>
              <a:t>Android Studio – Development Environment</a:t>
            </a:r>
            <a:endParaRPr sz="2400">
              <a:solidFill>
                <a:srgbClr val="0F0F0F"/>
              </a:solidFill>
              <a:latin typeface="Times New Roman"/>
              <a:ea typeface="Times New Roman"/>
              <a:cs typeface="Times New Roman"/>
              <a:sym typeface="Times New Roman"/>
            </a:endParaRPr>
          </a:p>
        </p:txBody>
      </p:sp>
      <p:sp>
        <p:nvSpPr>
          <p:cNvPr id="73" name="Google Shape;73;p1"/>
          <p:cNvSpPr txBox="1"/>
          <p:nvPr/>
        </p:nvSpPr>
        <p:spPr>
          <a:xfrm>
            <a:off x="19328653" y="25000034"/>
            <a:ext cx="9205500" cy="3786600"/>
          </a:xfrm>
          <a:prstGeom prst="rect">
            <a:avLst/>
          </a:prstGeom>
          <a:noFill/>
          <a:ln>
            <a:noFill/>
          </a:ln>
        </p:spPr>
        <p:txBody>
          <a:bodyPr anchorCtr="0" anchor="t" bIns="45700" lIns="91425" spcFirstLastPara="1" rIns="91425" wrap="square" tIns="45700">
            <a:spAutoFit/>
          </a:bodyPr>
          <a:lstStyle/>
          <a:p>
            <a:pPr indent="-342900" lvl="0" marL="1257300" marR="914400" rtl="0" algn="l">
              <a:lnSpc>
                <a:spcPct val="150000"/>
              </a:lnSpc>
              <a:spcBef>
                <a:spcPts val="0"/>
              </a:spcBef>
              <a:spcAft>
                <a:spcPts val="0"/>
              </a:spcAft>
              <a:buClr>
                <a:srgbClr val="0F0F0F"/>
              </a:buClr>
              <a:buSzPts val="2400"/>
              <a:buFont typeface="Arial"/>
              <a:buChar char="•"/>
            </a:pPr>
            <a:r>
              <a:rPr lang="en-US" sz="2400">
                <a:solidFill>
                  <a:srgbClr val="0F0F0F"/>
                </a:solidFill>
                <a:latin typeface="Times New Roman"/>
                <a:ea typeface="Times New Roman"/>
                <a:cs typeface="Times New Roman"/>
                <a:sym typeface="Times New Roman"/>
              </a:rPr>
              <a:t>The default logo on the login pages have been replaced by the FIU logo.</a:t>
            </a:r>
            <a:endParaRPr/>
          </a:p>
          <a:p>
            <a:pPr indent="0" lvl="0" marL="914400" marR="914400" rtl="0" algn="l">
              <a:lnSpc>
                <a:spcPct val="150000"/>
              </a:lnSpc>
              <a:spcBef>
                <a:spcPts val="0"/>
              </a:spcBef>
              <a:spcAft>
                <a:spcPts val="0"/>
              </a:spcAft>
              <a:buNone/>
            </a:pPr>
            <a:r>
              <a:rPr lang="en-US" sz="2400">
                <a:solidFill>
                  <a:srgbClr val="0F0F0F"/>
                </a:solidFill>
                <a:latin typeface="Times New Roman"/>
                <a:ea typeface="Times New Roman"/>
                <a:cs typeface="Times New Roman"/>
                <a:sym typeface="Times New Roman"/>
              </a:rPr>
              <a:t>	</a:t>
            </a:r>
            <a:endParaRPr/>
          </a:p>
          <a:p>
            <a:pPr indent="-342900" lvl="0" marL="1257300" marR="914400" rtl="0" algn="l">
              <a:lnSpc>
                <a:spcPct val="150000"/>
              </a:lnSpc>
              <a:spcBef>
                <a:spcPts val="0"/>
              </a:spcBef>
              <a:spcAft>
                <a:spcPts val="0"/>
              </a:spcAft>
              <a:buClr>
                <a:srgbClr val="0F0F0F"/>
              </a:buClr>
              <a:buSzPts val="2400"/>
              <a:buFont typeface="Arial"/>
              <a:buChar char="•"/>
            </a:pPr>
            <a:r>
              <a:rPr lang="en-US" sz="2400">
                <a:solidFill>
                  <a:srgbClr val="0F0F0F"/>
                </a:solidFill>
                <a:latin typeface="Times New Roman"/>
                <a:ea typeface="Times New Roman"/>
                <a:cs typeface="Times New Roman"/>
                <a:sym typeface="Times New Roman"/>
              </a:rPr>
              <a:t>The login page logos can be customized by the user through the new theme page.</a:t>
            </a:r>
            <a:endParaRPr/>
          </a:p>
          <a:p>
            <a:pPr indent="-342900" lvl="1" marL="1714500" marR="914400" rtl="0" algn="l">
              <a:lnSpc>
                <a:spcPct val="150000"/>
              </a:lnSpc>
              <a:spcBef>
                <a:spcPts val="0"/>
              </a:spcBef>
              <a:spcAft>
                <a:spcPts val="0"/>
              </a:spcAft>
              <a:buClr>
                <a:srgbClr val="0F0F0F"/>
              </a:buClr>
              <a:buSzPts val="2400"/>
              <a:buFont typeface="Arial"/>
              <a:buChar char="•"/>
            </a:pPr>
            <a:r>
              <a:rPr lang="en-US" sz="2400">
                <a:solidFill>
                  <a:srgbClr val="0F0F0F"/>
                </a:solidFill>
                <a:latin typeface="Times New Roman"/>
                <a:ea typeface="Times New Roman"/>
                <a:cs typeface="Times New Roman"/>
                <a:sym typeface="Times New Roman"/>
              </a:rPr>
              <a:t>These changes can be reset back to the default settings if desired.</a:t>
            </a:r>
            <a:endParaRPr/>
          </a:p>
        </p:txBody>
      </p:sp>
      <p:sp>
        <p:nvSpPr>
          <p:cNvPr id="74" name="Google Shape;74;p1"/>
          <p:cNvSpPr txBox="1"/>
          <p:nvPr/>
        </p:nvSpPr>
        <p:spPr>
          <a:xfrm>
            <a:off x="5914069" y="25000032"/>
            <a:ext cx="9205500" cy="4340700"/>
          </a:xfrm>
          <a:prstGeom prst="rect">
            <a:avLst/>
          </a:prstGeom>
          <a:noFill/>
          <a:ln>
            <a:noFill/>
          </a:ln>
        </p:spPr>
        <p:txBody>
          <a:bodyPr anchorCtr="0" anchor="t" bIns="45700" lIns="91425" spcFirstLastPara="1" rIns="91425" wrap="square" tIns="45700">
            <a:spAutoFit/>
          </a:bodyPr>
          <a:lstStyle/>
          <a:p>
            <a:pPr indent="0" lvl="0" marL="914400" marR="914400" rtl="0" algn="l">
              <a:lnSpc>
                <a:spcPct val="150000"/>
              </a:lnSpc>
              <a:spcBef>
                <a:spcPts val="0"/>
              </a:spcBef>
              <a:spcAft>
                <a:spcPts val="0"/>
              </a:spcAft>
              <a:buNone/>
            </a:pPr>
            <a:r>
              <a:rPr lang="en-US" sz="2400">
                <a:solidFill>
                  <a:srgbClr val="0F0F0F"/>
                </a:solidFill>
                <a:latin typeface="Times New Roman"/>
                <a:ea typeface="Times New Roman"/>
                <a:cs typeface="Times New Roman"/>
                <a:sym typeface="Times New Roman"/>
              </a:rPr>
              <a:t>Testing of implemented features was done manually through multiple emulated devices on </a:t>
            </a:r>
            <a:r>
              <a:rPr lang="en-US" sz="2400">
                <a:solidFill>
                  <a:srgbClr val="0F0F0F"/>
                </a:solidFill>
                <a:latin typeface="Times New Roman"/>
                <a:ea typeface="Times New Roman"/>
                <a:cs typeface="Times New Roman"/>
                <a:sym typeface="Times New Roman"/>
              </a:rPr>
              <a:t>different</a:t>
            </a:r>
            <a:r>
              <a:rPr lang="en-US" sz="2400">
                <a:solidFill>
                  <a:srgbClr val="0F0F0F"/>
                </a:solidFill>
                <a:latin typeface="Times New Roman"/>
                <a:ea typeface="Times New Roman"/>
                <a:cs typeface="Times New Roman"/>
                <a:sym typeface="Times New Roman"/>
              </a:rPr>
              <a:t> Android versions, as well as a physical Android device on Android 13 and another physical device on Android 12.</a:t>
            </a:r>
            <a:endParaRPr/>
          </a:p>
          <a:p>
            <a:pPr indent="0" lvl="0" marL="914400" marR="914400" rtl="0" algn="l">
              <a:lnSpc>
                <a:spcPct val="150000"/>
              </a:lnSpc>
              <a:spcBef>
                <a:spcPts val="0"/>
              </a:spcBef>
              <a:spcAft>
                <a:spcPts val="0"/>
              </a:spcAft>
              <a:buNone/>
            </a:pPr>
            <a:r>
              <a:t/>
            </a:r>
            <a:endParaRPr sz="2400">
              <a:solidFill>
                <a:srgbClr val="0F0F0F"/>
              </a:solidFill>
              <a:latin typeface="Times New Roman"/>
              <a:ea typeface="Times New Roman"/>
              <a:cs typeface="Times New Roman"/>
              <a:sym typeface="Times New Roman"/>
            </a:endParaRPr>
          </a:p>
          <a:p>
            <a:pPr indent="0" lvl="0" marL="914400" marR="914400" rtl="0" algn="l">
              <a:lnSpc>
                <a:spcPct val="150000"/>
              </a:lnSpc>
              <a:spcBef>
                <a:spcPts val="0"/>
              </a:spcBef>
              <a:spcAft>
                <a:spcPts val="0"/>
              </a:spcAft>
              <a:buNone/>
            </a:pPr>
            <a:r>
              <a:rPr lang="en-US" sz="2400">
                <a:solidFill>
                  <a:srgbClr val="0F0F0F"/>
                </a:solidFill>
                <a:latin typeface="Times New Roman"/>
                <a:ea typeface="Times New Roman"/>
                <a:cs typeface="Times New Roman"/>
                <a:sym typeface="Times New Roman"/>
              </a:rPr>
              <a:t>Implemented features worked, though low-end hardware can have performance issues loading extremely high resolution images as logos.</a:t>
            </a:r>
            <a:endParaRPr/>
          </a:p>
        </p:txBody>
      </p:sp>
      <p:pic>
        <p:nvPicPr>
          <p:cNvPr id="75" name="Google Shape;75;p1"/>
          <p:cNvPicPr preferRelativeResize="0"/>
          <p:nvPr/>
        </p:nvPicPr>
        <p:blipFill>
          <a:blip r:embed="rId6">
            <a:alphaModFix/>
          </a:blip>
          <a:stretch>
            <a:fillRect/>
          </a:stretch>
        </p:blipFill>
        <p:spPr>
          <a:xfrm>
            <a:off x="26279500" y="15311388"/>
            <a:ext cx="3558713" cy="7361874"/>
          </a:xfrm>
          <a:prstGeom prst="rect">
            <a:avLst/>
          </a:prstGeom>
          <a:noFill/>
          <a:ln>
            <a:noFill/>
          </a:ln>
        </p:spPr>
      </p:pic>
      <p:sp>
        <p:nvSpPr>
          <p:cNvPr id="76" name="Google Shape;76;p1"/>
          <p:cNvSpPr txBox="1"/>
          <p:nvPr/>
        </p:nvSpPr>
        <p:spPr>
          <a:xfrm>
            <a:off x="20870375" y="16669188"/>
            <a:ext cx="5889000" cy="6557100"/>
          </a:xfrm>
          <a:prstGeom prst="rect">
            <a:avLst/>
          </a:prstGeom>
          <a:noFill/>
          <a:ln>
            <a:noFill/>
          </a:ln>
        </p:spPr>
        <p:txBody>
          <a:bodyPr anchorCtr="0" anchor="t" bIns="45700" lIns="91425" spcFirstLastPara="1" rIns="91425" wrap="square" tIns="45700">
            <a:spAutoFit/>
          </a:bodyPr>
          <a:lstStyle/>
          <a:p>
            <a:pPr indent="0" lvl="0" marL="914400" marR="914400" rtl="0" algn="just">
              <a:lnSpc>
                <a:spcPct val="150000"/>
              </a:lnSpc>
              <a:spcBef>
                <a:spcPts val="0"/>
              </a:spcBef>
              <a:spcAft>
                <a:spcPts val="0"/>
              </a:spcAft>
              <a:buClr>
                <a:srgbClr val="000000"/>
              </a:buClr>
              <a:buFont typeface="Arial"/>
              <a:buNone/>
            </a:pPr>
            <a:r>
              <a:rPr lang="en-US" sz="2400">
                <a:solidFill>
                  <a:srgbClr val="0F0F0F"/>
                </a:solidFill>
                <a:latin typeface="Times New Roman"/>
                <a:ea typeface="Times New Roman"/>
                <a:cs typeface="Times New Roman"/>
                <a:sym typeface="Times New Roman"/>
              </a:rPr>
              <a:t>The new feature is set up as a sub-menu to the login page.</a:t>
            </a:r>
            <a:endParaRPr sz="2400">
              <a:solidFill>
                <a:srgbClr val="0F0F0F"/>
              </a:solidFill>
              <a:latin typeface="Times New Roman"/>
              <a:ea typeface="Times New Roman"/>
              <a:cs typeface="Times New Roman"/>
              <a:sym typeface="Times New Roman"/>
            </a:endParaRPr>
          </a:p>
          <a:p>
            <a:pPr indent="0" lvl="0" marL="914400" marR="914400" rtl="0" algn="just">
              <a:lnSpc>
                <a:spcPct val="150000"/>
              </a:lnSpc>
              <a:spcBef>
                <a:spcPts val="0"/>
              </a:spcBef>
              <a:spcAft>
                <a:spcPts val="0"/>
              </a:spcAft>
              <a:buClr>
                <a:srgbClr val="000000"/>
              </a:buClr>
              <a:buFont typeface="Arial"/>
              <a:buNone/>
            </a:pPr>
            <a:r>
              <a:t/>
            </a:r>
            <a:endParaRPr sz="2400">
              <a:solidFill>
                <a:srgbClr val="0F0F0F"/>
              </a:solidFill>
              <a:latin typeface="Times New Roman"/>
              <a:ea typeface="Times New Roman"/>
              <a:cs typeface="Times New Roman"/>
              <a:sym typeface="Times New Roman"/>
            </a:endParaRPr>
          </a:p>
          <a:p>
            <a:pPr indent="0" lvl="0" marL="914400" marR="914400" rtl="0" algn="just">
              <a:lnSpc>
                <a:spcPct val="150000"/>
              </a:lnSpc>
              <a:spcBef>
                <a:spcPts val="0"/>
              </a:spcBef>
              <a:spcAft>
                <a:spcPts val="0"/>
              </a:spcAft>
              <a:buClr>
                <a:srgbClr val="000000"/>
              </a:buClr>
              <a:buFont typeface="Arial"/>
              <a:buNone/>
            </a:pPr>
            <a:r>
              <a:rPr lang="en-US" sz="2400">
                <a:solidFill>
                  <a:srgbClr val="0F0F0F"/>
                </a:solidFill>
                <a:latin typeface="Times New Roman"/>
                <a:ea typeface="Times New Roman"/>
                <a:cs typeface="Times New Roman"/>
                <a:sym typeface="Times New Roman"/>
              </a:rPr>
              <a:t>It allows for </a:t>
            </a:r>
            <a:r>
              <a:rPr lang="en-US" sz="2400">
                <a:solidFill>
                  <a:srgbClr val="0F0F0F"/>
                </a:solidFill>
                <a:latin typeface="Times New Roman"/>
                <a:ea typeface="Times New Roman"/>
                <a:cs typeface="Times New Roman"/>
                <a:sym typeface="Times New Roman"/>
              </a:rPr>
              <a:t>easy</a:t>
            </a:r>
            <a:r>
              <a:rPr lang="en-US" sz="2400">
                <a:solidFill>
                  <a:srgbClr val="0F0F0F"/>
                </a:solidFill>
                <a:latin typeface="Times New Roman"/>
                <a:ea typeface="Times New Roman"/>
                <a:cs typeface="Times New Roman"/>
                <a:sym typeface="Times New Roman"/>
              </a:rPr>
              <a:t> uploading of a new logo from a reachable position, as well as the ability to reset the logo back to default when necessary.</a:t>
            </a:r>
            <a:endParaRPr sz="2400">
              <a:solidFill>
                <a:srgbClr val="0F0F0F"/>
              </a:solidFill>
              <a:latin typeface="Times New Roman"/>
              <a:ea typeface="Times New Roman"/>
              <a:cs typeface="Times New Roman"/>
              <a:sym typeface="Times New Roman"/>
            </a:endParaRPr>
          </a:p>
          <a:p>
            <a:pPr indent="0" lvl="0" marL="914400" marR="914400" rtl="0" algn="just">
              <a:lnSpc>
                <a:spcPct val="150000"/>
              </a:lnSpc>
              <a:spcBef>
                <a:spcPts val="0"/>
              </a:spcBef>
              <a:spcAft>
                <a:spcPts val="0"/>
              </a:spcAft>
              <a:buClr>
                <a:srgbClr val="000000"/>
              </a:buClr>
              <a:buFont typeface="Arial"/>
              <a:buNone/>
            </a:pPr>
            <a:r>
              <a:t/>
            </a:r>
            <a:endParaRPr sz="2400">
              <a:solidFill>
                <a:srgbClr val="0F0F0F"/>
              </a:solidFill>
              <a:latin typeface="Times New Roman"/>
              <a:ea typeface="Times New Roman"/>
              <a:cs typeface="Times New Roman"/>
              <a:sym typeface="Times New Roman"/>
            </a:endParaRPr>
          </a:p>
          <a:p>
            <a:pPr indent="0" lvl="0" marL="914400" marR="914400" rtl="0" algn="just">
              <a:lnSpc>
                <a:spcPct val="150000"/>
              </a:lnSpc>
              <a:spcBef>
                <a:spcPts val="0"/>
              </a:spcBef>
              <a:spcAft>
                <a:spcPts val="0"/>
              </a:spcAft>
              <a:buClr>
                <a:srgbClr val="000000"/>
              </a:buClr>
              <a:buFont typeface="Arial"/>
              <a:buNone/>
            </a:pPr>
            <a:r>
              <a:t/>
            </a:r>
            <a:endParaRPr sz="2400">
              <a:solidFill>
                <a:srgbClr val="0F0F0F"/>
              </a:solidFill>
              <a:latin typeface="Times New Roman"/>
              <a:ea typeface="Times New Roman"/>
              <a:cs typeface="Times New Roman"/>
              <a:sym typeface="Times New Roman"/>
            </a:endParaRPr>
          </a:p>
          <a:p>
            <a:pPr indent="0" lvl="0" marL="0" marR="914400" rtl="0" algn="just">
              <a:lnSpc>
                <a:spcPct val="150000"/>
              </a:lnSpc>
              <a:spcBef>
                <a:spcPts val="0"/>
              </a:spcBef>
              <a:spcAft>
                <a:spcPts val="0"/>
              </a:spcAft>
              <a:buClr>
                <a:srgbClr val="000000"/>
              </a:buClr>
              <a:buFont typeface="Arial"/>
              <a:buNone/>
            </a:pPr>
            <a:r>
              <a:t/>
            </a:r>
            <a:endParaRPr sz="2400">
              <a:solidFill>
                <a:srgbClr val="0F0F0F"/>
              </a:solidFill>
              <a:latin typeface="Times New Roman"/>
              <a:ea typeface="Times New Roman"/>
              <a:cs typeface="Times New Roman"/>
              <a:sym typeface="Times New Roman"/>
            </a:endParaRPr>
          </a:p>
          <a:p>
            <a:pPr indent="0" lvl="0" marL="0" rtl="0" algn="l">
              <a:lnSpc>
                <a:spcPct val="150000"/>
              </a:lnSpc>
              <a:spcBef>
                <a:spcPts val="0"/>
              </a:spcBef>
              <a:spcAft>
                <a:spcPts val="0"/>
              </a:spcAft>
              <a:buClr>
                <a:srgbClr val="000000"/>
              </a:buClr>
              <a:buFont typeface="Arial"/>
              <a:buNone/>
            </a:pPr>
            <a:r>
              <a:t/>
            </a:r>
            <a:endParaRPr sz="2400">
              <a:solidFill>
                <a:srgbClr val="0F0F0F"/>
              </a:solidFill>
              <a:latin typeface="Times New Roman"/>
              <a:ea typeface="Times New Roman"/>
              <a:cs typeface="Times New Roman"/>
              <a:sym typeface="Times New Roman"/>
            </a:endParaRPr>
          </a:p>
        </p:txBody>
      </p:sp>
      <p:sp>
        <p:nvSpPr>
          <p:cNvPr id="77" name="Google Shape;77;p1"/>
          <p:cNvSpPr txBox="1"/>
          <p:nvPr/>
        </p:nvSpPr>
        <p:spPr>
          <a:xfrm>
            <a:off x="26872975" y="22826100"/>
            <a:ext cx="2371800" cy="3693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latin typeface="Times New Roman"/>
                <a:ea typeface="Times New Roman"/>
                <a:cs typeface="Times New Roman"/>
                <a:sym typeface="Times New Roman"/>
              </a:rPr>
              <a:t>Logo Changer Page</a:t>
            </a:r>
            <a:endParaRPr sz="1800"/>
          </a:p>
        </p:txBody>
      </p:sp>
      <p:pic>
        <p:nvPicPr>
          <p:cNvPr id="78" name="Google Shape;78;p1"/>
          <p:cNvPicPr preferRelativeResize="0"/>
          <p:nvPr/>
        </p:nvPicPr>
        <p:blipFill>
          <a:blip r:embed="rId7">
            <a:alphaModFix/>
          </a:blip>
          <a:stretch>
            <a:fillRect/>
          </a:stretch>
        </p:blipFill>
        <p:spPr>
          <a:xfrm>
            <a:off x="17858213" y="15311375"/>
            <a:ext cx="3558726" cy="7361900"/>
          </a:xfrm>
          <a:prstGeom prst="rect">
            <a:avLst/>
          </a:prstGeom>
          <a:noFill/>
          <a:ln>
            <a:noFill/>
          </a:ln>
        </p:spPr>
      </p:pic>
      <p:sp>
        <p:nvSpPr>
          <p:cNvPr id="79" name="Google Shape;79;p1"/>
          <p:cNvSpPr txBox="1"/>
          <p:nvPr/>
        </p:nvSpPr>
        <p:spPr>
          <a:xfrm>
            <a:off x="18451687" y="22826100"/>
            <a:ext cx="2371800" cy="3693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latin typeface="Times New Roman"/>
                <a:ea typeface="Times New Roman"/>
                <a:cs typeface="Times New Roman"/>
                <a:sym typeface="Times New Roman"/>
              </a:rPr>
              <a:t>Login Page</a:t>
            </a:r>
            <a:endParaRPr sz="1800"/>
          </a:p>
        </p:txBody>
      </p:sp>
      <p:pic>
        <p:nvPicPr>
          <p:cNvPr id="80" name="Google Shape;80;p1"/>
          <p:cNvPicPr preferRelativeResize="0"/>
          <p:nvPr/>
        </p:nvPicPr>
        <p:blipFill>
          <a:blip r:embed="rId8">
            <a:alphaModFix/>
          </a:blip>
          <a:stretch>
            <a:fillRect/>
          </a:stretch>
        </p:blipFill>
        <p:spPr>
          <a:xfrm>
            <a:off x="6519750" y="16037075"/>
            <a:ext cx="5123849" cy="3587974"/>
          </a:xfrm>
          <a:prstGeom prst="rect">
            <a:avLst/>
          </a:prstGeom>
          <a:noFill/>
          <a:ln>
            <a:noFill/>
          </a:ln>
        </p:spPr>
      </p:pic>
      <p:pic>
        <p:nvPicPr>
          <p:cNvPr id="81" name="Google Shape;81;p1"/>
          <p:cNvPicPr preferRelativeResize="0"/>
          <p:nvPr/>
        </p:nvPicPr>
        <p:blipFill>
          <a:blip r:embed="rId9">
            <a:alphaModFix/>
          </a:blip>
          <a:stretch>
            <a:fillRect/>
          </a:stretch>
        </p:blipFill>
        <p:spPr>
          <a:xfrm>
            <a:off x="10518100" y="19625052"/>
            <a:ext cx="5123850" cy="3771723"/>
          </a:xfrm>
          <a:prstGeom prst="rect">
            <a:avLst/>
          </a:prstGeom>
          <a:noFill/>
          <a:ln>
            <a:noFill/>
          </a:ln>
        </p:spPr>
      </p:pic>
      <p:sp>
        <p:nvSpPr>
          <p:cNvPr id="82" name="Google Shape;82;p1"/>
          <p:cNvSpPr txBox="1"/>
          <p:nvPr/>
        </p:nvSpPr>
        <p:spPr>
          <a:xfrm>
            <a:off x="11088150" y="16251525"/>
            <a:ext cx="5209200" cy="2678100"/>
          </a:xfrm>
          <a:prstGeom prst="rect">
            <a:avLst/>
          </a:prstGeom>
          <a:noFill/>
          <a:ln>
            <a:noFill/>
          </a:ln>
        </p:spPr>
        <p:txBody>
          <a:bodyPr anchorCtr="0" anchor="t" bIns="45700" lIns="91425" spcFirstLastPara="1" rIns="91425" wrap="square" tIns="45700">
            <a:spAutoFit/>
          </a:bodyPr>
          <a:lstStyle/>
          <a:p>
            <a:pPr indent="0" lvl="0" marL="914400" marR="914400" rtl="0" algn="just">
              <a:lnSpc>
                <a:spcPct val="150000"/>
              </a:lnSpc>
              <a:spcBef>
                <a:spcPts val="0"/>
              </a:spcBef>
              <a:spcAft>
                <a:spcPts val="0"/>
              </a:spcAft>
              <a:buClr>
                <a:srgbClr val="000000"/>
              </a:buClr>
              <a:buFont typeface="Arial"/>
              <a:buNone/>
            </a:pPr>
            <a:r>
              <a:rPr lang="en-US" sz="2400">
                <a:solidFill>
                  <a:srgbClr val="0F0F0F"/>
                </a:solidFill>
                <a:latin typeface="Times New Roman"/>
                <a:ea typeface="Times New Roman"/>
                <a:cs typeface="Times New Roman"/>
                <a:sym typeface="Times New Roman"/>
              </a:rPr>
              <a:t>When </a:t>
            </a:r>
            <a:r>
              <a:rPr lang="en-US" sz="2400">
                <a:solidFill>
                  <a:srgbClr val="0F0F0F"/>
                </a:solidFill>
                <a:latin typeface="Times New Roman"/>
                <a:ea typeface="Times New Roman"/>
                <a:cs typeface="Times New Roman"/>
                <a:sym typeface="Times New Roman"/>
              </a:rPr>
              <a:t>uploading, the images are saved to internal app storage for persistence over app restarts.</a:t>
            </a:r>
            <a:endParaRPr sz="2400">
              <a:solidFill>
                <a:srgbClr val="0F0F0F"/>
              </a:solidFill>
              <a:latin typeface="Times New Roman"/>
              <a:ea typeface="Times New Roman"/>
              <a:cs typeface="Times New Roman"/>
              <a:sym typeface="Times New Roman"/>
            </a:endParaRPr>
          </a:p>
        </p:txBody>
      </p:sp>
      <p:sp>
        <p:nvSpPr>
          <p:cNvPr id="83" name="Google Shape;83;p1"/>
          <p:cNvSpPr txBox="1"/>
          <p:nvPr/>
        </p:nvSpPr>
        <p:spPr>
          <a:xfrm>
            <a:off x="6243225" y="20549263"/>
            <a:ext cx="5333100" cy="2124000"/>
          </a:xfrm>
          <a:prstGeom prst="rect">
            <a:avLst/>
          </a:prstGeom>
          <a:noFill/>
          <a:ln>
            <a:noFill/>
          </a:ln>
        </p:spPr>
        <p:txBody>
          <a:bodyPr anchorCtr="0" anchor="t" bIns="45700" lIns="91425" spcFirstLastPara="1" rIns="91425" wrap="square" tIns="45700">
            <a:spAutoFit/>
          </a:bodyPr>
          <a:lstStyle/>
          <a:p>
            <a:pPr indent="0" lvl="0" marL="914400" marR="914400" rtl="0" algn="just">
              <a:lnSpc>
                <a:spcPct val="150000"/>
              </a:lnSpc>
              <a:spcBef>
                <a:spcPts val="0"/>
              </a:spcBef>
              <a:spcAft>
                <a:spcPts val="0"/>
              </a:spcAft>
              <a:buClr>
                <a:srgbClr val="000000"/>
              </a:buClr>
              <a:buFont typeface="Arial"/>
              <a:buNone/>
            </a:pPr>
            <a:r>
              <a:rPr lang="en-US" sz="2400">
                <a:solidFill>
                  <a:srgbClr val="0F0F0F"/>
                </a:solidFill>
                <a:latin typeface="Times New Roman"/>
                <a:ea typeface="Times New Roman"/>
                <a:cs typeface="Times New Roman"/>
                <a:sym typeface="Times New Roman"/>
              </a:rPr>
              <a:t>When resetting the logo, the app has default logos to resort to, avoiding blank space on login pages.</a:t>
            </a:r>
            <a:endParaRPr sz="2400">
              <a:solidFill>
                <a:srgbClr val="0F0F0F"/>
              </a:solidFill>
              <a:latin typeface="Times New Roman"/>
              <a:ea typeface="Times New Roman"/>
              <a:cs typeface="Times New Roman"/>
              <a:sym typeface="Times New Roman"/>
            </a:endParaRPr>
          </a:p>
        </p:txBody>
      </p:sp>
      <p:pic>
        <p:nvPicPr>
          <p:cNvPr id="84" name="Google Shape;84;p1"/>
          <p:cNvPicPr preferRelativeResize="0"/>
          <p:nvPr/>
        </p:nvPicPr>
        <p:blipFill>
          <a:blip r:embed="rId10">
            <a:alphaModFix/>
          </a:blip>
          <a:stretch>
            <a:fillRect/>
          </a:stretch>
        </p:blipFill>
        <p:spPr>
          <a:xfrm>
            <a:off x="37297925" y="11387758"/>
            <a:ext cx="968300" cy="1045843"/>
          </a:xfrm>
          <a:prstGeom prst="rect">
            <a:avLst/>
          </a:prstGeom>
          <a:noFill/>
          <a:ln>
            <a:noFill/>
          </a:ln>
        </p:spPr>
      </p:pic>
      <p:pic>
        <p:nvPicPr>
          <p:cNvPr id="85" name="Google Shape;85;p1"/>
          <p:cNvPicPr preferRelativeResize="0"/>
          <p:nvPr/>
        </p:nvPicPr>
        <p:blipFill>
          <a:blip r:embed="rId11">
            <a:alphaModFix/>
          </a:blip>
          <a:stretch>
            <a:fillRect/>
          </a:stretch>
        </p:blipFill>
        <p:spPr>
          <a:xfrm>
            <a:off x="39346675" y="11387738"/>
            <a:ext cx="1045852" cy="1045852"/>
          </a:xfrm>
          <a:prstGeom prst="rect">
            <a:avLst/>
          </a:prstGeom>
          <a:noFill/>
          <a:ln>
            <a:noFill/>
          </a:ln>
        </p:spPr>
      </p:pic>
      <p:sp>
        <p:nvSpPr>
          <p:cNvPr id="86" name="Google Shape;86;p1"/>
          <p:cNvSpPr txBox="1"/>
          <p:nvPr/>
        </p:nvSpPr>
        <p:spPr>
          <a:xfrm>
            <a:off x="6786925" y="8769825"/>
            <a:ext cx="8332500" cy="378660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Clr>
                <a:srgbClr val="000000"/>
              </a:buClr>
              <a:buSzPts val="2400"/>
              <a:buFont typeface="Arial"/>
              <a:buNone/>
            </a:pPr>
            <a:r>
              <a:rPr lang="en-US" sz="2400">
                <a:solidFill>
                  <a:srgbClr val="0F0F0F"/>
                </a:solidFill>
                <a:latin typeface="Times New Roman"/>
                <a:ea typeface="Times New Roman"/>
                <a:cs typeface="Times New Roman"/>
                <a:sym typeface="Times New Roman"/>
              </a:rPr>
              <a:t>Nextcloud allows servers to customize many parts of its interface on its other clients, but the Android app’s implementation contains parts that do not allow for any customization, such as the login screen. While one primary color and a logo within the file system can utilize customization options taken from the server that the app is logged into in an instance, the screens preceding logging in do not have this kind of customization.</a:t>
            </a:r>
            <a:endParaRPr sz="2400">
              <a:solidFill>
                <a:srgbClr val="0F0F0F"/>
              </a:solidFill>
              <a:latin typeface="Times New Roman"/>
              <a:ea typeface="Times New Roman"/>
              <a:cs typeface="Times New Roman"/>
              <a:sym typeface="Times New Roman"/>
            </a:endParaRPr>
          </a:p>
        </p:txBody>
      </p:sp>
      <p:pic>
        <p:nvPicPr>
          <p:cNvPr id="87" name="Google Shape;87;p1"/>
          <p:cNvPicPr preferRelativeResize="0"/>
          <p:nvPr/>
        </p:nvPicPr>
        <p:blipFill>
          <a:blip r:embed="rId12">
            <a:alphaModFix/>
          </a:blip>
          <a:stretch>
            <a:fillRect/>
          </a:stretch>
        </p:blipFill>
        <p:spPr>
          <a:xfrm>
            <a:off x="971950" y="971566"/>
            <a:ext cx="3679574" cy="367957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