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Open Sans"/>
      <p:regular r:id="rId6"/>
      <p:bold r:id="rId7"/>
      <p:italic r:id="rId8"/>
      <p:boldItalic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0" roundtripDataSignature="AMtx7mjhpwU9VV67V8RhbXS2D33FtoVjf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0"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font" Target="fonts/OpenSans-boldItalic.fntdata"/><Relationship Id="rId5" Type="http://schemas.openxmlformats.org/officeDocument/2006/relationships/slide" Target="slides/slide1.xml"/><Relationship Id="rId6" Type="http://schemas.openxmlformats.org/officeDocument/2006/relationships/font" Target="fonts/OpenSans-regular.fntdata"/><Relationship Id="rId7" Type="http://schemas.openxmlformats.org/officeDocument/2006/relationships/font" Target="fonts/OpenSans-bold.fntdata"/><Relationship Id="rId8" Type="http://schemas.openxmlformats.org/officeDocument/2006/relationships/font" Target="fonts/OpenSans-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19" name="Google Shape;19;p3"/>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0" name="Google Shape;20;p3"/>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8" name="Google Shape;28;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9" name="Google Shape;29;p4"/>
          <p:cNvGrpSpPr/>
          <p:nvPr/>
        </p:nvGrpSpPr>
        <p:grpSpPr>
          <a:xfrm>
            <a:off x="41216985" y="1016366"/>
            <a:ext cx="1881297" cy="2545856"/>
            <a:chOff x="11140977" y="745237"/>
            <a:chExt cx="522582" cy="530387"/>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3" name="Google Shape;33;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36" name="Google Shape;36;p5"/>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1" name="Google Shape;41;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44" name="Google Shape;44;p6"/>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45" name="Google Shape;45;p6"/>
          <p:cNvGrpSpPr/>
          <p:nvPr/>
        </p:nvGrpSpPr>
        <p:grpSpPr>
          <a:xfrm>
            <a:off x="41216985" y="1016366"/>
            <a:ext cx="1881297" cy="2545856"/>
            <a:chOff x="11140977" y="745237"/>
            <a:chExt cx="522582" cy="530387"/>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9" name="Google Shape;49;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image" Target="../media/image6.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5" y="1016366"/>
            <a:ext cx="1881297" cy="2545856"/>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4000" u="none" cap="none" strike="noStrike">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image" Target="../media/image12.png"/><Relationship Id="rId13" Type="http://schemas.openxmlformats.org/officeDocument/2006/relationships/hyperlink" Target="https://coolors.co/" TargetMode="External"/><Relationship Id="rId12"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15.png"/><Relationship Id="rId9" Type="http://schemas.openxmlformats.org/officeDocument/2006/relationships/image" Target="../media/image16.png"/><Relationship Id="rId14" Type="http://schemas.openxmlformats.org/officeDocument/2006/relationships/hyperlink" Target="https://nextcloud.com/about/" TargetMode="External"/><Relationship Id="rId5" Type="http://schemas.openxmlformats.org/officeDocument/2006/relationships/image" Target="../media/image14.png"/><Relationship Id="rId6" Type="http://schemas.openxmlformats.org/officeDocument/2006/relationships/image" Target="../media/image7.png"/><Relationship Id="rId7" Type="http://schemas.openxmlformats.org/officeDocument/2006/relationships/image" Target="../media/image11.png"/><Relationship Id="rId8"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6816436" y="617630"/>
            <a:ext cx="34229964" cy="22775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8800" u="none" cap="none" strike="noStrike">
                <a:solidFill>
                  <a:srgbClr val="3F3F3F"/>
                </a:solidFill>
                <a:latin typeface="Arial"/>
                <a:ea typeface="Arial"/>
                <a:cs typeface="Arial"/>
                <a:sym typeface="Arial"/>
              </a:rPr>
              <a:t>School of Computing and Information Sciences</a:t>
            </a:r>
            <a:endParaRPr/>
          </a:p>
          <a:p>
            <a:pPr indent="0" lvl="0" marL="0" marR="0" rtl="0" algn="l">
              <a:spcBef>
                <a:spcPts val="0"/>
              </a:spcBef>
              <a:spcAft>
                <a:spcPts val="0"/>
              </a:spcAft>
              <a:buNone/>
            </a:pPr>
            <a:r>
              <a:rPr b="0" i="1" lang="en-US" sz="5400" u="none" cap="none" strike="noStrike">
                <a:solidFill>
                  <a:srgbClr val="3F3F3F"/>
                </a:solidFill>
                <a:latin typeface="Arial"/>
                <a:ea typeface="Arial"/>
                <a:cs typeface="Arial"/>
                <a:sym typeface="Arial"/>
              </a:rPr>
              <a:t>Fall 2023 Capstone 2 Project</a:t>
            </a:r>
            <a:endParaRPr/>
          </a:p>
        </p:txBody>
      </p:sp>
      <p:sp>
        <p:nvSpPr>
          <p:cNvPr id="55" name="Google Shape;55;p1"/>
          <p:cNvSpPr txBox="1"/>
          <p:nvPr/>
        </p:nvSpPr>
        <p:spPr>
          <a:xfrm>
            <a:off x="6655820" y="31775400"/>
            <a:ext cx="21444395" cy="62871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1800"/>
              <a:buFont typeface="Arial"/>
              <a:buNone/>
            </a:pPr>
            <a:r>
              <a:rPr b="0" i="0" lang="en-US" sz="1800" u="none" cap="none" strike="noStrike">
                <a:solidFill>
                  <a:srgbClr val="3F3F3F"/>
                </a:solidFill>
                <a:latin typeface="Arial"/>
                <a:ea typeface="Arial"/>
                <a:cs typeface="Arial"/>
                <a:sym typeface="Arial"/>
              </a:rPr>
              <a:t>The material presented in this poster is based on the work of Nextcloud supported by Masoud Sadjadi. We thank Masoud Sadjadi for his assistance and mentorship that we received throughout the senior design project.</a:t>
            </a:r>
            <a:endParaRPr b="0" i="0" sz="2400" u="none" cap="none" strike="noStrike">
              <a:solidFill>
                <a:srgbClr val="3F3F3F"/>
              </a:solidFill>
              <a:latin typeface="Arial"/>
              <a:ea typeface="Arial"/>
              <a:cs typeface="Arial"/>
              <a:sym typeface="Arial"/>
            </a:endParaRPr>
          </a:p>
        </p:txBody>
      </p:sp>
      <p:sp>
        <p:nvSpPr>
          <p:cNvPr id="56" name="Google Shape;56;p1"/>
          <p:cNvSpPr txBox="1"/>
          <p:nvPr/>
        </p:nvSpPr>
        <p:spPr>
          <a:xfrm>
            <a:off x="7886700" y="7793327"/>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PROBLEM</a:t>
            </a:r>
            <a:endParaRPr/>
          </a:p>
        </p:txBody>
      </p:sp>
      <p:sp>
        <p:nvSpPr>
          <p:cNvPr id="57" name="Google Shape;57;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81E3F"/>
                </a:solidFill>
                <a:latin typeface="Arial"/>
                <a:ea typeface="Arial"/>
                <a:cs typeface="Arial"/>
                <a:sym typeface="Arial"/>
              </a:rPr>
              <a:t>ACKNOWLEDGEMENT</a:t>
            </a:r>
            <a:endParaRPr/>
          </a:p>
        </p:txBody>
      </p:sp>
      <p:sp>
        <p:nvSpPr>
          <p:cNvPr id="58" name="Google Shape;58;p1"/>
          <p:cNvSpPr txBox="1"/>
          <p:nvPr/>
        </p:nvSpPr>
        <p:spPr>
          <a:xfrm>
            <a:off x="21790819" y="7793327"/>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CURRENT SYSTEM</a:t>
            </a:r>
            <a:endParaRPr/>
          </a:p>
        </p:txBody>
      </p:sp>
      <p:sp>
        <p:nvSpPr>
          <p:cNvPr id="59" name="Google Shape;59;p1"/>
          <p:cNvSpPr txBox="1"/>
          <p:nvPr/>
        </p:nvSpPr>
        <p:spPr>
          <a:xfrm>
            <a:off x="35661600" y="7832725"/>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REQUIREMENTS</a:t>
            </a:r>
            <a:endParaRPr/>
          </a:p>
        </p:txBody>
      </p:sp>
      <p:sp>
        <p:nvSpPr>
          <p:cNvPr id="60" name="Google Shape;60;p1"/>
          <p:cNvSpPr txBox="1"/>
          <p:nvPr/>
        </p:nvSpPr>
        <p:spPr>
          <a:xfrm>
            <a:off x="7886700" y="151767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SYSTEM DESIGN</a:t>
            </a:r>
            <a:endParaRPr/>
          </a:p>
        </p:txBody>
      </p:sp>
      <p:sp>
        <p:nvSpPr>
          <p:cNvPr id="61" name="Google Shape;61;p1"/>
          <p:cNvSpPr txBox="1"/>
          <p:nvPr/>
        </p:nvSpPr>
        <p:spPr>
          <a:xfrm>
            <a:off x="21790819" y="1496615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OBJECT DESIGN</a:t>
            </a:r>
            <a:endParaRPr/>
          </a:p>
        </p:txBody>
      </p:sp>
      <p:sp>
        <p:nvSpPr>
          <p:cNvPr id="62" name="Google Shape;62;p1"/>
          <p:cNvSpPr txBox="1"/>
          <p:nvPr/>
        </p:nvSpPr>
        <p:spPr>
          <a:xfrm>
            <a:off x="35661600" y="152161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IMPLEMENTATION</a:t>
            </a:r>
            <a:endParaRPr/>
          </a:p>
        </p:txBody>
      </p:sp>
      <p:sp>
        <p:nvSpPr>
          <p:cNvPr id="63" name="Google Shape;63;p1"/>
          <p:cNvSpPr txBox="1"/>
          <p:nvPr/>
        </p:nvSpPr>
        <p:spPr>
          <a:xfrm>
            <a:off x="7886700" y="240921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VERIFICATION</a:t>
            </a:r>
            <a:endParaRPr/>
          </a:p>
        </p:txBody>
      </p:sp>
      <p:sp>
        <p:nvSpPr>
          <p:cNvPr id="64" name="Google Shape;64;p1"/>
          <p:cNvSpPr txBox="1"/>
          <p:nvPr/>
        </p:nvSpPr>
        <p:spPr>
          <a:xfrm>
            <a:off x="21757481" y="23891081"/>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SUMMARY</a:t>
            </a:r>
            <a:endParaRPr/>
          </a:p>
        </p:txBody>
      </p:sp>
      <p:sp>
        <p:nvSpPr>
          <p:cNvPr id="65" name="Google Shape;65;p1"/>
          <p:cNvSpPr txBox="1"/>
          <p:nvPr/>
        </p:nvSpPr>
        <p:spPr>
          <a:xfrm>
            <a:off x="35661600" y="241315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REFERENCES</a:t>
            </a:r>
            <a:endParaRPr/>
          </a:p>
        </p:txBody>
      </p:sp>
      <p:sp>
        <p:nvSpPr>
          <p:cNvPr id="66" name="Google Shape;66;p1"/>
          <p:cNvSpPr txBox="1"/>
          <p:nvPr/>
        </p:nvSpPr>
        <p:spPr>
          <a:xfrm>
            <a:off x="6816436" y="2979162"/>
            <a:ext cx="35204400" cy="3228975"/>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Nextcloud Client: Enhancing the Android App</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Student: </a:t>
            </a:r>
            <a:r>
              <a:rPr b="0" i="0" lang="en-US" sz="3500" u="none" cap="none" strike="noStrike">
                <a:solidFill>
                  <a:srgbClr val="3F3F3F"/>
                </a:solidFill>
                <a:latin typeface="Arial"/>
                <a:ea typeface="Arial"/>
                <a:cs typeface="Arial"/>
                <a:sym typeface="Arial"/>
              </a:rPr>
              <a:t>Chabeli Castaño Arango</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Masoud Sadjadi</a:t>
            </a:r>
            <a:endParaRPr b="0" i="0" sz="3500" u="none" cap="none" strike="noStrike">
              <a:solidFill>
                <a:srgbClr val="3F3F3F"/>
              </a:solidFill>
              <a:latin typeface="Arial"/>
              <a:ea typeface="Arial"/>
              <a:cs typeface="Arial"/>
              <a:sym typeface="Arial"/>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Masoud Sadjadi, </a:t>
            </a:r>
            <a:r>
              <a:rPr b="0" i="0" lang="en-US" sz="3500" u="none" cap="none" strike="noStrike">
                <a:solidFill>
                  <a:srgbClr val="3F3F3F"/>
                </a:solidFill>
                <a:latin typeface="Arial"/>
                <a:ea typeface="Arial"/>
                <a:cs typeface="Arial"/>
                <a:sym typeface="Arial"/>
              </a:rPr>
              <a:t>Florida International University</a:t>
            </a:r>
            <a:endParaRPr/>
          </a:p>
        </p:txBody>
      </p:sp>
      <p:pic>
        <p:nvPicPr>
          <p:cNvPr id="67" name="Google Shape;67;p1"/>
          <p:cNvPicPr preferRelativeResize="0"/>
          <p:nvPr/>
        </p:nvPicPr>
        <p:blipFill rotWithShape="1">
          <a:blip r:embed="rId3">
            <a:alphaModFix/>
          </a:blip>
          <a:srcRect b="0" l="0" r="0" t="0"/>
          <a:stretch/>
        </p:blipFill>
        <p:spPr>
          <a:xfrm>
            <a:off x="971949" y="285786"/>
            <a:ext cx="3679564" cy="3679564"/>
          </a:xfrm>
          <a:prstGeom prst="rect">
            <a:avLst/>
          </a:prstGeom>
          <a:noFill/>
          <a:ln>
            <a:noFill/>
          </a:ln>
        </p:spPr>
      </p:pic>
      <p:sp>
        <p:nvSpPr>
          <p:cNvPr id="68" name="Google Shape;68;p1"/>
          <p:cNvSpPr txBox="1"/>
          <p:nvPr/>
        </p:nvSpPr>
        <p:spPr>
          <a:xfrm>
            <a:off x="6148906" y="8610858"/>
            <a:ext cx="10099964" cy="6281848"/>
          </a:xfrm>
          <a:prstGeom prst="rect">
            <a:avLst/>
          </a:prstGeom>
          <a:noFill/>
          <a:ln>
            <a:noFill/>
          </a:ln>
        </p:spPr>
        <p:txBody>
          <a:bodyPr anchorCtr="0" anchor="t" bIns="45700" lIns="91425" spcFirstLastPara="1" rIns="91425" wrap="square" tIns="45700">
            <a:spAutoFit/>
          </a:bodyPr>
          <a:lstStyle/>
          <a:p>
            <a:pPr indent="0" lvl="0" marL="914400" marR="914400" rtl="0" algn="just">
              <a:lnSpc>
                <a:spcPct val="150000"/>
              </a:lnSpc>
              <a:spcBef>
                <a:spcPts val="0"/>
              </a:spcBef>
              <a:spcAft>
                <a:spcPts val="0"/>
              </a:spcAft>
              <a:buNone/>
            </a:pPr>
            <a:r>
              <a:rPr b="0" i="0" lang="en-US" sz="2400" u="none" cap="none" strike="noStrike">
                <a:solidFill>
                  <a:srgbClr val="0F0F0F"/>
                </a:solidFill>
                <a:latin typeface="Times New Roman"/>
                <a:ea typeface="Times New Roman"/>
                <a:cs typeface="Times New Roman"/>
                <a:sym typeface="Times New Roman"/>
              </a:rPr>
              <a:t>Nextcloud is a widely adopted open-source file synchronization and sharing solution, that provides a robust platform for collaborative document management, file sharing, and communication. </a:t>
            </a:r>
            <a:endParaRPr/>
          </a:p>
          <a:p>
            <a:pPr indent="0" lvl="0" marL="914400" marR="914400" rtl="0" algn="just">
              <a:lnSpc>
                <a:spcPct val="150000"/>
              </a:lnSpc>
              <a:spcBef>
                <a:spcPts val="0"/>
              </a:spcBef>
              <a:spcAft>
                <a:spcPts val="0"/>
              </a:spcAft>
              <a:buNone/>
            </a:pPr>
            <a:r>
              <a:t/>
            </a:r>
            <a:endParaRPr b="0" i="0" sz="2400" u="none" cap="none" strike="noStrike">
              <a:solidFill>
                <a:srgbClr val="0F0F0F"/>
              </a:solidFill>
              <a:latin typeface="Times New Roman"/>
              <a:ea typeface="Times New Roman"/>
              <a:cs typeface="Times New Roman"/>
              <a:sym typeface="Times New Roman"/>
            </a:endParaRPr>
          </a:p>
          <a:p>
            <a:pPr indent="0" lvl="0" marL="914400" marR="914400" rtl="0" algn="just">
              <a:lnSpc>
                <a:spcPct val="150000"/>
              </a:lnSpc>
              <a:spcBef>
                <a:spcPts val="0"/>
              </a:spcBef>
              <a:spcAft>
                <a:spcPts val="0"/>
              </a:spcAft>
              <a:buNone/>
            </a:pPr>
            <a:r>
              <a:rPr b="0" i="0" lang="en-US" sz="2400" u="none" cap="none" strike="noStrike">
                <a:solidFill>
                  <a:srgbClr val="0F0F0F"/>
                </a:solidFill>
                <a:latin typeface="Times New Roman"/>
                <a:ea typeface="Times New Roman"/>
                <a:cs typeface="Times New Roman"/>
                <a:sym typeface="Times New Roman"/>
              </a:rPr>
              <a:t>As part of this project, we enhanced the Nextcloud Android app to elevate the user experience for FIU users, by tailoring it to meet the unique needs of our academic community.</a:t>
            </a:r>
            <a:endParaRPr b="0" i="0" sz="2400" u="none" cap="none" strike="noStrike">
              <a:solidFill>
                <a:srgbClr val="000000"/>
              </a:solidFill>
              <a:latin typeface="Calibri"/>
              <a:ea typeface="Calibri"/>
              <a:cs typeface="Calibri"/>
              <a:sym typeface="Calibri"/>
            </a:endParaRPr>
          </a:p>
          <a:p>
            <a:pPr indent="0" lvl="0" marL="914400" marR="914400" rtl="0" algn="just">
              <a:lnSpc>
                <a:spcPct val="150000"/>
              </a:lnSpc>
              <a:spcBef>
                <a:spcPts val="0"/>
              </a:spcBef>
              <a:spcAft>
                <a:spcPts val="0"/>
              </a:spcAft>
              <a:buNone/>
            </a:pPr>
            <a:r>
              <a:t/>
            </a:r>
            <a:endParaRPr b="0" i="0" sz="2400" u="none" cap="none" strike="noStrike">
              <a:solidFill>
                <a:srgbClr val="0F0F0F"/>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br>
              <a:rPr b="0" i="0" lang="en-US" sz="1800" u="none" cap="none" strike="noStrike">
                <a:solidFill>
                  <a:schemeClr val="dk1"/>
                </a:solidFill>
                <a:latin typeface="Calibri"/>
                <a:ea typeface="Calibri"/>
                <a:cs typeface="Calibri"/>
                <a:sym typeface="Calibri"/>
              </a:rPr>
            </a:br>
            <a:br>
              <a:rPr b="0" i="0" lang="en-US" sz="1800" u="none" cap="none" strike="noStrike">
                <a:solidFill>
                  <a:schemeClr val="dk1"/>
                </a:solidFill>
                <a:latin typeface="Calibri"/>
                <a:ea typeface="Calibri"/>
                <a:cs typeface="Calibri"/>
                <a:sym typeface="Calibri"/>
              </a:rPr>
            </a:br>
            <a:endParaRPr b="0" i="0" sz="1800" u="none" cap="none" strike="noStrike">
              <a:solidFill>
                <a:schemeClr val="dk1"/>
              </a:solidFill>
              <a:latin typeface="Calibri"/>
              <a:ea typeface="Calibri"/>
              <a:cs typeface="Calibri"/>
              <a:sym typeface="Calibri"/>
            </a:endParaRPr>
          </a:p>
        </p:txBody>
      </p:sp>
      <p:sp>
        <p:nvSpPr>
          <p:cNvPr id="69" name="Google Shape;69;p1"/>
          <p:cNvSpPr txBox="1"/>
          <p:nvPr/>
        </p:nvSpPr>
        <p:spPr>
          <a:xfrm>
            <a:off x="32324515" y="8677567"/>
            <a:ext cx="6908700" cy="5540100"/>
          </a:xfrm>
          <a:prstGeom prst="rect">
            <a:avLst/>
          </a:prstGeom>
          <a:noFill/>
          <a:ln>
            <a:noFill/>
          </a:ln>
        </p:spPr>
        <p:txBody>
          <a:bodyPr anchorCtr="0" anchor="t" bIns="45700" lIns="91425" spcFirstLastPara="1" rIns="91425" wrap="square" tIns="45700">
            <a:spAutoFit/>
          </a:bodyPr>
          <a:lstStyle/>
          <a:p>
            <a:pPr indent="0" lvl="0" marL="914400" marR="914400" rtl="0" algn="just">
              <a:spcBef>
                <a:spcPts val="0"/>
              </a:spcBef>
              <a:spcAft>
                <a:spcPts val="0"/>
              </a:spcAft>
              <a:buNone/>
            </a:pPr>
            <a:r>
              <a:rPr b="1" i="0" lang="en-US" sz="2400" u="none" cap="none" strike="noStrike">
                <a:solidFill>
                  <a:srgbClr val="0F0F0F"/>
                </a:solidFill>
                <a:latin typeface="Times New Roman"/>
                <a:ea typeface="Times New Roman"/>
                <a:cs typeface="Times New Roman"/>
                <a:sym typeface="Times New Roman"/>
              </a:rPr>
              <a:t>Hardware</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No specific hardware requirements for development.</a:t>
            </a:r>
            <a:endParaRPr/>
          </a:p>
          <a:p>
            <a:pPr indent="-190500" lvl="0" marL="1257300" marR="914400" rtl="0" algn="just">
              <a:spcBef>
                <a:spcPts val="0"/>
              </a:spcBef>
              <a:spcAft>
                <a:spcPts val="0"/>
              </a:spcAft>
              <a:buClr>
                <a:schemeClr val="dk1"/>
              </a:buClr>
              <a:buSzPts val="2400"/>
              <a:buFont typeface="Arial"/>
              <a:buNone/>
            </a:pPr>
            <a:r>
              <a:t/>
            </a:r>
            <a:endParaRPr b="0" i="0" sz="2400" u="none" cap="none" strike="noStrike">
              <a:solidFill>
                <a:srgbClr val="0F0F0F"/>
              </a:solidFill>
              <a:latin typeface="Times New Roman"/>
              <a:ea typeface="Times New Roman"/>
              <a:cs typeface="Times New Roman"/>
              <a:sym typeface="Times New Roman"/>
            </a:endParaRPr>
          </a:p>
          <a:p>
            <a:pPr indent="0" lvl="0" marL="914400" marR="914400" rtl="0" algn="just">
              <a:spcBef>
                <a:spcPts val="0"/>
              </a:spcBef>
              <a:spcAft>
                <a:spcPts val="0"/>
              </a:spcAft>
              <a:buNone/>
            </a:pPr>
            <a:r>
              <a:rPr b="1" i="0" lang="en-US" sz="2400" u="none" cap="none" strike="noStrike">
                <a:solidFill>
                  <a:srgbClr val="0F0F0F"/>
                </a:solidFill>
                <a:latin typeface="Times New Roman"/>
                <a:ea typeface="Times New Roman"/>
                <a:cs typeface="Times New Roman"/>
                <a:sym typeface="Times New Roman"/>
              </a:rPr>
              <a:t>Software</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Java 17</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Kotlin</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Android Studio</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SQLite</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XML</a:t>
            </a:r>
            <a:endParaRPr b="0" i="0" sz="2400" u="none" cap="none" strike="noStrike">
              <a:solidFill>
                <a:srgbClr val="0F0F0F"/>
              </a:solidFill>
              <a:latin typeface="Times New Roman"/>
              <a:ea typeface="Times New Roman"/>
              <a:cs typeface="Times New Roman"/>
              <a:sym typeface="Times New Roman"/>
            </a:endParaRPr>
          </a:p>
          <a:p>
            <a:pPr indent="-190500" lvl="0" marL="1257300" marR="914400" rtl="0" algn="just">
              <a:spcBef>
                <a:spcPts val="0"/>
              </a:spcBef>
              <a:spcAft>
                <a:spcPts val="0"/>
              </a:spcAft>
              <a:buClr>
                <a:schemeClr val="dk1"/>
              </a:buClr>
              <a:buSzPts val="2400"/>
              <a:buFont typeface="Arial"/>
              <a:buNone/>
            </a:pPr>
            <a:r>
              <a:t/>
            </a:r>
            <a:endParaRPr b="0" i="0" sz="2400" u="none" cap="none" strike="noStrike">
              <a:solidFill>
                <a:srgbClr val="0F0F0F"/>
              </a:solidFill>
              <a:latin typeface="Times New Roman"/>
              <a:ea typeface="Times New Roman"/>
              <a:cs typeface="Times New Roman"/>
              <a:sym typeface="Times New Roman"/>
            </a:endParaRPr>
          </a:p>
          <a:p>
            <a:pPr indent="0" lvl="0" marL="914400" marR="914400" rtl="0" algn="just">
              <a:spcBef>
                <a:spcPts val="0"/>
              </a:spcBef>
              <a:spcAft>
                <a:spcPts val="0"/>
              </a:spcAft>
              <a:buNone/>
            </a:pPr>
            <a:r>
              <a:rPr b="1" i="0" lang="en-US" sz="2400" u="none" cap="none" strike="noStrike">
                <a:solidFill>
                  <a:srgbClr val="0F0F0F"/>
                </a:solidFill>
                <a:latin typeface="Times New Roman"/>
                <a:ea typeface="Times New Roman"/>
                <a:cs typeface="Times New Roman"/>
                <a:sym typeface="Times New Roman"/>
              </a:rPr>
              <a:t>Version Control</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Git</a:t>
            </a:r>
            <a:r>
              <a:rPr b="0" i="0" lang="en-US" sz="2400" u="none" cap="none" strike="noStrike">
                <a:solidFill>
                  <a:srgbClr val="0F0F0F"/>
                </a:solidFill>
                <a:latin typeface="Times New Roman"/>
                <a:ea typeface="Times New Roman"/>
                <a:cs typeface="Times New Roman"/>
                <a:sym typeface="Times New Roman"/>
              </a:rPr>
              <a:t>h</a:t>
            </a:r>
            <a:r>
              <a:rPr b="0" i="0" lang="en-US" sz="2400" u="none" cap="none" strike="noStrike">
                <a:solidFill>
                  <a:srgbClr val="0F0F0F"/>
                </a:solidFill>
                <a:latin typeface="Times New Roman"/>
                <a:ea typeface="Times New Roman"/>
                <a:cs typeface="Times New Roman"/>
                <a:sym typeface="Times New Roman"/>
              </a:rPr>
              <a:t>ub</a:t>
            </a:r>
            <a:endParaRPr b="0" i="0" sz="2400" u="none" cap="none" strike="noStrike">
              <a:solidFill>
                <a:srgbClr val="0F0F0F"/>
              </a:solidFill>
              <a:latin typeface="Times New Roman"/>
              <a:ea typeface="Times New Roman"/>
              <a:cs typeface="Times New Roman"/>
              <a:sym typeface="Times New Roman"/>
            </a:endParaRPr>
          </a:p>
          <a:p>
            <a:pPr indent="-190500" lvl="0" marL="1257300" marR="914400" rtl="0" algn="just">
              <a:spcBef>
                <a:spcPts val="0"/>
              </a:spcBef>
              <a:spcAft>
                <a:spcPts val="0"/>
              </a:spcAft>
              <a:buClr>
                <a:schemeClr val="dk1"/>
              </a:buClr>
              <a:buSzPts val="2400"/>
              <a:buFont typeface="Arial"/>
              <a:buNone/>
            </a:pPr>
            <a:r>
              <a:t/>
            </a:r>
            <a:endParaRPr b="0" i="0" sz="2400" u="none" cap="none" strike="noStrike">
              <a:solidFill>
                <a:srgbClr val="000000"/>
              </a:solidFill>
              <a:latin typeface="Calibri"/>
              <a:ea typeface="Calibri"/>
              <a:cs typeface="Calibri"/>
              <a:sym typeface="Calibri"/>
            </a:endParaRPr>
          </a:p>
          <a:p>
            <a:pPr indent="0" lvl="0" marL="914400" marR="914400" rtl="0" algn="just">
              <a:spcBef>
                <a:spcPts val="0"/>
              </a:spcBef>
              <a:spcAft>
                <a:spcPts val="0"/>
              </a:spcAft>
              <a:buNone/>
            </a:pPr>
            <a:r>
              <a:t/>
            </a:r>
            <a:endParaRPr b="0" i="0" sz="1800" u="none" cap="none" strike="noStrike">
              <a:solidFill>
                <a:srgbClr val="0F0F0F"/>
              </a:solidFill>
              <a:latin typeface="Times New Roman"/>
              <a:ea typeface="Times New Roman"/>
              <a:cs typeface="Times New Roman"/>
              <a:sym typeface="Times New Roman"/>
            </a:endParaRPr>
          </a:p>
        </p:txBody>
      </p:sp>
      <p:pic>
        <p:nvPicPr>
          <p:cNvPr id="70" name="Google Shape;70;p1"/>
          <p:cNvPicPr preferRelativeResize="0"/>
          <p:nvPr/>
        </p:nvPicPr>
        <p:blipFill rotWithShape="1">
          <a:blip r:embed="rId4">
            <a:alphaModFix/>
          </a:blip>
          <a:srcRect b="0" l="0" r="0" t="0"/>
          <a:stretch/>
        </p:blipFill>
        <p:spPr>
          <a:xfrm>
            <a:off x="38290608" y="11472328"/>
            <a:ext cx="968291" cy="968291"/>
          </a:xfrm>
          <a:prstGeom prst="rect">
            <a:avLst/>
          </a:prstGeom>
          <a:noFill/>
          <a:ln>
            <a:noFill/>
          </a:ln>
        </p:spPr>
      </p:pic>
      <p:pic>
        <p:nvPicPr>
          <p:cNvPr id="71" name="Google Shape;71;p1"/>
          <p:cNvPicPr preferRelativeResize="0"/>
          <p:nvPr/>
        </p:nvPicPr>
        <p:blipFill rotWithShape="1">
          <a:blip r:embed="rId5">
            <a:alphaModFix/>
          </a:blip>
          <a:srcRect b="0" l="0" r="0" t="0"/>
          <a:stretch/>
        </p:blipFill>
        <p:spPr>
          <a:xfrm>
            <a:off x="39776400" y="16469984"/>
            <a:ext cx="2286074" cy="1437884"/>
          </a:xfrm>
          <a:prstGeom prst="rect">
            <a:avLst/>
          </a:prstGeom>
          <a:noFill/>
          <a:ln>
            <a:noFill/>
          </a:ln>
        </p:spPr>
      </p:pic>
      <p:pic>
        <p:nvPicPr>
          <p:cNvPr id="72" name="Google Shape;72;p1"/>
          <p:cNvPicPr preferRelativeResize="0"/>
          <p:nvPr/>
        </p:nvPicPr>
        <p:blipFill rotWithShape="1">
          <a:blip r:embed="rId6">
            <a:alphaModFix/>
          </a:blip>
          <a:srcRect b="0" l="0" r="0" t="0"/>
          <a:stretch/>
        </p:blipFill>
        <p:spPr>
          <a:xfrm>
            <a:off x="38950619" y="10061325"/>
            <a:ext cx="1276207" cy="1276207"/>
          </a:xfrm>
          <a:prstGeom prst="rect">
            <a:avLst/>
          </a:prstGeom>
          <a:noFill/>
          <a:ln>
            <a:noFill/>
          </a:ln>
        </p:spPr>
      </p:pic>
      <p:pic>
        <p:nvPicPr>
          <p:cNvPr id="73" name="Google Shape;73;p1"/>
          <p:cNvPicPr preferRelativeResize="0"/>
          <p:nvPr/>
        </p:nvPicPr>
        <p:blipFill rotWithShape="1">
          <a:blip r:embed="rId7">
            <a:alphaModFix/>
          </a:blip>
          <a:srcRect b="0" l="0" r="0" t="0"/>
          <a:stretch/>
        </p:blipFill>
        <p:spPr>
          <a:xfrm>
            <a:off x="39332524" y="12657071"/>
            <a:ext cx="825781" cy="825781"/>
          </a:xfrm>
          <a:prstGeom prst="rect">
            <a:avLst/>
          </a:prstGeom>
          <a:noFill/>
          <a:ln>
            <a:noFill/>
          </a:ln>
        </p:spPr>
      </p:pic>
      <p:sp>
        <p:nvSpPr>
          <p:cNvPr id="74" name="Google Shape;74;p1"/>
          <p:cNvSpPr txBox="1"/>
          <p:nvPr/>
        </p:nvSpPr>
        <p:spPr>
          <a:xfrm>
            <a:off x="19283976" y="8610858"/>
            <a:ext cx="10099964" cy="5727850"/>
          </a:xfrm>
          <a:prstGeom prst="rect">
            <a:avLst/>
          </a:prstGeom>
          <a:noFill/>
          <a:ln>
            <a:noFill/>
          </a:ln>
        </p:spPr>
        <p:txBody>
          <a:bodyPr anchorCtr="0" anchor="t" bIns="45700" lIns="91425" spcFirstLastPara="1" rIns="91425" wrap="square" tIns="45700">
            <a:spAutoFit/>
          </a:bodyPr>
          <a:lstStyle/>
          <a:p>
            <a:pPr indent="0" lvl="0" marL="914400" marR="914400" rtl="0" algn="just">
              <a:lnSpc>
                <a:spcPct val="150000"/>
              </a:lnSpc>
              <a:spcBef>
                <a:spcPts val="0"/>
              </a:spcBef>
              <a:spcAft>
                <a:spcPts val="0"/>
              </a:spcAft>
              <a:buNone/>
            </a:pPr>
            <a:r>
              <a:rPr b="0" i="0" lang="en-US" sz="2400" u="none" cap="none" strike="noStrike">
                <a:solidFill>
                  <a:srgbClr val="0F0F0F"/>
                </a:solidFill>
                <a:latin typeface="Times New Roman"/>
                <a:ea typeface="Times New Roman"/>
                <a:cs typeface="Times New Roman"/>
                <a:sym typeface="Times New Roman"/>
              </a:rPr>
              <a:t>The current app has many important file-sharing and organizing features but doesn’t present a built-in calendar. For the calendar functionality, the user has to download an external app named Nexcloud Deck, which is not free.</a:t>
            </a:r>
            <a:endParaRPr/>
          </a:p>
          <a:p>
            <a:pPr indent="0" lvl="0" marL="914400" marR="914400" rtl="0" algn="just">
              <a:lnSpc>
                <a:spcPct val="150000"/>
              </a:lnSpc>
              <a:spcBef>
                <a:spcPts val="0"/>
              </a:spcBef>
              <a:spcAft>
                <a:spcPts val="0"/>
              </a:spcAft>
              <a:buNone/>
            </a:pPr>
            <a:r>
              <a:t/>
            </a:r>
            <a:endParaRPr b="0" i="0" sz="2400" u="none" cap="none" strike="noStrike">
              <a:solidFill>
                <a:srgbClr val="0F0F0F"/>
              </a:solidFill>
              <a:latin typeface="Times New Roman"/>
              <a:ea typeface="Times New Roman"/>
              <a:cs typeface="Times New Roman"/>
              <a:sym typeface="Times New Roman"/>
            </a:endParaRPr>
          </a:p>
          <a:p>
            <a:pPr indent="0" lvl="0" marL="914400" marR="914400" rtl="0" algn="just">
              <a:lnSpc>
                <a:spcPct val="150000"/>
              </a:lnSpc>
              <a:spcBef>
                <a:spcPts val="0"/>
              </a:spcBef>
              <a:spcAft>
                <a:spcPts val="0"/>
              </a:spcAft>
              <a:buNone/>
            </a:pPr>
            <a:r>
              <a:rPr b="0" i="0" lang="en-US" sz="2400" u="none" cap="none" strike="noStrike">
                <a:solidFill>
                  <a:srgbClr val="0F0F0F"/>
                </a:solidFill>
                <a:latin typeface="Times New Roman"/>
                <a:ea typeface="Times New Roman"/>
                <a:cs typeface="Times New Roman"/>
                <a:sym typeface="Times New Roman"/>
              </a:rPr>
              <a:t>In addition, the app presents a generic blue theme that we graciously adapted to proudly represent FIU gold and blue colors.</a:t>
            </a:r>
            <a:endParaRPr b="0" i="0" sz="2400" u="none" cap="none" strike="noStrike">
              <a:solidFill>
                <a:srgbClr val="000000"/>
              </a:solidFill>
              <a:latin typeface="Calibri"/>
              <a:ea typeface="Calibri"/>
              <a:cs typeface="Calibri"/>
              <a:sym typeface="Calibri"/>
            </a:endParaRPr>
          </a:p>
          <a:p>
            <a:pPr indent="0" lvl="0" marL="914400" marR="914400" rtl="0" algn="just">
              <a:lnSpc>
                <a:spcPct val="150000"/>
              </a:lnSpc>
              <a:spcBef>
                <a:spcPts val="0"/>
              </a:spcBef>
              <a:spcAft>
                <a:spcPts val="0"/>
              </a:spcAft>
              <a:buNone/>
            </a:pPr>
            <a:r>
              <a:t/>
            </a:r>
            <a:endParaRPr b="0" i="0" sz="2400" u="none" cap="none" strike="noStrike">
              <a:solidFill>
                <a:srgbClr val="0F0F0F"/>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br>
              <a:rPr b="0" i="0" lang="en-US" sz="1800" u="none" cap="none" strike="noStrike">
                <a:solidFill>
                  <a:schemeClr val="dk1"/>
                </a:solidFill>
                <a:latin typeface="Calibri"/>
                <a:ea typeface="Calibri"/>
                <a:cs typeface="Calibri"/>
                <a:sym typeface="Calibri"/>
              </a:rPr>
            </a:br>
            <a:br>
              <a:rPr b="0" i="0" lang="en-US" sz="1800" u="none" cap="none" strike="noStrike">
                <a:solidFill>
                  <a:schemeClr val="dk1"/>
                </a:solidFill>
                <a:latin typeface="Calibri"/>
                <a:ea typeface="Calibri"/>
                <a:cs typeface="Calibri"/>
                <a:sym typeface="Calibri"/>
              </a:rPr>
            </a:br>
            <a:endParaRPr b="0" i="0" sz="1800" u="none" cap="none" strike="noStrike">
              <a:solidFill>
                <a:schemeClr val="dk1"/>
              </a:solidFill>
              <a:latin typeface="Calibri"/>
              <a:ea typeface="Calibri"/>
              <a:cs typeface="Calibri"/>
              <a:sym typeface="Calibri"/>
            </a:endParaRPr>
          </a:p>
        </p:txBody>
      </p:sp>
      <p:pic>
        <p:nvPicPr>
          <p:cNvPr descr="A screenshot of a calendar&#10;&#10;Description automatically generated" id="75" name="Google Shape;75;p1"/>
          <p:cNvPicPr preferRelativeResize="0"/>
          <p:nvPr/>
        </p:nvPicPr>
        <p:blipFill rotWithShape="1">
          <a:blip r:embed="rId8">
            <a:alphaModFix/>
          </a:blip>
          <a:srcRect b="0" l="0" r="0" t="0"/>
          <a:stretch/>
        </p:blipFill>
        <p:spPr>
          <a:xfrm>
            <a:off x="22753654" y="16024934"/>
            <a:ext cx="3396243" cy="6646017"/>
          </a:xfrm>
          <a:prstGeom prst="rect">
            <a:avLst/>
          </a:prstGeom>
          <a:noFill/>
          <a:ln>
            <a:noFill/>
          </a:ln>
        </p:spPr>
      </p:pic>
      <p:pic>
        <p:nvPicPr>
          <p:cNvPr descr="A diagram of a function&#10;&#10;Description automatically generated" id="76" name="Google Shape;76;p1"/>
          <p:cNvPicPr preferRelativeResize="0"/>
          <p:nvPr/>
        </p:nvPicPr>
        <p:blipFill rotWithShape="1">
          <a:blip r:embed="rId9">
            <a:alphaModFix/>
          </a:blip>
          <a:srcRect b="0" l="0" r="0" t="0"/>
          <a:stretch/>
        </p:blipFill>
        <p:spPr>
          <a:xfrm>
            <a:off x="6314813" y="16939413"/>
            <a:ext cx="10144388" cy="6275640"/>
          </a:xfrm>
          <a:prstGeom prst="rect">
            <a:avLst/>
          </a:prstGeom>
          <a:noFill/>
          <a:ln>
            <a:noFill/>
          </a:ln>
        </p:spPr>
      </p:pic>
      <p:sp>
        <p:nvSpPr>
          <p:cNvPr id="77" name="Google Shape;77;p1"/>
          <p:cNvSpPr txBox="1"/>
          <p:nvPr/>
        </p:nvSpPr>
        <p:spPr>
          <a:xfrm>
            <a:off x="32084992" y="16136286"/>
            <a:ext cx="8721886" cy="6647974"/>
          </a:xfrm>
          <a:prstGeom prst="rect">
            <a:avLst/>
          </a:prstGeom>
          <a:noFill/>
          <a:ln>
            <a:noFill/>
          </a:ln>
        </p:spPr>
        <p:txBody>
          <a:bodyPr anchorCtr="0" anchor="t" bIns="45700" lIns="91425" spcFirstLastPara="1" rIns="91425" wrap="square" tIns="45700">
            <a:spAutoFit/>
          </a:bodyPr>
          <a:lstStyle/>
          <a:p>
            <a:pPr indent="0" lvl="0" marL="914400" marR="914400" rtl="0" algn="just">
              <a:spcBef>
                <a:spcPts val="0"/>
              </a:spcBef>
              <a:spcAft>
                <a:spcPts val="0"/>
              </a:spcAft>
              <a:buNone/>
            </a:pPr>
            <a:r>
              <a:rPr b="1" i="0" lang="en-US" sz="2400" u="none" cap="none" strike="noStrike">
                <a:solidFill>
                  <a:srgbClr val="0F0F0F"/>
                </a:solidFill>
                <a:latin typeface="Times New Roman"/>
                <a:ea typeface="Times New Roman"/>
                <a:cs typeface="Times New Roman"/>
                <a:sym typeface="Times New Roman"/>
              </a:rPr>
              <a:t>Hardware</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Android devices are necessary for the application to be functional.</a:t>
            </a:r>
            <a:endParaRPr/>
          </a:p>
          <a:p>
            <a:pPr indent="-190500" lvl="0" marL="1257300" marR="914400" rtl="0" algn="just">
              <a:spcBef>
                <a:spcPts val="0"/>
              </a:spcBef>
              <a:spcAft>
                <a:spcPts val="0"/>
              </a:spcAft>
              <a:buClr>
                <a:schemeClr val="dk1"/>
              </a:buClr>
              <a:buSzPts val="2400"/>
              <a:buFont typeface="Arial"/>
              <a:buNone/>
            </a:pPr>
            <a:r>
              <a:t/>
            </a:r>
            <a:endParaRPr b="0" i="0" sz="2400" u="none" cap="none" strike="noStrike">
              <a:solidFill>
                <a:srgbClr val="0F0F0F"/>
              </a:solidFill>
              <a:latin typeface="Times New Roman"/>
              <a:ea typeface="Times New Roman"/>
              <a:cs typeface="Times New Roman"/>
              <a:sym typeface="Times New Roman"/>
            </a:endParaRPr>
          </a:p>
          <a:p>
            <a:pPr indent="0" lvl="0" marL="914400" marR="914400" rtl="0" algn="just">
              <a:spcBef>
                <a:spcPts val="0"/>
              </a:spcBef>
              <a:spcAft>
                <a:spcPts val="0"/>
              </a:spcAft>
              <a:buNone/>
            </a:pPr>
            <a:r>
              <a:rPr b="1" i="0" lang="en-US" sz="2400" u="none" cap="none" strike="noStrike">
                <a:solidFill>
                  <a:srgbClr val="0F0F0F"/>
                </a:solidFill>
                <a:latin typeface="Times New Roman"/>
                <a:ea typeface="Times New Roman"/>
                <a:cs typeface="Times New Roman"/>
                <a:sym typeface="Times New Roman"/>
              </a:rPr>
              <a:t>Software</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Nextcloud Android App – we used its open-source code as the project base, making the necessary additions/modifications</a:t>
            </a:r>
            <a:endParaRPr b="0" i="0" sz="2400" u="none" cap="none" strike="noStrike">
              <a:solidFill>
                <a:srgbClr val="0F0F0F"/>
              </a:solidFill>
              <a:latin typeface="Times New Roman"/>
              <a:ea typeface="Times New Roman"/>
              <a:cs typeface="Times New Roman"/>
              <a:sym typeface="Times New Roman"/>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Java – The main language used for application files</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Kotlin – Language used for application files</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SQLite – Database to store Event objects</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XML – Used in Android apps for describing and defining the layout and configuration of user interfaces, data, and resources</a:t>
            </a:r>
            <a:endParaRPr/>
          </a:p>
          <a:p>
            <a:pPr indent="-342900" lvl="0" marL="1257300" marR="914400" rtl="0" algn="just">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Coolors.co - Software used to create and test UI palette</a:t>
            </a:r>
            <a:endParaRPr b="0" i="0" sz="2400" u="none" cap="none" strike="noStrike">
              <a:solidFill>
                <a:srgbClr val="0F0F0F"/>
              </a:solidFill>
              <a:latin typeface="Times New Roman"/>
              <a:ea typeface="Times New Roman"/>
              <a:cs typeface="Times New Roman"/>
              <a:sym typeface="Times New Roman"/>
            </a:endParaRPr>
          </a:p>
          <a:p>
            <a:pPr indent="0" lvl="0" marL="914400" marR="914400" rtl="0" algn="just">
              <a:spcBef>
                <a:spcPts val="0"/>
              </a:spcBef>
              <a:spcAft>
                <a:spcPts val="0"/>
              </a:spcAft>
              <a:buNone/>
            </a:pPr>
            <a:r>
              <a:t/>
            </a:r>
            <a:endParaRPr b="0" i="0" sz="2400" u="none" cap="none" strike="noStrike">
              <a:solidFill>
                <a:srgbClr val="000000"/>
              </a:solidFill>
              <a:latin typeface="Calibri"/>
              <a:ea typeface="Calibri"/>
              <a:cs typeface="Calibri"/>
              <a:sym typeface="Calibri"/>
            </a:endParaRPr>
          </a:p>
          <a:p>
            <a:pPr indent="0" lvl="0" marL="914400" marR="914400" rtl="0" algn="just">
              <a:spcBef>
                <a:spcPts val="0"/>
              </a:spcBef>
              <a:spcAft>
                <a:spcPts val="0"/>
              </a:spcAft>
              <a:buNone/>
            </a:pPr>
            <a:r>
              <a:t/>
            </a:r>
            <a:endParaRPr b="0" i="0" sz="1800" u="none" cap="none" strike="noStrike">
              <a:solidFill>
                <a:srgbClr val="0F0F0F"/>
              </a:solidFill>
              <a:latin typeface="Times New Roman"/>
              <a:ea typeface="Times New Roman"/>
              <a:cs typeface="Times New Roman"/>
              <a:sym typeface="Times New Roman"/>
            </a:endParaRPr>
          </a:p>
        </p:txBody>
      </p:sp>
      <p:pic>
        <p:nvPicPr>
          <p:cNvPr id="78" name="Google Shape;78;p1"/>
          <p:cNvPicPr preferRelativeResize="0"/>
          <p:nvPr/>
        </p:nvPicPr>
        <p:blipFill rotWithShape="1">
          <a:blip r:embed="rId10">
            <a:alphaModFix/>
          </a:blip>
          <a:srcRect b="0" l="0" r="0" t="0"/>
          <a:stretch/>
        </p:blipFill>
        <p:spPr>
          <a:xfrm>
            <a:off x="40315776" y="11340589"/>
            <a:ext cx="968291" cy="968291"/>
          </a:xfrm>
          <a:prstGeom prst="rect">
            <a:avLst/>
          </a:prstGeom>
          <a:noFill/>
          <a:ln>
            <a:noFill/>
          </a:ln>
        </p:spPr>
      </p:pic>
      <p:sp>
        <p:nvSpPr>
          <p:cNvPr id="79" name="Google Shape;79;p1"/>
          <p:cNvSpPr txBox="1"/>
          <p:nvPr/>
        </p:nvSpPr>
        <p:spPr>
          <a:xfrm>
            <a:off x="6598072" y="15905453"/>
            <a:ext cx="86868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400" u="none" cap="none" strike="noStrike">
                <a:solidFill>
                  <a:schemeClr val="dk1"/>
                </a:solidFill>
                <a:latin typeface="Times New Roman"/>
                <a:ea typeface="Times New Roman"/>
                <a:cs typeface="Times New Roman"/>
                <a:sym typeface="Times New Roman"/>
              </a:rPr>
              <a:t>The following diagram shows the  Calendar feature design</a:t>
            </a:r>
            <a:endParaRPr/>
          </a:p>
        </p:txBody>
      </p:sp>
      <p:pic>
        <p:nvPicPr>
          <p:cNvPr descr="c, Squarespace &#10;Squarespace has all the tools you need to &#10;keep visitors coming back. Start A Free Trial SPONSORED &#10;Press the spacebar to generate color palettes! &#10;View &#10;Tools &#10;Export &#10;Go Pro &#10;O save &#10;HOE &#10;081E3F &#10;Oxford Blue &#10;EFE5DC &#10;Linen &#10;B5852C &#10;Dark goldenrod &#10;5C80BC &#10;Glaucous &#10;Chatbolt.ai &#10;Create your own ChatGPT &#10;chatbot trained with your &#10;data from any file or &#10;website. Try It For Free &#10;FFFFFF &#10;White " id="80" name="Google Shape;80;p1"/>
          <p:cNvPicPr preferRelativeResize="0"/>
          <p:nvPr/>
        </p:nvPicPr>
        <p:blipFill rotWithShape="1">
          <a:blip r:embed="rId11">
            <a:alphaModFix/>
          </a:blip>
          <a:srcRect b="0" l="0" r="0" t="70734"/>
          <a:stretch/>
        </p:blipFill>
        <p:spPr>
          <a:xfrm>
            <a:off x="17820726" y="16758655"/>
            <a:ext cx="4932674" cy="659757"/>
          </a:xfrm>
          <a:prstGeom prst="rect">
            <a:avLst/>
          </a:prstGeom>
          <a:noFill/>
          <a:ln>
            <a:noFill/>
          </a:ln>
        </p:spPr>
      </p:pic>
      <p:sp>
        <p:nvSpPr>
          <p:cNvPr id="81" name="Google Shape;81;p1"/>
          <p:cNvSpPr txBox="1"/>
          <p:nvPr/>
        </p:nvSpPr>
        <p:spPr>
          <a:xfrm>
            <a:off x="17602200" y="15989431"/>
            <a:ext cx="6849576"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Times New Roman"/>
                <a:ea typeface="Times New Roman"/>
                <a:cs typeface="Times New Roman"/>
                <a:sym typeface="Times New Roman"/>
              </a:rPr>
              <a:t>1. Selection of a palette with FIU colors</a:t>
            </a:r>
            <a:endParaRPr/>
          </a:p>
        </p:txBody>
      </p:sp>
      <p:sp>
        <p:nvSpPr>
          <p:cNvPr id="82" name="Google Shape;82;p1"/>
          <p:cNvSpPr txBox="1"/>
          <p:nvPr/>
        </p:nvSpPr>
        <p:spPr>
          <a:xfrm>
            <a:off x="17602201" y="17576643"/>
            <a:ext cx="5151200" cy="501194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2400">
                <a:solidFill>
                  <a:schemeClr val="dk1"/>
                </a:solidFill>
                <a:latin typeface="Times New Roman"/>
                <a:ea typeface="Times New Roman"/>
                <a:cs typeface="Times New Roman"/>
                <a:sym typeface="Times New Roman"/>
              </a:rPr>
              <a:t>2. Create styles for the different UI components using the FIU palette (for both Light and Dark modes)</a:t>
            </a:r>
            <a:endParaRPr/>
          </a:p>
          <a:p>
            <a:pPr indent="0" lvl="0" marL="0" marR="0" rtl="0" algn="l">
              <a:lnSpc>
                <a:spcPct val="150000"/>
              </a:lnSpc>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lang="en-US" sz="2400">
                <a:solidFill>
                  <a:schemeClr val="dk1"/>
                </a:solidFill>
                <a:latin typeface="Times New Roman"/>
                <a:ea typeface="Times New Roman"/>
                <a:cs typeface="Times New Roman"/>
                <a:sym typeface="Times New Roman"/>
              </a:rPr>
              <a:t>3. Create a theme combining the individual components’ style</a:t>
            </a:r>
            <a:endParaRPr/>
          </a:p>
          <a:p>
            <a:pPr indent="0" lvl="0" marL="0" marR="0" rtl="0" algn="l">
              <a:lnSpc>
                <a:spcPct val="150000"/>
              </a:lnSpc>
              <a:spcBef>
                <a:spcPts val="0"/>
              </a:spcBef>
              <a:spcAft>
                <a:spcPts val="0"/>
              </a:spcAft>
              <a:buNone/>
            </a:pPr>
            <a:r>
              <a:t/>
            </a:r>
            <a:endParaRPr sz="2400">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lang="en-US" sz="2400">
                <a:solidFill>
                  <a:schemeClr val="dk1"/>
                </a:solidFill>
                <a:latin typeface="Times New Roman"/>
                <a:ea typeface="Times New Roman"/>
                <a:cs typeface="Times New Roman"/>
                <a:sym typeface="Times New Roman"/>
              </a:rPr>
              <a:t>4. Apply the theme following the required procedure</a:t>
            </a:r>
            <a:endParaRPr/>
          </a:p>
        </p:txBody>
      </p:sp>
      <p:pic>
        <p:nvPicPr>
          <p:cNvPr descr="A screenshot of a phone&#10;&#10;Description automatically generated" id="83" name="Google Shape;83;p1"/>
          <p:cNvPicPr preferRelativeResize="0"/>
          <p:nvPr/>
        </p:nvPicPr>
        <p:blipFill rotWithShape="1">
          <a:blip r:embed="rId12">
            <a:alphaModFix/>
          </a:blip>
          <a:srcRect b="0" l="0" r="0" t="0"/>
          <a:stretch/>
        </p:blipFill>
        <p:spPr>
          <a:xfrm>
            <a:off x="26466785" y="16024934"/>
            <a:ext cx="3250374" cy="6646017"/>
          </a:xfrm>
          <a:prstGeom prst="rect">
            <a:avLst/>
          </a:prstGeom>
          <a:noFill/>
          <a:ln>
            <a:noFill/>
          </a:ln>
        </p:spPr>
      </p:pic>
      <p:sp>
        <p:nvSpPr>
          <p:cNvPr id="84" name="Google Shape;84;p1"/>
          <p:cNvSpPr txBox="1"/>
          <p:nvPr/>
        </p:nvSpPr>
        <p:spPr>
          <a:xfrm>
            <a:off x="23498166" y="22706454"/>
            <a:ext cx="2146742"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Calendar Interface </a:t>
            </a:r>
            <a:endParaRPr/>
          </a:p>
          <a:p>
            <a:pPr indent="0" lvl="0" marL="0" marR="0" rtl="0" algn="ctr">
              <a:spcBef>
                <a:spcPts val="0"/>
              </a:spcBef>
              <a:spcAft>
                <a:spcPts val="0"/>
              </a:spcAft>
              <a:buNone/>
            </a:pPr>
            <a:r>
              <a:rPr lang="en-US" sz="2000">
                <a:solidFill>
                  <a:schemeClr val="dk1"/>
                </a:solidFill>
                <a:latin typeface="Times New Roman"/>
                <a:ea typeface="Times New Roman"/>
                <a:cs typeface="Times New Roman"/>
                <a:sym typeface="Times New Roman"/>
              </a:rPr>
              <a:t>(Light Mode)</a:t>
            </a:r>
            <a:endParaRPr/>
          </a:p>
        </p:txBody>
      </p:sp>
      <p:sp>
        <p:nvSpPr>
          <p:cNvPr id="85" name="Google Shape;85;p1"/>
          <p:cNvSpPr txBox="1"/>
          <p:nvPr/>
        </p:nvSpPr>
        <p:spPr>
          <a:xfrm>
            <a:off x="26582010" y="22766302"/>
            <a:ext cx="3036409"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Modify/Delete Event Form </a:t>
            </a:r>
            <a:endParaRPr/>
          </a:p>
          <a:p>
            <a:pPr indent="0" lvl="0" marL="0" marR="0" rtl="0" algn="ctr">
              <a:spcBef>
                <a:spcPts val="0"/>
              </a:spcBef>
              <a:spcAft>
                <a:spcPts val="0"/>
              </a:spcAft>
              <a:buNone/>
            </a:pPr>
            <a:r>
              <a:rPr lang="en-US" sz="2000">
                <a:solidFill>
                  <a:schemeClr val="dk1"/>
                </a:solidFill>
                <a:latin typeface="Times New Roman"/>
                <a:ea typeface="Times New Roman"/>
                <a:cs typeface="Times New Roman"/>
                <a:sym typeface="Times New Roman"/>
              </a:rPr>
              <a:t>(Dark Mode)</a:t>
            </a:r>
            <a:endParaRPr/>
          </a:p>
        </p:txBody>
      </p:sp>
      <p:sp>
        <p:nvSpPr>
          <p:cNvPr id="86" name="Google Shape;86;p1"/>
          <p:cNvSpPr txBox="1"/>
          <p:nvPr/>
        </p:nvSpPr>
        <p:spPr>
          <a:xfrm>
            <a:off x="5914069" y="25000032"/>
            <a:ext cx="9205429" cy="5565947"/>
          </a:xfrm>
          <a:prstGeom prst="rect">
            <a:avLst/>
          </a:prstGeom>
          <a:noFill/>
          <a:ln>
            <a:noFill/>
          </a:ln>
        </p:spPr>
        <p:txBody>
          <a:bodyPr anchorCtr="0" anchor="t" bIns="45700" lIns="91425" spcFirstLastPara="1" rIns="91425" wrap="square" tIns="45700">
            <a:spAutoFit/>
          </a:bodyPr>
          <a:lstStyle/>
          <a:p>
            <a:pPr indent="0" lvl="0" marL="914400" marR="914400" rtl="0" algn="l">
              <a:lnSpc>
                <a:spcPct val="150000"/>
              </a:lnSpc>
              <a:spcBef>
                <a:spcPts val="0"/>
              </a:spcBef>
              <a:spcAft>
                <a:spcPts val="0"/>
              </a:spcAft>
              <a:buNone/>
            </a:pPr>
            <a:r>
              <a:rPr lang="en-US" sz="2400">
                <a:solidFill>
                  <a:srgbClr val="0F0F0F"/>
                </a:solidFill>
                <a:latin typeface="Times New Roman"/>
                <a:ea typeface="Times New Roman"/>
                <a:cs typeface="Times New Roman"/>
                <a:sym typeface="Times New Roman"/>
              </a:rPr>
              <a:t>To design and test the FIU color palette, we used the contrast checker tool offered by </a:t>
            </a:r>
            <a:r>
              <a:rPr lang="en-US" sz="2400" u="sng">
                <a:solidFill>
                  <a:srgbClr val="0F0F0F"/>
                </a:solidFill>
                <a:latin typeface="Times New Roman"/>
                <a:ea typeface="Times New Roman"/>
                <a:cs typeface="Times New Roman"/>
                <a:sym typeface="Times New Roman"/>
                <a:hlinkClick r:id="rId13">
                  <a:extLst>
                    <a:ext uri="{A12FA001-AC4F-418D-AE19-62706E023703}">
                      <ahyp:hlinkClr val="tx"/>
                    </a:ext>
                  </a:extLst>
                </a:hlinkClick>
              </a:rPr>
              <a:t>coolors.co</a:t>
            </a:r>
            <a:endParaRPr sz="2400">
              <a:solidFill>
                <a:srgbClr val="0F0F0F"/>
              </a:solidFill>
              <a:latin typeface="Times New Roman"/>
              <a:ea typeface="Times New Roman"/>
              <a:cs typeface="Times New Roman"/>
              <a:sym typeface="Times New Roman"/>
            </a:endParaRPr>
          </a:p>
          <a:p>
            <a:pPr indent="0" lvl="0" marL="914400" marR="914400" rtl="0" algn="l">
              <a:lnSpc>
                <a:spcPct val="150000"/>
              </a:lnSpc>
              <a:spcBef>
                <a:spcPts val="0"/>
              </a:spcBef>
              <a:spcAft>
                <a:spcPts val="0"/>
              </a:spcAft>
              <a:buNone/>
            </a:pPr>
            <a:r>
              <a:t/>
            </a:r>
            <a:endParaRPr sz="2400">
              <a:solidFill>
                <a:srgbClr val="0F0F0F"/>
              </a:solidFill>
              <a:latin typeface="Times New Roman"/>
              <a:ea typeface="Times New Roman"/>
              <a:cs typeface="Times New Roman"/>
              <a:sym typeface="Times New Roman"/>
            </a:endParaRPr>
          </a:p>
          <a:p>
            <a:pPr indent="0" lvl="0" marL="914400" marR="914400" rtl="0" algn="l">
              <a:lnSpc>
                <a:spcPct val="150000"/>
              </a:lnSpc>
              <a:spcBef>
                <a:spcPts val="0"/>
              </a:spcBef>
              <a:spcAft>
                <a:spcPts val="0"/>
              </a:spcAft>
              <a:buNone/>
            </a:pPr>
            <a:r>
              <a:rPr lang="en-US" sz="2400">
                <a:solidFill>
                  <a:srgbClr val="0F0F0F"/>
                </a:solidFill>
                <a:latin typeface="Times New Roman"/>
                <a:ea typeface="Times New Roman"/>
                <a:cs typeface="Times New Roman"/>
                <a:sym typeface="Times New Roman"/>
              </a:rPr>
              <a:t>Several manual testing was used to test the implemented calendar feature. </a:t>
            </a:r>
            <a:endParaRPr/>
          </a:p>
          <a:p>
            <a:pPr indent="0" lvl="0" marL="914400" marR="914400" rtl="0" algn="l">
              <a:lnSpc>
                <a:spcPct val="150000"/>
              </a:lnSpc>
              <a:spcBef>
                <a:spcPts val="0"/>
              </a:spcBef>
              <a:spcAft>
                <a:spcPts val="0"/>
              </a:spcAft>
              <a:buNone/>
            </a:pPr>
            <a:r>
              <a:t/>
            </a:r>
            <a:endParaRPr sz="2400">
              <a:solidFill>
                <a:srgbClr val="0F0F0F"/>
              </a:solidFill>
              <a:latin typeface="Times New Roman"/>
              <a:ea typeface="Times New Roman"/>
              <a:cs typeface="Times New Roman"/>
              <a:sym typeface="Times New Roman"/>
            </a:endParaRPr>
          </a:p>
          <a:p>
            <a:pPr indent="0" lvl="0" marL="914400" marR="914400" rtl="0" algn="l">
              <a:lnSpc>
                <a:spcPct val="150000"/>
              </a:lnSpc>
              <a:spcBef>
                <a:spcPts val="0"/>
              </a:spcBef>
              <a:spcAft>
                <a:spcPts val="0"/>
              </a:spcAft>
              <a:buNone/>
            </a:pPr>
            <a:r>
              <a:rPr lang="en-US" sz="2400">
                <a:solidFill>
                  <a:srgbClr val="0F0F0F"/>
                </a:solidFill>
                <a:latin typeface="Times New Roman"/>
                <a:ea typeface="Times New Roman"/>
                <a:cs typeface="Times New Roman"/>
                <a:sym typeface="Times New Roman"/>
              </a:rPr>
              <a:t>The app itself was tested on several Android devices (both physical and virtual), making sure that it was compliant with different Android API levels and devices’ requirements.</a:t>
            </a:r>
            <a:endParaRPr/>
          </a:p>
        </p:txBody>
      </p:sp>
      <p:sp>
        <p:nvSpPr>
          <p:cNvPr id="87" name="Google Shape;87;p1"/>
          <p:cNvSpPr txBox="1"/>
          <p:nvPr/>
        </p:nvSpPr>
        <p:spPr>
          <a:xfrm>
            <a:off x="19328703" y="24949859"/>
            <a:ext cx="9205429" cy="6119945"/>
          </a:xfrm>
          <a:prstGeom prst="rect">
            <a:avLst/>
          </a:prstGeom>
          <a:noFill/>
          <a:ln>
            <a:noFill/>
          </a:ln>
        </p:spPr>
        <p:txBody>
          <a:bodyPr anchorCtr="0" anchor="t" bIns="45700" lIns="91425" spcFirstLastPara="1" rIns="91425" wrap="square" tIns="45700">
            <a:spAutoFit/>
          </a:bodyPr>
          <a:lstStyle/>
          <a:p>
            <a:pPr indent="-342900" lvl="0" marL="1257300" marR="914400" rtl="0" algn="l">
              <a:lnSpc>
                <a:spcPct val="150000"/>
              </a:lnSpc>
              <a:spcBef>
                <a:spcPts val="0"/>
              </a:spcBef>
              <a:spcAft>
                <a:spcPts val="0"/>
              </a:spcAft>
              <a:buClr>
                <a:srgbClr val="0F0F0F"/>
              </a:buClr>
              <a:buSzPts val="2400"/>
              <a:buFont typeface="Arial"/>
              <a:buChar char="•"/>
            </a:pPr>
            <a:r>
              <a:rPr lang="en-US" sz="2400">
                <a:solidFill>
                  <a:srgbClr val="0F0F0F"/>
                </a:solidFill>
                <a:latin typeface="Times New Roman"/>
                <a:ea typeface="Times New Roman"/>
                <a:cs typeface="Times New Roman"/>
                <a:sym typeface="Times New Roman"/>
              </a:rPr>
              <a:t>New UI aspect featuring FIU colors</a:t>
            </a:r>
            <a:endParaRPr/>
          </a:p>
          <a:p>
            <a:pPr indent="-342900" lvl="1" marL="1714500" marR="914400" rtl="0" algn="l">
              <a:lnSpc>
                <a:spcPct val="150000"/>
              </a:lnSpc>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Creation from scratch of the FIU Light Theme and FIU Dark Theme with all its corresponding styles for the UI components.</a:t>
            </a:r>
            <a:endParaRPr/>
          </a:p>
          <a:p>
            <a:pPr indent="0" lvl="0" marL="914400" marR="914400" rtl="0" algn="l">
              <a:lnSpc>
                <a:spcPct val="150000"/>
              </a:lnSpc>
              <a:spcBef>
                <a:spcPts val="0"/>
              </a:spcBef>
              <a:spcAft>
                <a:spcPts val="0"/>
              </a:spcAft>
              <a:buNone/>
            </a:pPr>
            <a:r>
              <a:rPr lang="en-US" sz="2400">
                <a:solidFill>
                  <a:srgbClr val="0F0F0F"/>
                </a:solidFill>
                <a:latin typeface="Times New Roman"/>
                <a:ea typeface="Times New Roman"/>
                <a:cs typeface="Times New Roman"/>
                <a:sym typeface="Times New Roman"/>
              </a:rPr>
              <a:t>	</a:t>
            </a:r>
            <a:endParaRPr/>
          </a:p>
          <a:p>
            <a:pPr indent="-342900" lvl="0" marL="1257300" marR="914400" rtl="0" algn="l">
              <a:lnSpc>
                <a:spcPct val="150000"/>
              </a:lnSpc>
              <a:spcBef>
                <a:spcPts val="0"/>
              </a:spcBef>
              <a:spcAft>
                <a:spcPts val="0"/>
              </a:spcAft>
              <a:buClr>
                <a:srgbClr val="0F0F0F"/>
              </a:buClr>
              <a:buSzPts val="2400"/>
              <a:buFont typeface="Arial"/>
              <a:buChar char="•"/>
            </a:pPr>
            <a:r>
              <a:rPr lang="en-US" sz="2400">
                <a:solidFill>
                  <a:srgbClr val="0F0F0F"/>
                </a:solidFill>
                <a:latin typeface="Times New Roman"/>
                <a:ea typeface="Times New Roman"/>
                <a:cs typeface="Times New Roman"/>
                <a:sym typeface="Times New Roman"/>
              </a:rPr>
              <a:t>Design and Implementation of an integrated calendar feature</a:t>
            </a:r>
            <a:endParaRPr/>
          </a:p>
          <a:p>
            <a:pPr indent="-342900" lvl="1" marL="1714500" marR="914400" rtl="0" algn="l">
              <a:lnSpc>
                <a:spcPct val="150000"/>
              </a:lnSpc>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The user is able to add, modify, and delete calendar events</a:t>
            </a:r>
            <a:endParaRPr/>
          </a:p>
          <a:p>
            <a:pPr indent="-342900" lvl="1" marL="1714500" marR="914400" rtl="0" algn="l">
              <a:lnSpc>
                <a:spcPct val="150000"/>
              </a:lnSpc>
              <a:spcBef>
                <a:spcPts val="0"/>
              </a:spcBef>
              <a:spcAft>
                <a:spcPts val="0"/>
              </a:spcAft>
              <a:buClr>
                <a:srgbClr val="0F0F0F"/>
              </a:buClr>
              <a:buSzPts val="2400"/>
              <a:buFont typeface="Arial"/>
              <a:buChar char="•"/>
            </a:pPr>
            <a:r>
              <a:rPr b="0" i="0" lang="en-US" sz="2400" u="none" cap="none" strike="noStrike">
                <a:solidFill>
                  <a:srgbClr val="0F0F0F"/>
                </a:solidFill>
                <a:latin typeface="Times New Roman"/>
                <a:ea typeface="Times New Roman"/>
                <a:cs typeface="Times New Roman"/>
                <a:sym typeface="Times New Roman"/>
              </a:rPr>
              <a:t>SQLite was integrated as the app database to save event objects</a:t>
            </a:r>
            <a:endParaRPr/>
          </a:p>
        </p:txBody>
      </p:sp>
      <p:sp>
        <p:nvSpPr>
          <p:cNvPr id="88" name="Google Shape;88;p1"/>
          <p:cNvSpPr txBox="1"/>
          <p:nvPr/>
        </p:nvSpPr>
        <p:spPr>
          <a:xfrm>
            <a:off x="32084993" y="24944181"/>
            <a:ext cx="11153064" cy="2241960"/>
          </a:xfrm>
          <a:prstGeom prst="rect">
            <a:avLst/>
          </a:prstGeom>
          <a:noFill/>
          <a:ln>
            <a:noFill/>
          </a:ln>
        </p:spPr>
        <p:txBody>
          <a:bodyPr anchorCtr="0" anchor="t" bIns="45700" lIns="91425" spcFirstLastPara="1" rIns="91425" wrap="square" tIns="45700">
            <a:spAutoFit/>
          </a:bodyPr>
          <a:lstStyle/>
          <a:p>
            <a:pPr indent="-342900" lvl="0" marL="1257300" marR="914400" rtl="0" algn="l">
              <a:lnSpc>
                <a:spcPct val="150000"/>
              </a:lnSpc>
              <a:spcBef>
                <a:spcPts val="0"/>
              </a:spcBef>
              <a:spcAft>
                <a:spcPts val="0"/>
              </a:spcAft>
              <a:buClr>
                <a:srgbClr val="252525"/>
              </a:buClr>
              <a:buSzPts val="2400"/>
              <a:buFont typeface="Arial"/>
              <a:buChar char="•"/>
            </a:pPr>
            <a:r>
              <a:rPr b="0" i="1" lang="en-US" sz="2400">
                <a:solidFill>
                  <a:srgbClr val="252525"/>
                </a:solidFill>
                <a:latin typeface="Open Sans"/>
                <a:ea typeface="Open Sans"/>
                <a:cs typeface="Open Sans"/>
                <a:sym typeface="Open Sans"/>
              </a:rPr>
              <a:t>About Nextcloud</a:t>
            </a:r>
            <a:r>
              <a:rPr b="0" i="0" lang="en-US" sz="2400">
                <a:solidFill>
                  <a:srgbClr val="252525"/>
                </a:solidFill>
                <a:latin typeface="Open Sans"/>
                <a:ea typeface="Open Sans"/>
                <a:cs typeface="Open Sans"/>
                <a:sym typeface="Open Sans"/>
              </a:rPr>
              <a:t>. (2023, October 23). Nextcloud. </a:t>
            </a:r>
            <a:r>
              <a:rPr b="0" i="0" lang="en-US" sz="2400" u="sng">
                <a:solidFill>
                  <a:srgbClr val="252525"/>
                </a:solidFill>
                <a:latin typeface="Open Sans"/>
                <a:ea typeface="Open Sans"/>
                <a:cs typeface="Open Sans"/>
                <a:sym typeface="Open Sans"/>
                <a:hlinkClick r:id="rId14">
                  <a:extLst>
                    <a:ext uri="{A12FA001-AC4F-418D-AE19-62706E023703}">
                      <ahyp:hlinkClr val="tx"/>
                    </a:ext>
                  </a:extLst>
                </a:hlinkClick>
              </a:rPr>
              <a:t>https://nextcloud.com/about/</a:t>
            </a:r>
            <a:r>
              <a:rPr lang="en-US" sz="2400">
                <a:solidFill>
                  <a:srgbClr val="252525"/>
                </a:solidFill>
                <a:latin typeface="Open Sans"/>
                <a:ea typeface="Open Sans"/>
                <a:cs typeface="Open Sans"/>
                <a:sym typeface="Open Sans"/>
              </a:rPr>
              <a:t> [Accessed 2023, November 24]</a:t>
            </a:r>
            <a:endParaRPr/>
          </a:p>
          <a:p>
            <a:pPr indent="-190500" lvl="0" marL="1257300" marR="914400" rtl="0" algn="l">
              <a:lnSpc>
                <a:spcPct val="150000"/>
              </a:lnSpc>
              <a:spcBef>
                <a:spcPts val="0"/>
              </a:spcBef>
              <a:spcAft>
                <a:spcPts val="0"/>
              </a:spcAft>
              <a:buClr>
                <a:schemeClr val="dk1"/>
              </a:buClr>
              <a:buSzPts val="2400"/>
              <a:buFont typeface="Arial"/>
              <a:buNone/>
            </a:pPr>
            <a:r>
              <a:t/>
            </a:r>
            <a:endParaRPr sz="2400">
              <a:solidFill>
                <a:srgbClr val="252525"/>
              </a:solidFill>
              <a:latin typeface="Open Sans"/>
              <a:ea typeface="Open Sans"/>
              <a:cs typeface="Open Sans"/>
              <a:sym typeface="Open Sans"/>
            </a:endParaRPr>
          </a:p>
          <a:p>
            <a:pPr indent="-190500" lvl="0" marL="1257300" marR="914400" rtl="0" algn="l">
              <a:lnSpc>
                <a:spcPct val="150000"/>
              </a:lnSpc>
              <a:spcBef>
                <a:spcPts val="0"/>
              </a:spcBef>
              <a:spcAft>
                <a:spcPts val="0"/>
              </a:spcAft>
              <a:buClr>
                <a:schemeClr val="dk1"/>
              </a:buClr>
              <a:buSzPts val="2400"/>
              <a:buFont typeface="Arial"/>
              <a:buNone/>
            </a:pPr>
            <a:r>
              <a:t/>
            </a:r>
            <a:endParaRPr sz="2400">
              <a:solidFill>
                <a:srgbClr val="0F0F0F"/>
              </a:solidFill>
              <a:latin typeface="Times New Roman"/>
              <a:ea typeface="Times New Roman"/>
              <a:cs typeface="Times New Roman"/>
              <a:sym typeface="Times New Roman"/>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