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</p:sldIdLst>
  <p:sldSz cy="5143500" cx="9144000"/>
  <p:notesSz cx="6858000" cy="9144000"/>
  <p:embeddedFontLst>
    <p:embeddedFont>
      <p:font typeface="Raleway"/>
      <p:regular r:id="rId38"/>
      <p:bold r:id="rId39"/>
      <p:italic r:id="rId40"/>
      <p:boldItalic r:id="rId41"/>
    </p:embeddedFont>
    <p:embeddedFont>
      <p:font typeface="Roboto"/>
      <p:regular r:id="rId42"/>
      <p:bold r:id="rId43"/>
      <p:italic r:id="rId44"/>
      <p:boldItalic r:id="rId4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Raleway-italic.fntdata"/><Relationship Id="rId20" Type="http://schemas.openxmlformats.org/officeDocument/2006/relationships/slide" Target="slides/slide15.xml"/><Relationship Id="rId42" Type="http://schemas.openxmlformats.org/officeDocument/2006/relationships/font" Target="fonts/Roboto-regular.fntdata"/><Relationship Id="rId41" Type="http://schemas.openxmlformats.org/officeDocument/2006/relationships/font" Target="fonts/Raleway-boldItalic.fntdata"/><Relationship Id="rId22" Type="http://schemas.openxmlformats.org/officeDocument/2006/relationships/slide" Target="slides/slide17.xml"/><Relationship Id="rId44" Type="http://schemas.openxmlformats.org/officeDocument/2006/relationships/font" Target="fonts/Roboto-italic.fntdata"/><Relationship Id="rId21" Type="http://schemas.openxmlformats.org/officeDocument/2006/relationships/slide" Target="slides/slide16.xml"/><Relationship Id="rId43" Type="http://schemas.openxmlformats.org/officeDocument/2006/relationships/font" Target="fonts/Roboto-bold.fntdata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45" Type="http://schemas.openxmlformats.org/officeDocument/2006/relationships/font" Target="fonts/Roboto-bold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slide" Target="slides/slide30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37" Type="http://schemas.openxmlformats.org/officeDocument/2006/relationships/slide" Target="slides/slide32.xml"/><Relationship Id="rId14" Type="http://schemas.openxmlformats.org/officeDocument/2006/relationships/slide" Target="slides/slide9.xml"/><Relationship Id="rId36" Type="http://schemas.openxmlformats.org/officeDocument/2006/relationships/slide" Target="slides/slide31.xml"/><Relationship Id="rId17" Type="http://schemas.openxmlformats.org/officeDocument/2006/relationships/slide" Target="slides/slide12.xml"/><Relationship Id="rId39" Type="http://schemas.openxmlformats.org/officeDocument/2006/relationships/font" Target="fonts/Raleway-bold.fntdata"/><Relationship Id="rId16" Type="http://schemas.openxmlformats.org/officeDocument/2006/relationships/slide" Target="slides/slide11.xml"/><Relationship Id="rId38" Type="http://schemas.openxmlformats.org/officeDocument/2006/relationships/font" Target="fonts/Raleway-regular.fntdata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1ec4a147ed6_0_2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1ec4a147ed6_0_2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1ec449abf2a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1ec449abf2a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1ec4a147ed6_0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1ec4a147ed6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1ec4a147ed6_0_2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1ec4a147ed6_0_2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1ec449abf2a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1ec449abf2a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1ec4a147ed6_0_2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1ec4a147ed6_0_2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1ec4a147ed6_0_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1ec4a147ed6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1ec4a147ed6_0_1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1ec4a147ed6_0_1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1ec4a147ed6_0_2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1ec4a147ed6_0_2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1ec4a147ed6_0_2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1ec4a147ed6_0_2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29ecf615843_0_1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29ecf615843_0_1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1ec449abf2a_0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1ec449abf2a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29ecf615843_0_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" name="Google Shape;216;g29ecf615843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1ec4a147ed6_0_2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Google Shape;224;g1ec4a147ed6_0_2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1ec4a147ed6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Google Shape;229;g1ec4a147ed6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1ec4a147ed6_0_1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Google Shape;235;g1ec4a147ed6_0_1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1ec4a147ed6_0_2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" name="Google Shape;241;g1ec4a147ed6_0_2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1ec4a147ed6_0_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Google Shape;246;g1ec4a147ed6_0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1ec4a147ed6_0_1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" name="Google Shape;252;g1ec4a147ed6_0_1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1ec4a147ed6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8" name="Google Shape;258;g1ec4a147ed6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1ec449abf2a_2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4" name="Google Shape;264;g1ec449abf2a_2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1ec4a147ed6_0_1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1ec4a147ed6_0_1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29ecf615843_0_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0" name="Google Shape;270;g29ecf615843_0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1ec449abf2a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Google Shape;277;g1ec449abf2a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1ec449abf2a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1ec449abf2a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1ec4a147ed6_0_2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1ec4a147ed6_0_2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29ecf615843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29ecf615843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29ecf615843_0_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29ecf615843_0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29ecf615843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29ecf615843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29ecf615843_0_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29ecf615843_0_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29ecf615843_0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29ecf615843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7.png"/><Relationship Id="rId4" Type="http://schemas.openxmlformats.org/officeDocument/2006/relationships/image" Target="../media/image9.png"/><Relationship Id="rId10" Type="http://schemas.openxmlformats.org/officeDocument/2006/relationships/image" Target="../media/image11.png"/><Relationship Id="rId9" Type="http://schemas.openxmlformats.org/officeDocument/2006/relationships/image" Target="../media/image12.png"/><Relationship Id="rId5" Type="http://schemas.openxmlformats.org/officeDocument/2006/relationships/image" Target="../media/image13.png"/><Relationship Id="rId6" Type="http://schemas.openxmlformats.org/officeDocument/2006/relationships/image" Target="../media/image1.png"/><Relationship Id="rId7" Type="http://schemas.openxmlformats.org/officeDocument/2006/relationships/image" Target="../media/image18.png"/><Relationship Id="rId8" Type="http://schemas.openxmlformats.org/officeDocument/2006/relationships/image" Target="../media/image4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6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6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0.png"/><Relationship Id="rId4" Type="http://schemas.openxmlformats.org/officeDocument/2006/relationships/image" Target="../media/image16.png"/><Relationship Id="rId5" Type="http://schemas.openxmlformats.org/officeDocument/2006/relationships/image" Target="../media/image15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0.png"/><Relationship Id="rId4" Type="http://schemas.openxmlformats.org/officeDocument/2006/relationships/image" Target="../media/image22.png"/><Relationship Id="rId5" Type="http://schemas.openxmlformats.org/officeDocument/2006/relationships/image" Target="../media/image25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6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3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7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4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9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6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6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png"/><Relationship Id="rId4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902000" y="668025"/>
            <a:ext cx="6396000" cy="157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Let’s learn together</a:t>
            </a:r>
            <a:br>
              <a:rPr lang="en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en" sz="6100">
                <a:solidFill>
                  <a:srgbClr val="9C6BC6"/>
                </a:solidFill>
                <a:latin typeface="Roboto"/>
                <a:ea typeface="Roboto"/>
                <a:cs typeface="Roboto"/>
                <a:sym typeface="Roboto"/>
              </a:rPr>
              <a:t>Learnr </a:t>
            </a:r>
            <a:endParaRPr sz="61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55" name="Google Shape;55;p13"/>
          <p:cNvPicPr preferRelativeResize="0"/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>
            <a:off x="4572000" y="896075"/>
            <a:ext cx="3819525" cy="3914775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3"/>
          <p:cNvSpPr txBox="1"/>
          <p:nvPr>
            <p:ph idx="1" type="subTitle"/>
          </p:nvPr>
        </p:nvSpPr>
        <p:spPr>
          <a:xfrm>
            <a:off x="902000" y="3736525"/>
            <a:ext cx="46923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Fall 2023 | </a:t>
            </a:r>
            <a:r>
              <a:rPr lang="en" sz="2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Capstone II | FIU</a:t>
            </a:r>
            <a:endParaRPr sz="2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Rose De Sicilia, Amani Hunt​</a:t>
            </a:r>
            <a:endParaRPr sz="2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2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Project Management &amp; Progression</a:t>
            </a:r>
            <a:endParaRPr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Project Management</a:t>
            </a:r>
            <a:endParaRPr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23" name="Google Shape;123;p2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leway"/>
              <a:buChar char="●"/>
            </a:pPr>
            <a:r>
              <a:rPr lang="en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Agile Methodology </a:t>
            </a:r>
            <a:endParaRPr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aleway"/>
              <a:buChar char="○"/>
            </a:pPr>
            <a:r>
              <a:rPr lang="en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Project Owner (Yola Belisario and Robert Fortunato)</a:t>
            </a:r>
            <a:endParaRPr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aleway"/>
              <a:buChar char="○"/>
            </a:pPr>
            <a:r>
              <a:rPr lang="en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Project Manager / Scrum Master </a:t>
            </a:r>
            <a:r>
              <a:rPr lang="en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(Rose)</a:t>
            </a:r>
            <a:endParaRPr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aleway"/>
              <a:buChar char="○"/>
            </a:pPr>
            <a:r>
              <a:rPr lang="en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Development Team (Rose and Amani)</a:t>
            </a:r>
            <a:endParaRPr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leway"/>
              <a:buChar char="●"/>
            </a:pPr>
            <a:r>
              <a:rPr lang="en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Prototype First Approach (Scrumban)</a:t>
            </a:r>
            <a:endParaRPr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leway"/>
              <a:buChar char="●"/>
            </a:pPr>
            <a:r>
              <a:rPr lang="en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6 Development Sprints + 1 Documentation</a:t>
            </a:r>
            <a:endParaRPr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aleway"/>
              <a:buChar char="○"/>
            </a:pPr>
            <a:r>
              <a:rPr lang="en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2 week intervals </a:t>
            </a:r>
            <a:endParaRPr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aleway"/>
              <a:buChar char="○"/>
            </a:pPr>
            <a:r>
              <a:rPr lang="en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Backlog</a:t>
            </a:r>
            <a:endParaRPr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aleway"/>
              <a:buChar char="○"/>
            </a:pPr>
            <a:r>
              <a:rPr lang="en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Grooming</a:t>
            </a:r>
            <a:endParaRPr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aleway"/>
              <a:buChar char="○"/>
            </a:pPr>
            <a:r>
              <a:rPr lang="en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Planning</a:t>
            </a:r>
            <a:endParaRPr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aleway"/>
              <a:buChar char="○"/>
            </a:pPr>
            <a:r>
              <a:rPr lang="en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Review</a:t>
            </a:r>
            <a:endParaRPr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aleway"/>
              <a:buChar char="○"/>
            </a:pPr>
            <a:r>
              <a:rPr lang="en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Retrospective</a:t>
            </a:r>
            <a:endParaRPr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aleway"/>
              <a:buChar char="○"/>
            </a:pPr>
            <a:r>
              <a:rPr lang="en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Daily Stand Up</a:t>
            </a:r>
            <a:endParaRPr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aleway"/>
              <a:buChar char="○"/>
            </a:pPr>
            <a:r>
              <a:rPr lang="en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Weekly PO Meetings</a:t>
            </a:r>
            <a:endParaRPr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Work Progression</a:t>
            </a:r>
            <a:endParaRPr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129" name="Google Shape;129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06350" y="3958800"/>
            <a:ext cx="6931302" cy="724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24"/>
          <p:cNvPicPr preferRelativeResize="0"/>
          <p:nvPr/>
        </p:nvPicPr>
        <p:blipFill rotWithShape="1">
          <a:blip r:embed="rId4">
            <a:alphaModFix/>
          </a:blip>
          <a:srcRect b="0" l="0" r="81599" t="0"/>
          <a:stretch/>
        </p:blipFill>
        <p:spPr>
          <a:xfrm>
            <a:off x="2786590" y="1170125"/>
            <a:ext cx="657050" cy="2636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24"/>
          <p:cNvPicPr preferRelativeResize="0"/>
          <p:nvPr/>
        </p:nvPicPr>
        <p:blipFill rotWithShape="1">
          <a:blip r:embed="rId4">
            <a:alphaModFix/>
          </a:blip>
          <a:srcRect b="0" l="18401" r="65769" t="0"/>
          <a:stretch/>
        </p:blipFill>
        <p:spPr>
          <a:xfrm>
            <a:off x="3443656" y="1170125"/>
            <a:ext cx="565228" cy="2636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24"/>
          <p:cNvPicPr preferRelativeResize="0"/>
          <p:nvPr/>
        </p:nvPicPr>
        <p:blipFill rotWithShape="1">
          <a:blip r:embed="rId4">
            <a:alphaModFix/>
          </a:blip>
          <a:srcRect b="0" l="34170" r="50000" t="0"/>
          <a:stretch/>
        </p:blipFill>
        <p:spPr>
          <a:xfrm>
            <a:off x="4006772" y="1170125"/>
            <a:ext cx="565228" cy="2636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24"/>
          <p:cNvPicPr preferRelativeResize="0"/>
          <p:nvPr/>
        </p:nvPicPr>
        <p:blipFill rotWithShape="1">
          <a:blip r:embed="rId4">
            <a:alphaModFix/>
          </a:blip>
          <a:srcRect b="0" l="51820" r="32350" t="0"/>
          <a:stretch/>
        </p:blipFill>
        <p:spPr>
          <a:xfrm>
            <a:off x="4636900" y="1170125"/>
            <a:ext cx="565228" cy="2636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24"/>
          <p:cNvPicPr preferRelativeResize="0"/>
          <p:nvPr/>
        </p:nvPicPr>
        <p:blipFill rotWithShape="1">
          <a:blip r:embed="rId4">
            <a:alphaModFix/>
          </a:blip>
          <a:srcRect b="0" l="67648" r="16522" t="0"/>
          <a:stretch/>
        </p:blipFill>
        <p:spPr>
          <a:xfrm>
            <a:off x="5202100" y="1170125"/>
            <a:ext cx="565228" cy="2636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24"/>
          <p:cNvPicPr preferRelativeResize="0"/>
          <p:nvPr/>
        </p:nvPicPr>
        <p:blipFill rotWithShape="1">
          <a:blip r:embed="rId4">
            <a:alphaModFix/>
          </a:blip>
          <a:srcRect b="0" l="81599" r="0" t="0"/>
          <a:stretch/>
        </p:blipFill>
        <p:spPr>
          <a:xfrm>
            <a:off x="5700250" y="1170125"/>
            <a:ext cx="657050" cy="26362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3F3F3"/>
        </a:soli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5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aleway"/>
                <a:ea typeface="Raleway"/>
                <a:cs typeface="Raleway"/>
                <a:sym typeface="Raleway"/>
              </a:rPr>
              <a:t>Development &amp; Building</a:t>
            </a: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3F3F3"/>
        </a:solidFill>
      </p:bgPr>
    </p:bg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aleway"/>
                <a:ea typeface="Raleway"/>
                <a:cs typeface="Raleway"/>
                <a:sym typeface="Raleway"/>
              </a:rPr>
              <a:t>Development</a:t>
            </a: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46" name="Google Shape;146;p26"/>
          <p:cNvSpPr txBox="1"/>
          <p:nvPr>
            <p:ph idx="1" type="body"/>
          </p:nvPr>
        </p:nvSpPr>
        <p:spPr>
          <a:xfrm>
            <a:off x="311700" y="1152475"/>
            <a:ext cx="8520600" cy="103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Raleway"/>
              <a:buChar char="●"/>
            </a:pPr>
            <a:r>
              <a:rPr lang="en">
                <a:latin typeface="Raleway"/>
                <a:ea typeface="Raleway"/>
                <a:cs typeface="Raleway"/>
                <a:sym typeface="Raleway"/>
              </a:rPr>
              <a:t>Why Learnr</a:t>
            </a:r>
            <a:endParaRPr>
              <a:latin typeface="Raleway"/>
              <a:ea typeface="Raleway"/>
              <a:cs typeface="Raleway"/>
              <a:sym typeface="Raleway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Raleway"/>
              <a:buChar char="●"/>
            </a:pPr>
            <a:r>
              <a:rPr lang="en">
                <a:latin typeface="Raleway"/>
                <a:ea typeface="Raleway"/>
                <a:cs typeface="Raleway"/>
                <a:sym typeface="Raleway"/>
              </a:rPr>
              <a:t>Project Management</a:t>
            </a:r>
            <a:endParaRPr>
              <a:latin typeface="Raleway"/>
              <a:ea typeface="Raleway"/>
              <a:cs typeface="Raleway"/>
              <a:sym typeface="Raleway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Raleway"/>
              <a:buChar char="●"/>
            </a:pPr>
            <a:r>
              <a:rPr lang="en">
                <a:latin typeface="Raleway"/>
                <a:ea typeface="Raleway"/>
                <a:cs typeface="Raleway"/>
                <a:sym typeface="Raleway"/>
              </a:rPr>
              <a:t>Development</a:t>
            </a: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47" name="Google Shape;147;p26"/>
          <p:cNvSpPr txBox="1"/>
          <p:nvPr/>
        </p:nvSpPr>
        <p:spPr>
          <a:xfrm>
            <a:off x="311700" y="2072250"/>
            <a:ext cx="4839600" cy="26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○"/>
            </a:pPr>
            <a:r>
              <a:rPr lang="en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MVP - Features and User Stories</a:t>
            </a:r>
            <a:endParaRPr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175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■"/>
            </a:pPr>
            <a:r>
              <a:rPr lang="en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Supermentor, Mentor, Mentee</a:t>
            </a:r>
            <a:endParaRPr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○"/>
            </a:pPr>
            <a:r>
              <a:rPr lang="en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Use Cases</a:t>
            </a:r>
            <a:endParaRPr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○"/>
            </a:pPr>
            <a:r>
              <a:rPr lang="en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Sequence Diagrams</a:t>
            </a:r>
            <a:endParaRPr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175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■"/>
            </a:pPr>
            <a:r>
              <a:rPr lang="en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Log in &amp; Dashboard</a:t>
            </a:r>
            <a:endParaRPr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175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■"/>
            </a:pPr>
            <a:r>
              <a:rPr lang="en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Profile Management</a:t>
            </a:r>
            <a:endParaRPr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○"/>
            </a:pPr>
            <a:r>
              <a:rPr lang="en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System Design </a:t>
            </a:r>
            <a:endParaRPr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175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■"/>
            </a:pPr>
            <a:r>
              <a:rPr lang="en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Architecture</a:t>
            </a:r>
            <a:endParaRPr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175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■"/>
            </a:pPr>
            <a:r>
              <a:rPr lang="en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System and Subsystem</a:t>
            </a:r>
            <a:endParaRPr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175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■"/>
            </a:pPr>
            <a:r>
              <a:rPr lang="en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Database</a:t>
            </a:r>
            <a:endParaRPr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175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■"/>
            </a:pPr>
            <a:r>
              <a:rPr lang="en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Deployment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148" name="Google Shape;148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55176" y="3438347"/>
            <a:ext cx="2362839" cy="3186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94539" y="2617606"/>
            <a:ext cx="2323476" cy="3186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55166" y="3022483"/>
            <a:ext cx="2362860" cy="3296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2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055175" y="2201750"/>
            <a:ext cx="2362860" cy="3296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2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055175" y="1791379"/>
            <a:ext cx="2362860" cy="3296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2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055175" y="1381008"/>
            <a:ext cx="2362860" cy="3296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2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055175" y="970638"/>
            <a:ext cx="2362860" cy="3296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26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6055166" y="3843225"/>
            <a:ext cx="2362860" cy="3296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3F3F3"/>
        </a:solidFill>
      </p:bgPr>
    </p:bg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7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aleway"/>
                <a:ea typeface="Raleway"/>
                <a:cs typeface="Raleway"/>
                <a:sym typeface="Raleway"/>
              </a:rPr>
              <a:t>Features and User Stories</a:t>
            </a: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3F3F3"/>
        </a:solidFill>
      </p:bgPr>
    </p:bg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8"/>
          <p:cNvSpPr txBox="1"/>
          <p:nvPr/>
        </p:nvSpPr>
        <p:spPr>
          <a:xfrm>
            <a:off x="201875" y="2236825"/>
            <a:ext cx="2729400" cy="228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" sz="1800">
                <a:solidFill>
                  <a:schemeClr val="dk2"/>
                </a:solidFill>
              </a:rPr>
              <a:t>Sign In</a:t>
            </a:r>
            <a:endParaRPr sz="1800">
              <a:solidFill>
                <a:schemeClr val="dk2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" sz="1800">
                <a:solidFill>
                  <a:schemeClr val="dk2"/>
                </a:solidFill>
              </a:rPr>
              <a:t>Edit Profile </a:t>
            </a:r>
            <a:endParaRPr sz="1800">
              <a:solidFill>
                <a:schemeClr val="dk2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" sz="1800">
                <a:solidFill>
                  <a:schemeClr val="dk2"/>
                </a:solidFill>
              </a:rPr>
              <a:t>Delete Account</a:t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166" name="Google Shape;166;p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aleway"/>
                <a:ea typeface="Raleway"/>
                <a:cs typeface="Raleway"/>
                <a:sym typeface="Raleway"/>
              </a:rPr>
              <a:t>User Stories (Supermentor)</a:t>
            </a: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167" name="Google Shape;167;p28"/>
          <p:cNvPicPr preferRelativeResize="0"/>
          <p:nvPr/>
        </p:nvPicPr>
        <p:blipFill rotWithShape="1">
          <a:blip r:embed="rId3">
            <a:alphaModFix/>
          </a:blip>
          <a:srcRect b="0" l="66388" r="-114" t="0"/>
          <a:stretch/>
        </p:blipFill>
        <p:spPr>
          <a:xfrm>
            <a:off x="92694" y="1394475"/>
            <a:ext cx="2981074" cy="470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p28"/>
          <p:cNvPicPr preferRelativeResize="0"/>
          <p:nvPr/>
        </p:nvPicPr>
        <p:blipFill rotWithShape="1">
          <a:blip r:embed="rId3">
            <a:alphaModFix/>
          </a:blip>
          <a:srcRect b="0" l="0" r="67279" t="0"/>
          <a:stretch/>
        </p:blipFill>
        <p:spPr>
          <a:xfrm>
            <a:off x="3073775" y="1394475"/>
            <a:ext cx="2892201" cy="470450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28"/>
          <p:cNvSpPr txBox="1"/>
          <p:nvPr/>
        </p:nvSpPr>
        <p:spPr>
          <a:xfrm>
            <a:off x="6005700" y="2236825"/>
            <a:ext cx="3045600" cy="228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" sz="1800">
                <a:solidFill>
                  <a:schemeClr val="dk2"/>
                </a:solidFill>
              </a:rPr>
              <a:t>Disable Pathways</a:t>
            </a:r>
            <a:endParaRPr sz="1800">
              <a:solidFill>
                <a:schemeClr val="dk2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" sz="1800">
                <a:solidFill>
                  <a:schemeClr val="dk2"/>
                </a:solidFill>
              </a:rPr>
              <a:t>Re-enable Pathways</a:t>
            </a:r>
            <a:endParaRPr sz="1800">
              <a:solidFill>
                <a:schemeClr val="dk2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" sz="1800">
                <a:solidFill>
                  <a:schemeClr val="dk2"/>
                </a:solidFill>
              </a:rPr>
              <a:t>Reset User Passwords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170" name="Google Shape;170;p28"/>
          <p:cNvSpPr txBox="1"/>
          <p:nvPr/>
        </p:nvSpPr>
        <p:spPr>
          <a:xfrm>
            <a:off x="3206038" y="2236825"/>
            <a:ext cx="2892300" cy="228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" sz="1800">
                <a:solidFill>
                  <a:schemeClr val="dk2"/>
                </a:solidFill>
              </a:rPr>
              <a:t>View Mentees</a:t>
            </a:r>
            <a:endParaRPr sz="1800">
              <a:solidFill>
                <a:schemeClr val="dk2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" sz="1800">
                <a:solidFill>
                  <a:schemeClr val="dk2"/>
                </a:solidFill>
              </a:rPr>
              <a:t>Update Mentee Progress</a:t>
            </a:r>
            <a:endParaRPr sz="1800">
              <a:solidFill>
                <a:schemeClr val="dk2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" sz="1800">
                <a:solidFill>
                  <a:schemeClr val="dk2"/>
                </a:solidFill>
              </a:rPr>
              <a:t>Create Pathways</a:t>
            </a:r>
            <a:endParaRPr sz="1800">
              <a:solidFill>
                <a:schemeClr val="dk2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" sz="1800">
                <a:solidFill>
                  <a:schemeClr val="dk2"/>
                </a:solidFill>
              </a:rPr>
              <a:t>Assign Pathways to Mentees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171" name="Google Shape;171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02838" y="1431732"/>
            <a:ext cx="2981074" cy="3959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3F3F3"/>
        </a:solidFill>
      </p:bgPr>
    </p:bg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9"/>
          <p:cNvSpPr txBox="1"/>
          <p:nvPr/>
        </p:nvSpPr>
        <p:spPr>
          <a:xfrm>
            <a:off x="1383825" y="2213325"/>
            <a:ext cx="2729400" cy="228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" sz="1800">
                <a:solidFill>
                  <a:schemeClr val="dk2"/>
                </a:solidFill>
              </a:rPr>
              <a:t>Sign In </a:t>
            </a:r>
            <a:endParaRPr sz="1800">
              <a:solidFill>
                <a:schemeClr val="dk2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" sz="1800">
                <a:solidFill>
                  <a:schemeClr val="dk2"/>
                </a:solidFill>
              </a:rPr>
              <a:t>Editing Profile </a:t>
            </a:r>
            <a:endParaRPr sz="1800">
              <a:solidFill>
                <a:schemeClr val="dk2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" sz="1800">
                <a:solidFill>
                  <a:schemeClr val="dk2"/>
                </a:solidFill>
              </a:rPr>
              <a:t>Deleting Account</a:t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177" name="Google Shape;177;p2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aleway"/>
                <a:ea typeface="Raleway"/>
                <a:cs typeface="Raleway"/>
                <a:sym typeface="Raleway"/>
              </a:rPr>
              <a:t>User Stories (Mentor)</a:t>
            </a: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178" name="Google Shape;178;p29"/>
          <p:cNvPicPr preferRelativeResize="0"/>
          <p:nvPr/>
        </p:nvPicPr>
        <p:blipFill rotWithShape="1">
          <a:blip r:embed="rId3">
            <a:alphaModFix/>
          </a:blip>
          <a:srcRect b="0" l="66388" r="-114" t="0"/>
          <a:stretch/>
        </p:blipFill>
        <p:spPr>
          <a:xfrm>
            <a:off x="1132119" y="1370963"/>
            <a:ext cx="2981074" cy="470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29"/>
          <p:cNvPicPr preferRelativeResize="0"/>
          <p:nvPr/>
        </p:nvPicPr>
        <p:blipFill rotWithShape="1">
          <a:blip r:embed="rId3">
            <a:alphaModFix/>
          </a:blip>
          <a:srcRect b="0" l="0" r="67279" t="0"/>
          <a:stretch/>
        </p:blipFill>
        <p:spPr>
          <a:xfrm>
            <a:off x="5030800" y="1370963"/>
            <a:ext cx="2892201" cy="470450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Google Shape;180;p29"/>
          <p:cNvSpPr txBox="1"/>
          <p:nvPr/>
        </p:nvSpPr>
        <p:spPr>
          <a:xfrm>
            <a:off x="5030775" y="2213325"/>
            <a:ext cx="3574500" cy="228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" sz="1800">
                <a:solidFill>
                  <a:schemeClr val="dk2"/>
                </a:solidFill>
              </a:rPr>
              <a:t>View Mentees</a:t>
            </a:r>
            <a:endParaRPr sz="1800">
              <a:solidFill>
                <a:schemeClr val="dk2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" sz="1800">
                <a:solidFill>
                  <a:schemeClr val="dk2"/>
                </a:solidFill>
              </a:rPr>
              <a:t>Update Mentee Progress</a:t>
            </a:r>
            <a:endParaRPr sz="1800">
              <a:solidFill>
                <a:schemeClr val="dk2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" sz="1800">
                <a:solidFill>
                  <a:schemeClr val="dk2"/>
                </a:solidFill>
              </a:rPr>
              <a:t>Create Pathways</a:t>
            </a:r>
            <a:endParaRPr sz="1800">
              <a:solidFill>
                <a:schemeClr val="dk2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" sz="1800">
                <a:solidFill>
                  <a:schemeClr val="dk2"/>
                </a:solidFill>
              </a:rPr>
              <a:t>Assign Pathways to Mentees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3F3F3"/>
        </a:solidFill>
      </p:bgPr>
    </p:bg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30"/>
          <p:cNvSpPr txBox="1"/>
          <p:nvPr/>
        </p:nvSpPr>
        <p:spPr>
          <a:xfrm>
            <a:off x="1383825" y="2213325"/>
            <a:ext cx="2729400" cy="228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" sz="1800">
                <a:solidFill>
                  <a:schemeClr val="dk2"/>
                </a:solidFill>
              </a:rPr>
              <a:t>Sign In </a:t>
            </a:r>
            <a:endParaRPr sz="1800">
              <a:solidFill>
                <a:schemeClr val="dk2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" sz="1800">
                <a:solidFill>
                  <a:schemeClr val="dk2"/>
                </a:solidFill>
              </a:rPr>
              <a:t>Editing Profile </a:t>
            </a:r>
            <a:endParaRPr sz="1800">
              <a:solidFill>
                <a:schemeClr val="dk2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" sz="1800">
                <a:solidFill>
                  <a:schemeClr val="dk2"/>
                </a:solidFill>
              </a:rPr>
              <a:t>Deleting Account</a:t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186" name="Google Shape;186;p3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aleway"/>
                <a:ea typeface="Raleway"/>
                <a:cs typeface="Raleway"/>
                <a:sym typeface="Raleway"/>
              </a:rPr>
              <a:t>User Stories (Mentee)</a:t>
            </a: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187" name="Google Shape;187;p30"/>
          <p:cNvPicPr preferRelativeResize="0"/>
          <p:nvPr/>
        </p:nvPicPr>
        <p:blipFill rotWithShape="1">
          <a:blip r:embed="rId3">
            <a:alphaModFix/>
          </a:blip>
          <a:srcRect b="0" l="66388" r="-114" t="0"/>
          <a:stretch/>
        </p:blipFill>
        <p:spPr>
          <a:xfrm>
            <a:off x="1132119" y="1370963"/>
            <a:ext cx="2981074" cy="470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30"/>
          <p:cNvPicPr preferRelativeResize="0"/>
          <p:nvPr/>
        </p:nvPicPr>
        <p:blipFill rotWithShape="1">
          <a:blip r:embed="rId3">
            <a:alphaModFix/>
          </a:blip>
          <a:srcRect b="0" l="0" r="67279" t="0"/>
          <a:stretch/>
        </p:blipFill>
        <p:spPr>
          <a:xfrm>
            <a:off x="5030800" y="1370963"/>
            <a:ext cx="2892201" cy="470450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30"/>
          <p:cNvSpPr txBox="1"/>
          <p:nvPr/>
        </p:nvSpPr>
        <p:spPr>
          <a:xfrm>
            <a:off x="5030775" y="2213325"/>
            <a:ext cx="3574500" cy="228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" sz="1800">
                <a:solidFill>
                  <a:schemeClr val="dk2"/>
                </a:solidFill>
              </a:rPr>
              <a:t>View Assigned Pathways</a:t>
            </a:r>
            <a:endParaRPr sz="1800">
              <a:solidFill>
                <a:schemeClr val="dk2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" sz="1800">
                <a:solidFill>
                  <a:schemeClr val="dk2"/>
                </a:solidFill>
              </a:rPr>
              <a:t>View Progress within Each Individual Pathway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3F3F3"/>
        </a:solidFill>
      </p:bgPr>
    </p:bg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1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aleway"/>
                <a:ea typeface="Raleway"/>
                <a:cs typeface="Raleway"/>
                <a:sym typeface="Raleway"/>
              </a:rPr>
              <a:t>Use Case (per user type)</a:t>
            </a: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rgbClr val="F3F3F3"/>
        </a:solid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aleway"/>
                <a:ea typeface="Raleway"/>
                <a:cs typeface="Raleway"/>
                <a:sym typeface="Raleway"/>
              </a:rPr>
              <a:t>Course Objective</a:t>
            </a: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62" name="Google Shape;62;p14"/>
          <p:cNvSpPr txBox="1"/>
          <p:nvPr>
            <p:ph idx="1" type="body"/>
          </p:nvPr>
        </p:nvSpPr>
        <p:spPr>
          <a:xfrm>
            <a:off x="311700" y="1152475"/>
            <a:ext cx="8520600" cy="230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Raleway"/>
              <a:buChar char="●"/>
            </a:pPr>
            <a:r>
              <a:rPr lang="en">
                <a:latin typeface="Raleway"/>
                <a:ea typeface="Raleway"/>
                <a:cs typeface="Raleway"/>
                <a:sym typeface="Raleway"/>
              </a:rPr>
              <a:t>Understanding the Problem</a:t>
            </a:r>
            <a:endParaRPr>
              <a:latin typeface="Raleway"/>
              <a:ea typeface="Raleway"/>
              <a:cs typeface="Raleway"/>
              <a:sym typeface="Raleway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Raleway"/>
              <a:buChar char="○"/>
            </a:pPr>
            <a:r>
              <a:rPr lang="en">
                <a:latin typeface="Raleway"/>
                <a:ea typeface="Raleway"/>
                <a:cs typeface="Raleway"/>
                <a:sym typeface="Raleway"/>
              </a:rPr>
              <a:t>Identifying true solution (maximizing value)</a:t>
            </a:r>
            <a:endParaRPr>
              <a:latin typeface="Raleway"/>
              <a:ea typeface="Raleway"/>
              <a:cs typeface="Raleway"/>
              <a:sym typeface="Raleway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Raleway"/>
              <a:buChar char="○"/>
            </a:pPr>
            <a:r>
              <a:rPr lang="en">
                <a:latin typeface="Raleway"/>
                <a:ea typeface="Raleway"/>
                <a:cs typeface="Raleway"/>
                <a:sym typeface="Raleway"/>
              </a:rPr>
              <a:t>Designing</a:t>
            </a:r>
            <a:r>
              <a:rPr lang="en">
                <a:latin typeface="Raleway"/>
                <a:ea typeface="Raleway"/>
                <a:cs typeface="Raleway"/>
                <a:sym typeface="Raleway"/>
              </a:rPr>
              <a:t> the solution</a:t>
            </a:r>
            <a:endParaRPr>
              <a:latin typeface="Raleway"/>
              <a:ea typeface="Raleway"/>
              <a:cs typeface="Raleway"/>
              <a:sym typeface="Raleway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Raleway"/>
              <a:buChar char="●"/>
            </a:pPr>
            <a:r>
              <a:rPr lang="en">
                <a:latin typeface="Raleway"/>
                <a:ea typeface="Raleway"/>
                <a:cs typeface="Raleway"/>
                <a:sym typeface="Raleway"/>
              </a:rPr>
              <a:t>Managing and optimizing the process</a:t>
            </a:r>
            <a:endParaRPr>
              <a:latin typeface="Raleway"/>
              <a:ea typeface="Raleway"/>
              <a:cs typeface="Raleway"/>
              <a:sym typeface="Raleway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Raleway"/>
              <a:buChar char="●"/>
            </a:pPr>
            <a:r>
              <a:rPr lang="en">
                <a:latin typeface="Raleway"/>
                <a:ea typeface="Raleway"/>
                <a:cs typeface="Raleway"/>
                <a:sym typeface="Raleway"/>
              </a:rPr>
              <a:t>Building the solution</a:t>
            </a: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3F3F3"/>
        </a:solidFill>
      </p:bgPr>
    </p:bg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aleway"/>
                <a:ea typeface="Raleway"/>
                <a:cs typeface="Raleway"/>
                <a:sym typeface="Raleway"/>
              </a:rPr>
              <a:t>Use Cases</a:t>
            </a: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200" name="Google Shape;200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2950" y="1838850"/>
            <a:ext cx="7658102" cy="1465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32"/>
          <p:cNvPicPr preferRelativeResize="0"/>
          <p:nvPr/>
        </p:nvPicPr>
        <p:blipFill rotWithShape="1">
          <a:blip r:embed="rId4">
            <a:alphaModFix/>
          </a:blip>
          <a:srcRect b="0" l="0" r="67279" t="0"/>
          <a:stretch/>
        </p:blipFill>
        <p:spPr>
          <a:xfrm>
            <a:off x="152400" y="4125775"/>
            <a:ext cx="2892201" cy="470450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32"/>
          <p:cNvSpPr/>
          <p:nvPr/>
        </p:nvSpPr>
        <p:spPr>
          <a:xfrm>
            <a:off x="599275" y="1703850"/>
            <a:ext cx="994800" cy="1735800"/>
          </a:xfrm>
          <a:prstGeom prst="rect">
            <a:avLst/>
          </a:prstGeom>
          <a:solidFill>
            <a:srgbClr val="FFFF00">
              <a:alpha val="300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3" name="Google Shape;203;p32"/>
          <p:cNvSpPr/>
          <p:nvPr/>
        </p:nvSpPr>
        <p:spPr>
          <a:xfrm>
            <a:off x="2387875" y="1703850"/>
            <a:ext cx="894300" cy="1735800"/>
          </a:xfrm>
          <a:prstGeom prst="rect">
            <a:avLst/>
          </a:prstGeom>
          <a:solidFill>
            <a:srgbClr val="87CEEB">
              <a:alpha val="300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4" name="Google Shape;204;p32"/>
          <p:cNvSpPr/>
          <p:nvPr/>
        </p:nvSpPr>
        <p:spPr>
          <a:xfrm>
            <a:off x="4970250" y="1703850"/>
            <a:ext cx="855300" cy="1735800"/>
          </a:xfrm>
          <a:prstGeom prst="rect">
            <a:avLst/>
          </a:prstGeom>
          <a:solidFill>
            <a:srgbClr val="87CEEB">
              <a:alpha val="300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5" name="Google Shape;205;p32"/>
          <p:cNvSpPr/>
          <p:nvPr/>
        </p:nvSpPr>
        <p:spPr>
          <a:xfrm>
            <a:off x="7594350" y="1703850"/>
            <a:ext cx="894300" cy="1735800"/>
          </a:xfrm>
          <a:prstGeom prst="rect">
            <a:avLst/>
          </a:prstGeom>
          <a:solidFill>
            <a:srgbClr val="87CEEB">
              <a:alpha val="300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p32"/>
          <p:cNvSpPr/>
          <p:nvPr/>
        </p:nvSpPr>
        <p:spPr>
          <a:xfrm>
            <a:off x="1594075" y="2711825"/>
            <a:ext cx="793800" cy="727800"/>
          </a:xfrm>
          <a:prstGeom prst="rect">
            <a:avLst/>
          </a:prstGeom>
          <a:solidFill>
            <a:srgbClr val="FF1AFF">
              <a:alpha val="300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32"/>
          <p:cNvSpPr/>
          <p:nvPr/>
        </p:nvSpPr>
        <p:spPr>
          <a:xfrm>
            <a:off x="3282175" y="1703850"/>
            <a:ext cx="894300" cy="1735800"/>
          </a:xfrm>
          <a:prstGeom prst="rect">
            <a:avLst/>
          </a:prstGeom>
          <a:solidFill>
            <a:srgbClr val="FFFF00">
              <a:alpha val="300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p32"/>
          <p:cNvSpPr/>
          <p:nvPr/>
        </p:nvSpPr>
        <p:spPr>
          <a:xfrm>
            <a:off x="5835150" y="1703850"/>
            <a:ext cx="894300" cy="1735800"/>
          </a:xfrm>
          <a:prstGeom prst="rect">
            <a:avLst/>
          </a:prstGeom>
          <a:solidFill>
            <a:srgbClr val="FFFF00">
              <a:alpha val="300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" name="Google Shape;209;p32"/>
          <p:cNvSpPr/>
          <p:nvPr/>
        </p:nvSpPr>
        <p:spPr>
          <a:xfrm>
            <a:off x="6719825" y="1703850"/>
            <a:ext cx="894300" cy="1735800"/>
          </a:xfrm>
          <a:prstGeom prst="rect">
            <a:avLst/>
          </a:prstGeom>
          <a:solidFill>
            <a:srgbClr val="FFFF00">
              <a:alpha val="300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0" name="Google Shape;210;p32"/>
          <p:cNvPicPr preferRelativeResize="0"/>
          <p:nvPr/>
        </p:nvPicPr>
        <p:blipFill rotWithShape="1">
          <a:blip r:embed="rId4">
            <a:alphaModFix/>
          </a:blip>
          <a:srcRect b="0" l="67866" r="-112" t="0"/>
          <a:stretch/>
        </p:blipFill>
        <p:spPr>
          <a:xfrm>
            <a:off x="3146800" y="4163075"/>
            <a:ext cx="2850376" cy="470450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32"/>
          <p:cNvSpPr/>
          <p:nvPr/>
        </p:nvSpPr>
        <p:spPr>
          <a:xfrm>
            <a:off x="4176475" y="1722500"/>
            <a:ext cx="793800" cy="1735800"/>
          </a:xfrm>
          <a:prstGeom prst="rect">
            <a:avLst/>
          </a:prstGeom>
          <a:solidFill>
            <a:srgbClr val="FFFF00">
              <a:alpha val="300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2" name="Google Shape;212;p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99363" y="4200344"/>
            <a:ext cx="2981074" cy="395931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32"/>
          <p:cNvSpPr/>
          <p:nvPr/>
        </p:nvSpPr>
        <p:spPr>
          <a:xfrm>
            <a:off x="1594075" y="1703850"/>
            <a:ext cx="793800" cy="1008000"/>
          </a:xfrm>
          <a:prstGeom prst="rect">
            <a:avLst/>
          </a:prstGeom>
          <a:solidFill>
            <a:srgbClr val="FFFF00">
              <a:alpha val="300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3F3F3"/>
        </a:solidFill>
      </p:bgPr>
    </p:bg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Google Shape;218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69463" y="1583025"/>
            <a:ext cx="5605074" cy="3376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69463" y="1583028"/>
            <a:ext cx="5605069" cy="33761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769475" y="1596158"/>
            <a:ext cx="5605048" cy="3349892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33"/>
          <p:cNvSpPr txBox="1"/>
          <p:nvPr>
            <p:ph type="title"/>
          </p:nvPr>
        </p:nvSpPr>
        <p:spPr>
          <a:xfrm>
            <a:off x="311700" y="445025"/>
            <a:ext cx="8520600" cy="90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latin typeface="Raleway"/>
                <a:ea typeface="Raleway"/>
                <a:cs typeface="Raleway"/>
                <a:sym typeface="Raleway"/>
              </a:rPr>
              <a:t>Learnr is a </a:t>
            </a:r>
            <a:r>
              <a:rPr b="1" lang="en" sz="1500">
                <a:latin typeface="Raleway"/>
                <a:ea typeface="Raleway"/>
                <a:cs typeface="Raleway"/>
                <a:sym typeface="Raleway"/>
              </a:rPr>
              <a:t>skill-tracking platform</a:t>
            </a:r>
            <a:r>
              <a:rPr lang="en" sz="1500">
                <a:latin typeface="Raleway"/>
                <a:ea typeface="Raleway"/>
                <a:cs typeface="Raleway"/>
                <a:sym typeface="Raleway"/>
              </a:rPr>
              <a:t> designed to enhance collaborative learning and mentorship. It strategically guides mentees through </a:t>
            </a:r>
            <a:r>
              <a:rPr b="1" lang="en" sz="1500">
                <a:latin typeface="Raleway"/>
                <a:ea typeface="Raleway"/>
                <a:cs typeface="Raleway"/>
                <a:sym typeface="Raleway"/>
              </a:rPr>
              <a:t>tailored learning pathways</a:t>
            </a:r>
            <a:r>
              <a:rPr lang="en" sz="1500">
                <a:latin typeface="Raleway"/>
                <a:ea typeface="Raleway"/>
                <a:cs typeface="Raleway"/>
                <a:sym typeface="Raleway"/>
              </a:rPr>
              <a:t>, each offering a curated list of </a:t>
            </a:r>
            <a:r>
              <a:rPr b="1" lang="en" sz="1500">
                <a:latin typeface="Raleway"/>
                <a:ea typeface="Raleway"/>
                <a:cs typeface="Raleway"/>
                <a:sym typeface="Raleway"/>
              </a:rPr>
              <a:t>standalone skills to build upon existing knowledge.</a:t>
            </a:r>
            <a:r>
              <a:rPr lang="en" sz="1500">
                <a:latin typeface="Raleway"/>
                <a:ea typeface="Raleway"/>
                <a:cs typeface="Raleway"/>
                <a:sym typeface="Raleway"/>
              </a:rPr>
              <a:t> </a:t>
            </a:r>
            <a:endParaRPr sz="1500"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3F3F3"/>
        </a:solidFill>
      </p:bgPr>
    </p:bg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34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aleway"/>
                <a:ea typeface="Raleway"/>
                <a:cs typeface="Raleway"/>
                <a:sym typeface="Raleway"/>
              </a:rPr>
              <a:t>Sequence Diagrams</a:t>
            </a: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3F3F3"/>
        </a:solidFill>
      </p:bgPr>
    </p:bg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3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aleway"/>
                <a:ea typeface="Raleway"/>
                <a:cs typeface="Raleway"/>
                <a:sym typeface="Raleway"/>
              </a:rPr>
              <a:t>Sequence Diagrams (Log In &amp; User Dashboard)</a:t>
            </a: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232" name="Google Shape;232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0550" y="1660425"/>
            <a:ext cx="8022901" cy="3124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3F3F3"/>
        </a:solidFill>
      </p:bgPr>
    </p:bg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aleway"/>
                <a:ea typeface="Raleway"/>
                <a:cs typeface="Raleway"/>
                <a:sym typeface="Raleway"/>
              </a:rPr>
              <a:t>Sequence Diagrams (Show &amp; Update Account Profile)</a:t>
            </a: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238" name="Google Shape;238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78650" y="1184200"/>
            <a:ext cx="6586675" cy="3614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3F3F3"/>
        </a:solidFill>
      </p:bgPr>
    </p:bg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37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aleway"/>
                <a:ea typeface="Raleway"/>
                <a:cs typeface="Raleway"/>
                <a:sym typeface="Raleway"/>
              </a:rPr>
              <a:t>System Design</a:t>
            </a: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3F3F3"/>
        </a:solidFill>
      </p:bgPr>
    </p:bg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3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aleway"/>
                <a:ea typeface="Raleway"/>
                <a:cs typeface="Raleway"/>
                <a:sym typeface="Raleway"/>
              </a:rPr>
              <a:t>System Design (Architecture)</a:t>
            </a: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249" name="Google Shape;249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47313" y="1155925"/>
            <a:ext cx="6049372" cy="382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3F3F3"/>
        </a:solidFill>
      </p:bgPr>
    </p:bg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3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aleway"/>
                <a:ea typeface="Raleway"/>
                <a:cs typeface="Raleway"/>
                <a:sym typeface="Raleway"/>
              </a:rPr>
              <a:t>System Design (Subsystems)</a:t>
            </a: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255" name="Google Shape;255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00200" y="1581150"/>
            <a:ext cx="5943600" cy="3152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3F3F3"/>
        </a:solidFill>
      </p:bgPr>
    </p:bg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4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aleway"/>
                <a:ea typeface="Raleway"/>
                <a:cs typeface="Raleway"/>
                <a:sym typeface="Raleway"/>
              </a:rPr>
              <a:t>System Design (Data)</a:t>
            </a: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261" name="Google Shape;261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44288" y="1170125"/>
            <a:ext cx="6055427" cy="382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3F3F3"/>
        </a:solidFill>
      </p:bgPr>
    </p:bg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4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aleway"/>
                <a:ea typeface="Raleway"/>
                <a:cs typeface="Raleway"/>
                <a:sym typeface="Raleway"/>
              </a:rPr>
              <a:t>System Design (</a:t>
            </a:r>
            <a:r>
              <a:rPr lang="en">
                <a:latin typeface="Raleway"/>
                <a:ea typeface="Raleway"/>
                <a:cs typeface="Raleway"/>
                <a:sym typeface="Raleway"/>
              </a:rPr>
              <a:t>Deployment</a:t>
            </a:r>
            <a:r>
              <a:rPr lang="en">
                <a:latin typeface="Raleway"/>
                <a:ea typeface="Raleway"/>
                <a:cs typeface="Raleway"/>
                <a:sym typeface="Raleway"/>
              </a:rPr>
              <a:t>)</a:t>
            </a: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267" name="Google Shape;267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34075" y="1147950"/>
            <a:ext cx="4875846" cy="382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3F3F3"/>
        </a:solid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aleway"/>
                <a:ea typeface="Raleway"/>
                <a:cs typeface="Raleway"/>
                <a:sym typeface="Raleway"/>
              </a:rPr>
              <a:t>Overview</a:t>
            </a: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68" name="Google Shape;68;p15"/>
          <p:cNvSpPr txBox="1"/>
          <p:nvPr>
            <p:ph idx="1" type="body"/>
          </p:nvPr>
        </p:nvSpPr>
        <p:spPr>
          <a:xfrm>
            <a:off x="311700" y="1152475"/>
            <a:ext cx="8520600" cy="230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Raleway"/>
              <a:buChar char="●"/>
            </a:pPr>
            <a:r>
              <a:rPr lang="en">
                <a:latin typeface="Raleway"/>
                <a:ea typeface="Raleway"/>
                <a:cs typeface="Raleway"/>
                <a:sym typeface="Raleway"/>
              </a:rPr>
              <a:t>Why Learnr</a:t>
            </a:r>
            <a:endParaRPr>
              <a:latin typeface="Raleway"/>
              <a:ea typeface="Raleway"/>
              <a:cs typeface="Raleway"/>
              <a:sym typeface="Raleway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Raleway"/>
              <a:buChar char="●"/>
            </a:pPr>
            <a:r>
              <a:rPr lang="en">
                <a:latin typeface="Raleway"/>
                <a:ea typeface="Raleway"/>
                <a:cs typeface="Raleway"/>
                <a:sym typeface="Raleway"/>
              </a:rPr>
              <a:t>Project Management</a:t>
            </a:r>
            <a:endParaRPr>
              <a:latin typeface="Raleway"/>
              <a:ea typeface="Raleway"/>
              <a:cs typeface="Raleway"/>
              <a:sym typeface="Raleway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Raleway"/>
              <a:buChar char="●"/>
            </a:pPr>
            <a:r>
              <a:rPr lang="en">
                <a:latin typeface="Raleway"/>
                <a:ea typeface="Raleway"/>
                <a:cs typeface="Raleway"/>
                <a:sym typeface="Raleway"/>
              </a:rPr>
              <a:t>Development</a:t>
            </a:r>
            <a:endParaRPr>
              <a:latin typeface="Raleway"/>
              <a:ea typeface="Raleway"/>
              <a:cs typeface="Raleway"/>
              <a:sym typeface="Raleway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Raleway"/>
              <a:buChar char="●"/>
            </a:pPr>
            <a:r>
              <a:rPr lang="en">
                <a:latin typeface="Raleway"/>
                <a:ea typeface="Raleway"/>
                <a:cs typeface="Raleway"/>
                <a:sym typeface="Raleway"/>
              </a:rPr>
              <a:t>Summary</a:t>
            </a: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4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Summary</a:t>
            </a:r>
            <a:endParaRPr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73" name="Google Shape;273;p4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leway"/>
              <a:buChar char="●"/>
            </a:pPr>
            <a:r>
              <a:rPr lang="en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Why Learnr</a:t>
            </a:r>
            <a:endParaRPr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leway"/>
              <a:buChar char="●"/>
            </a:pPr>
            <a:r>
              <a:rPr lang="en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Project Management</a:t>
            </a:r>
            <a:endParaRPr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leway"/>
              <a:buChar char="●"/>
            </a:pPr>
            <a:r>
              <a:rPr lang="en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Development</a:t>
            </a:r>
            <a:endParaRPr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aleway"/>
              <a:buChar char="○"/>
            </a:pPr>
            <a:r>
              <a:rPr lang="en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MVP - Features and User Stories</a:t>
            </a:r>
            <a:endParaRPr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aleway"/>
              <a:buChar char="○"/>
            </a:pPr>
            <a:r>
              <a:rPr lang="en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Use Cases</a:t>
            </a:r>
            <a:endParaRPr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aleway"/>
              <a:buChar char="○"/>
            </a:pPr>
            <a:r>
              <a:rPr lang="en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Sequence Diagrams</a:t>
            </a:r>
            <a:endParaRPr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17500" lvl="2" marL="13716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aleway"/>
              <a:buChar char="■"/>
            </a:pPr>
            <a:r>
              <a:rPr lang="en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Log in &amp; Dashboard</a:t>
            </a:r>
            <a:endParaRPr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17500" lvl="2" marL="13716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aleway"/>
              <a:buChar char="■"/>
            </a:pPr>
            <a:r>
              <a:rPr lang="en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Profile Management</a:t>
            </a:r>
            <a:endParaRPr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aleway"/>
              <a:buChar char="○"/>
            </a:pPr>
            <a:r>
              <a:rPr lang="en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System Design </a:t>
            </a:r>
            <a:endParaRPr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17500" lvl="2" marL="13716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aleway"/>
              <a:buChar char="■"/>
            </a:pPr>
            <a:r>
              <a:rPr lang="en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Architecture</a:t>
            </a:r>
            <a:endParaRPr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17500" lvl="2" marL="13716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aleway"/>
              <a:buChar char="■"/>
            </a:pPr>
            <a:r>
              <a:rPr lang="en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Deployment</a:t>
            </a:r>
            <a:endParaRPr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274" name="Google Shape;274;p42"/>
          <p:cNvPicPr preferRelativeResize="0"/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>
            <a:off x="4959975" y="759188"/>
            <a:ext cx="3819525" cy="3914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4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For more information about Learnr</a:t>
            </a:r>
            <a:endParaRPr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80" name="Google Shape;280;p4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leway"/>
              <a:buChar char="●"/>
            </a:pPr>
            <a:r>
              <a:rPr b="1" lang="en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User manual video (how to use)</a:t>
            </a:r>
            <a:endParaRPr b="1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leway"/>
              <a:buChar char="○"/>
            </a:pPr>
            <a:r>
              <a:rPr lang="en" sz="1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Mentee</a:t>
            </a:r>
            <a:endParaRPr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leway"/>
              <a:buChar char="○"/>
            </a:pPr>
            <a:r>
              <a:rPr lang="en" sz="1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Mentor</a:t>
            </a:r>
            <a:endParaRPr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leway"/>
              <a:buChar char="○"/>
            </a:pPr>
            <a:r>
              <a:rPr lang="en" sz="1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Supermentor (Mentor + Admin)</a:t>
            </a:r>
            <a:endParaRPr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leway"/>
              <a:buChar char="●"/>
            </a:pPr>
            <a:r>
              <a:rPr b="1" lang="en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Developer Guide Video (how to contribute)</a:t>
            </a:r>
            <a:endParaRPr b="1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leway"/>
              <a:buChar char="○"/>
            </a:pPr>
            <a:r>
              <a:rPr lang="en" sz="1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Installation</a:t>
            </a:r>
            <a:endParaRPr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leway"/>
              <a:buChar char="○"/>
            </a:pPr>
            <a:r>
              <a:rPr lang="en" sz="1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Maintenance</a:t>
            </a:r>
            <a:endParaRPr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leway"/>
              <a:buChar char="●"/>
            </a:pPr>
            <a:r>
              <a:rPr b="1" lang="en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Developer Work (what comes next)</a:t>
            </a:r>
            <a:endParaRPr b="1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leway"/>
              <a:buChar char="○"/>
            </a:pPr>
            <a:r>
              <a:rPr lang="en" sz="1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Project Shortcomings</a:t>
            </a:r>
            <a:endParaRPr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leway"/>
              <a:buChar char="○"/>
            </a:pPr>
            <a:r>
              <a:rPr lang="en" sz="1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Pending User Stories</a:t>
            </a:r>
            <a:endParaRPr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281" name="Google Shape;281;p43"/>
          <p:cNvPicPr preferRelativeResize="0"/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>
            <a:off x="4948875" y="781338"/>
            <a:ext cx="3819525" cy="3914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To </a:t>
            </a:r>
            <a:r>
              <a:rPr lang="en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contact</a:t>
            </a:r>
            <a:r>
              <a:rPr lang="en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 us</a:t>
            </a:r>
            <a:endParaRPr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87" name="Google Shape;287;p4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Raleway"/>
              <a:buChar char="●"/>
            </a:pPr>
            <a:r>
              <a:rPr lang="en" sz="200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Rose De Sicilia</a:t>
            </a:r>
            <a:endParaRPr sz="2000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175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Char char="○"/>
            </a:pPr>
            <a:r>
              <a:rPr lang="en" sz="200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rdesi034@fiu.edu</a:t>
            </a:r>
            <a:endParaRPr sz="2000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Raleway"/>
              <a:buChar char="●"/>
            </a:pPr>
            <a:r>
              <a:rPr lang="en" sz="200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Amani Hunt​</a:t>
            </a:r>
            <a:endParaRPr sz="2000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556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aleway"/>
              <a:buChar char="○"/>
            </a:pPr>
            <a:r>
              <a:rPr lang="en" sz="200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ahunt046@fiu.edu</a:t>
            </a:r>
            <a:endParaRPr sz="2000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b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288" name="Google Shape;288;p44"/>
          <p:cNvPicPr preferRelativeResize="0"/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>
            <a:off x="4948875" y="774150"/>
            <a:ext cx="3819525" cy="3914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3F3F3"/>
        </a:solidFill>
      </p:bgPr>
    </p:bg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aleway"/>
                <a:ea typeface="Raleway"/>
                <a:cs typeface="Raleway"/>
                <a:sym typeface="Raleway"/>
              </a:rPr>
              <a:t>Why Learnr</a:t>
            </a: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3F3F3"/>
        </a:solidFill>
      </p:bgPr>
    </p:bg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7"/>
          <p:cNvSpPr txBox="1"/>
          <p:nvPr>
            <p:ph type="title"/>
          </p:nvPr>
        </p:nvSpPr>
        <p:spPr>
          <a:xfrm>
            <a:off x="311700" y="445025"/>
            <a:ext cx="8520600" cy="104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latin typeface="Raleway"/>
                <a:ea typeface="Raleway"/>
                <a:cs typeface="Raleway"/>
                <a:sym typeface="Raleway"/>
              </a:rPr>
              <a:t>Imagine you </a:t>
            </a:r>
            <a:r>
              <a:rPr lang="en" sz="2500">
                <a:latin typeface="Raleway"/>
                <a:ea typeface="Raleway"/>
                <a:cs typeface="Raleway"/>
                <a:sym typeface="Raleway"/>
              </a:rPr>
              <a:t>just</a:t>
            </a:r>
            <a:r>
              <a:rPr lang="en" sz="2500">
                <a:latin typeface="Raleway"/>
                <a:ea typeface="Raleway"/>
                <a:cs typeface="Raleway"/>
                <a:sym typeface="Raleway"/>
              </a:rPr>
              <a:t> hired a new engineer…</a:t>
            </a:r>
            <a:endParaRPr b="1" sz="2500"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79" name="Google Shape;79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737625"/>
            <a:ext cx="8839200" cy="3003612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6750" y="1488425"/>
            <a:ext cx="7810500" cy="3143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chemeClr val="dk1"/>
        </a:solid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8"/>
          <p:cNvSpPr txBox="1"/>
          <p:nvPr>
            <p:ph type="title"/>
          </p:nvPr>
        </p:nvSpPr>
        <p:spPr>
          <a:xfrm>
            <a:off x="311700" y="445025"/>
            <a:ext cx="8520600" cy="104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solidFill>
                  <a:schemeClr val="lt1"/>
                </a:solidFill>
              </a:rPr>
              <a:t>Skill development and mentorship </a:t>
            </a:r>
            <a:r>
              <a:rPr b="1" lang="en" sz="2500">
                <a:solidFill>
                  <a:schemeClr val="lt1"/>
                </a:solidFill>
              </a:rPr>
              <a:t>gaps in tech education</a:t>
            </a:r>
            <a:r>
              <a:rPr lang="en" sz="2500">
                <a:solidFill>
                  <a:schemeClr val="lt1"/>
                </a:solidFill>
              </a:rPr>
              <a:t> are becoming </a:t>
            </a:r>
            <a:r>
              <a:rPr b="1" lang="en" sz="2500">
                <a:solidFill>
                  <a:schemeClr val="lt1"/>
                </a:solidFill>
              </a:rPr>
              <a:t>increasingly problematic</a:t>
            </a:r>
            <a:endParaRPr b="1" sz="2500">
              <a:solidFill>
                <a:schemeClr val="lt1"/>
              </a:solidFill>
            </a:endParaRPr>
          </a:p>
        </p:txBody>
      </p:sp>
      <p:pic>
        <p:nvPicPr>
          <p:cNvPr id="86" name="Google Shape;86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737625"/>
            <a:ext cx="8839200" cy="30036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chemeClr val="dk1"/>
        </a:solidFill>
      </p:bgPr>
    </p:bg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9"/>
          <p:cNvSpPr txBox="1"/>
          <p:nvPr>
            <p:ph type="title"/>
          </p:nvPr>
        </p:nvSpPr>
        <p:spPr>
          <a:xfrm>
            <a:off x="311700" y="445025"/>
            <a:ext cx="8520600" cy="95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Why does this matter? </a:t>
            </a:r>
            <a:endParaRPr b="1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92" name="Google Shape;92;p19"/>
          <p:cNvSpPr txBox="1"/>
          <p:nvPr/>
        </p:nvSpPr>
        <p:spPr>
          <a:xfrm>
            <a:off x="4368550" y="4700475"/>
            <a:ext cx="4797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93" name="Google Shape;9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48550" y="1402625"/>
            <a:ext cx="4646892" cy="2993050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9"/>
          <p:cNvSpPr txBox="1"/>
          <p:nvPr/>
        </p:nvSpPr>
        <p:spPr>
          <a:xfrm>
            <a:off x="1926900" y="4700475"/>
            <a:ext cx="69054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Groom, C. (Date not specified). "It Costs $50k to Hire a Software Engineer." Medium. </a:t>
            </a:r>
            <a:endParaRPr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3F3F3"/>
        </a:solidFill>
      </p:bgPr>
    </p:bg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0"/>
          <p:cNvSpPr txBox="1"/>
          <p:nvPr>
            <p:ph type="title"/>
          </p:nvPr>
        </p:nvSpPr>
        <p:spPr>
          <a:xfrm>
            <a:off x="311700" y="445025"/>
            <a:ext cx="8520600" cy="95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Raleway"/>
                <a:ea typeface="Raleway"/>
                <a:cs typeface="Raleway"/>
                <a:sym typeface="Raleway"/>
              </a:rPr>
              <a:t>E-learning and mentorship </a:t>
            </a:r>
            <a:r>
              <a:rPr lang="en">
                <a:latin typeface="Raleway"/>
                <a:ea typeface="Raleway"/>
                <a:cs typeface="Raleway"/>
                <a:sym typeface="Raleway"/>
              </a:rPr>
              <a:t>programs significantly</a:t>
            </a:r>
            <a:r>
              <a:rPr b="1" lang="en">
                <a:latin typeface="Raleway"/>
                <a:ea typeface="Raleway"/>
                <a:cs typeface="Raleway"/>
                <a:sym typeface="Raleway"/>
              </a:rPr>
              <a:t> enhance employee</a:t>
            </a:r>
            <a:r>
              <a:rPr lang="en">
                <a:latin typeface="Raleway"/>
                <a:ea typeface="Raleway"/>
                <a:cs typeface="Raleway"/>
                <a:sym typeface="Raleway"/>
              </a:rPr>
              <a:t> and company</a:t>
            </a:r>
            <a:r>
              <a:rPr b="1" lang="en">
                <a:latin typeface="Raleway"/>
                <a:ea typeface="Raleway"/>
                <a:cs typeface="Raleway"/>
                <a:sym typeface="Raleway"/>
              </a:rPr>
              <a:t> performance</a:t>
            </a:r>
            <a:endParaRPr b="1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00" name="Google Shape;100;p20"/>
          <p:cNvSpPr txBox="1"/>
          <p:nvPr/>
        </p:nvSpPr>
        <p:spPr>
          <a:xfrm>
            <a:off x="4368550" y="4700475"/>
            <a:ext cx="4797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101" name="Google Shape;101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4638" y="1555025"/>
            <a:ext cx="7974727" cy="2993051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20"/>
          <p:cNvSpPr txBox="1"/>
          <p:nvPr/>
        </p:nvSpPr>
        <p:spPr>
          <a:xfrm>
            <a:off x="2691300" y="4700475"/>
            <a:ext cx="6141000" cy="36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Prosperity for America. (2023). "Elearning Statistics: What’s New in 2023."</a:t>
            </a:r>
            <a:endParaRPr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3F3F3"/>
        </a:solidFill>
      </p:bgPr>
    </p:bg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latin typeface="Raleway"/>
                <a:ea typeface="Raleway"/>
                <a:cs typeface="Raleway"/>
                <a:sym typeface="Raleway"/>
              </a:rPr>
              <a:t>Opportunity</a:t>
            </a:r>
            <a:r>
              <a:rPr lang="en" sz="2000">
                <a:latin typeface="Raleway"/>
                <a:ea typeface="Raleway"/>
                <a:cs typeface="Raleway"/>
                <a:sym typeface="Raleway"/>
              </a:rPr>
              <a:t> in creating </a:t>
            </a:r>
            <a:r>
              <a:rPr lang="en" sz="2000">
                <a:latin typeface="Raleway"/>
                <a:ea typeface="Raleway"/>
                <a:cs typeface="Raleway"/>
                <a:sym typeface="Raleway"/>
              </a:rPr>
              <a:t>collaborative</a:t>
            </a:r>
            <a:r>
              <a:rPr lang="en" sz="2000">
                <a:latin typeface="Raleway"/>
                <a:ea typeface="Raleway"/>
                <a:cs typeface="Raleway"/>
                <a:sym typeface="Raleway"/>
              </a:rPr>
              <a:t> mentorship &amp; </a:t>
            </a:r>
            <a:r>
              <a:rPr lang="en" sz="2000">
                <a:latin typeface="Raleway"/>
                <a:ea typeface="Raleway"/>
                <a:cs typeface="Raleway"/>
                <a:sym typeface="Raleway"/>
              </a:rPr>
              <a:t>learning</a:t>
            </a:r>
            <a:r>
              <a:rPr lang="en" sz="2000">
                <a:latin typeface="Raleway"/>
                <a:ea typeface="Raleway"/>
                <a:cs typeface="Raleway"/>
                <a:sym typeface="Raleway"/>
              </a:rPr>
              <a:t> environment</a:t>
            </a:r>
            <a:endParaRPr sz="2000"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108" name="Google Shape;108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6975" y="1073750"/>
            <a:ext cx="7317564" cy="3820973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21"/>
          <p:cNvSpPr txBox="1"/>
          <p:nvPr/>
        </p:nvSpPr>
        <p:spPr>
          <a:xfrm>
            <a:off x="1916600" y="2451975"/>
            <a:ext cx="1359900" cy="120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Personalized</a:t>
            </a:r>
            <a:r>
              <a:rPr lang="en" sz="15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b="1" lang="en" sz="15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learning</a:t>
            </a:r>
            <a:r>
              <a:rPr lang="en" sz="15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 pathways and s</a:t>
            </a:r>
            <a:r>
              <a:rPr lang="en" sz="15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kill tracking</a:t>
            </a:r>
            <a:endParaRPr sz="15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10" name="Google Shape;110;p21"/>
          <p:cNvSpPr txBox="1"/>
          <p:nvPr/>
        </p:nvSpPr>
        <p:spPr>
          <a:xfrm>
            <a:off x="3805813" y="2451975"/>
            <a:ext cx="1359900" cy="120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lt1"/>
              </a:solidFill>
            </a:endParaRPr>
          </a:p>
        </p:txBody>
      </p:sp>
      <p:sp>
        <p:nvSpPr>
          <p:cNvPr id="111" name="Google Shape;111;p21"/>
          <p:cNvSpPr txBox="1"/>
          <p:nvPr/>
        </p:nvSpPr>
        <p:spPr>
          <a:xfrm>
            <a:off x="3805813" y="2451975"/>
            <a:ext cx="1359900" cy="120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Mentorship</a:t>
            </a:r>
            <a:r>
              <a:rPr lang="en" sz="15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 and community </a:t>
            </a:r>
            <a:r>
              <a:rPr b="1" lang="en" sz="15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support</a:t>
            </a:r>
            <a:endParaRPr b="1" sz="15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12" name="Google Shape;112;p21"/>
          <p:cNvSpPr txBox="1"/>
          <p:nvPr/>
        </p:nvSpPr>
        <p:spPr>
          <a:xfrm>
            <a:off x="5589100" y="2451975"/>
            <a:ext cx="1609200" cy="120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Achievements</a:t>
            </a:r>
            <a:r>
              <a:rPr lang="en" sz="15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 and recognition</a:t>
            </a:r>
            <a:endParaRPr sz="15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