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5143500" cx="9144000"/>
  <p:notesSz cx="6858000" cy="9144000"/>
  <p:embeddedFontLst>
    <p:embeddedFont>
      <p:font typeface="Nunito"/>
      <p:regular r:id="rId24"/>
      <p:bold r:id="rId25"/>
      <p:italic r:id="rId26"/>
      <p:boldItalic r:id="rId27"/>
    </p:embeddedFont>
    <p:embeddedFont>
      <p:font typeface="Lato"/>
      <p:regular r:id="rId28"/>
      <p:bold r:id="rId29"/>
      <p:italic r:id="rId30"/>
      <p:boldItalic r:id="rId31"/>
    </p:embeddedFont>
    <p:embeddedFont>
      <p:font typeface="Montserrat"/>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Jonathan Smith"/>
  <p:cmAuthor clrIdx="1" id="1" initials="" lastIdx="2" name="Sergio Roa"/>
  <p:cmAuthor clrIdx="2" id="2" initials="" lastIdx="1" name="Mario Oliva"/>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Nunito-regular.fntdata"/><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font" Target="fonts/Nunito-italic.fntdata"/><Relationship Id="rId25" Type="http://schemas.openxmlformats.org/officeDocument/2006/relationships/font" Target="fonts/Nunito-bold.fntdata"/><Relationship Id="rId28" Type="http://schemas.openxmlformats.org/officeDocument/2006/relationships/font" Target="fonts/Lato-regular.fntdata"/><Relationship Id="rId27" Type="http://schemas.openxmlformats.org/officeDocument/2006/relationships/font" Target="fonts/Nunito-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Lat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5.xml"/><Relationship Id="rId33" Type="http://schemas.openxmlformats.org/officeDocument/2006/relationships/font" Target="fonts/Montserrat-bold.fntdata"/><Relationship Id="rId10" Type="http://schemas.openxmlformats.org/officeDocument/2006/relationships/slide" Target="slides/slide4.xml"/><Relationship Id="rId32" Type="http://schemas.openxmlformats.org/officeDocument/2006/relationships/font" Target="fonts/Montserrat-regular.fntdata"/><Relationship Id="rId13" Type="http://schemas.openxmlformats.org/officeDocument/2006/relationships/slide" Target="slides/slide7.xml"/><Relationship Id="rId35" Type="http://schemas.openxmlformats.org/officeDocument/2006/relationships/font" Target="fonts/Montserrat-boldItalic.fntdata"/><Relationship Id="rId12" Type="http://schemas.openxmlformats.org/officeDocument/2006/relationships/slide" Target="slides/slide6.xml"/><Relationship Id="rId34" Type="http://schemas.openxmlformats.org/officeDocument/2006/relationships/font" Target="fonts/Montserrat-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11-29T14:41:05.434">
    <p:pos x="6000" y="0"/>
    <p:text>Hello from 30,000 feet lmao</p:text>
  </p:cm>
  <p:cm authorId="0" idx="2" dt="2023-11-29T04:29:20.117">
    <p:pos x="6000" y="0"/>
    <p:text>_Marked as resolved_</p:text>
  </p:cm>
  <p:cm authorId="1" idx="1" dt="2023-11-29T04:40:16.645">
    <p:pos x="6000" y="0"/>
    <p:text>_Re-opened_
Hello how’s the view up there</p:text>
  </p:cm>
  <p:cm authorId="1" idx="2" dt="2023-11-29T04:40:27.166">
    <p:pos x="6000" y="0"/>
    <p:text>_Marked as resolved_</p:text>
  </p:cm>
  <p:cm authorId="2" idx="1" dt="2023-11-29T14:41:05.434">
    <p:pos x="6000" y="0"/>
    <p:text>_Re-opened_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D8ODYKJIjXkXA1W6ULsjPtto3uJQUcgF/view?usp=sharing"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ec41632b6f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1ec41632b6f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ec41632b6f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1ec41632b6f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1ec42880929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1ec42880929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ec42880929_1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1ec42880929_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1ec41632b6f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1ec41632b6f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1ec41632b6f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1ec41632b6f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ec41632b6f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ec41632b6f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ec41632b6f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1ec41632b6f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Test:</a:t>
            </a:r>
            <a:br>
              <a:rPr lang="en"/>
            </a:br>
            <a:r>
              <a:rPr lang="en" u="sng">
                <a:solidFill>
                  <a:schemeClr val="hlink"/>
                </a:solidFill>
                <a:hlinkClick r:id="rId2"/>
              </a:rPr>
              <a:t>https://drive.google.com/file/d/1D8ODYKJIjXkXA1W6ULsjPtto3uJQUcgF/view?usp=sharing</a:t>
            </a:r>
            <a:endParaRPr/>
          </a:p>
          <a:p>
            <a:pPr indent="0" lvl="0" marL="0" rtl="0" algn="l">
              <a:spcBef>
                <a:spcPts val="0"/>
              </a:spcBef>
              <a:spcAft>
                <a:spcPts val="0"/>
              </a:spcAft>
              <a:buNone/>
            </a:pPr>
            <a:br>
              <a:rPr lang="en"/>
            </a:br>
            <a:br>
              <a:rPr lang="en"/>
            </a:br>
            <a:r>
              <a:rPr lang="en"/>
              <a:t>ROOM 6513</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ec41632b6f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1ec41632b6f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1ec49fe50ea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1ec49fe50e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1ec41632b6f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1ec41632b6f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ec42880929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1ec42880929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ec42880929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1ec42880929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ec41632b6f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1ec41632b6f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ec41632b6f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1ec41632b6f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1ec41632b6f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1ec41632b6f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6"/>
        </a:solidFill>
      </p:bgPr>
    </p:bg>
    <p:spTree>
      <p:nvGrpSpPr>
        <p:cNvPr id="9"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509632"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255200" y="592"/>
              <a:ext cx="1741500" cy="10443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1159826"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905395" y="592"/>
              <a:ext cx="1741500" cy="1044300"/>
            </a:xfrm>
            <a:prstGeom prst="parallelogram">
              <a:avLst>
                <a:gd fmla="val 153193"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7279439"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6917201" y="0"/>
              <a:ext cx="1503300" cy="863400"/>
            </a:xfrm>
            <a:prstGeom prst="parallelogram">
              <a:avLst>
                <a:gd fmla="val 158024"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2"/>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2"/>
          <p:cNvSpPr txBox="1"/>
          <p:nvPr>
            <p:ph type="ctrTitle"/>
          </p:nvPr>
        </p:nvSpPr>
        <p:spPr>
          <a:xfrm>
            <a:off x="1858703" y="1822833"/>
            <a:ext cx="5361300" cy="1448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35" name="Google Shape;35;p2"/>
          <p:cNvSpPr txBox="1"/>
          <p:nvPr>
            <p:ph idx="1" type="subTitle"/>
          </p:nvPr>
        </p:nvSpPr>
        <p:spPr>
          <a:xfrm>
            <a:off x="1858700" y="3413158"/>
            <a:ext cx="5361300" cy="52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p:txBody>
      </p:sp>
      <p:sp>
        <p:nvSpPr>
          <p:cNvPr id="36" name="Google Shape;36;p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09"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1"/>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1"/>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1"/>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1"/>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9" name="Google Shape;119;p11"/>
          <p:cNvSpPr txBox="1"/>
          <p:nvPr>
            <p:ph hasCustomPrompt="1" type="title"/>
          </p:nvPr>
        </p:nvSpPr>
        <p:spPr>
          <a:xfrm>
            <a:off x="1385850" y="1383850"/>
            <a:ext cx="6372300" cy="13797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p:nvPr>
            <p:ph idx="1" type="body"/>
          </p:nvPr>
        </p:nvSpPr>
        <p:spPr>
          <a:xfrm>
            <a:off x="1385850" y="2863850"/>
            <a:ext cx="6372300" cy="6411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SzPts val="1300"/>
              <a:buChar char="●"/>
              <a:defRPr/>
            </a:lvl1pPr>
            <a:lvl2pPr indent="-298450" lvl="1" marL="914400" algn="ctr">
              <a:spcBef>
                <a:spcPts val="0"/>
              </a:spcBef>
              <a:spcAft>
                <a:spcPts val="0"/>
              </a:spcAft>
              <a:buSzPts val="1100"/>
              <a:buChar char="○"/>
              <a:defRPr/>
            </a:lvl2pPr>
            <a:lvl3pPr indent="-298450" lvl="2" marL="1371600" algn="ctr">
              <a:spcBef>
                <a:spcPts val="0"/>
              </a:spcBef>
              <a:spcAft>
                <a:spcPts val="0"/>
              </a:spcAft>
              <a:buSzPts val="1100"/>
              <a:buChar char="■"/>
              <a:defRPr/>
            </a:lvl3pPr>
            <a:lvl4pPr indent="-298450" lvl="3" marL="1828800" algn="ctr">
              <a:spcBef>
                <a:spcPts val="0"/>
              </a:spcBef>
              <a:spcAft>
                <a:spcPts val="0"/>
              </a:spcAft>
              <a:buSzPts val="1100"/>
              <a:buChar char="●"/>
              <a:defRPr/>
            </a:lvl4pPr>
            <a:lvl5pPr indent="-298450" lvl="4" marL="2286000" algn="ctr">
              <a:spcBef>
                <a:spcPts val="0"/>
              </a:spcBef>
              <a:spcAft>
                <a:spcPts val="0"/>
              </a:spcAft>
              <a:buSzPts val="1100"/>
              <a:buChar char="○"/>
              <a:defRPr/>
            </a:lvl5pPr>
            <a:lvl6pPr indent="-298450" lvl="5" marL="2743200" algn="ctr">
              <a:spcBef>
                <a:spcPts val="0"/>
              </a:spcBef>
              <a:spcAft>
                <a:spcPts val="0"/>
              </a:spcAft>
              <a:buSzPts val="1100"/>
              <a:buChar char="■"/>
              <a:defRPr/>
            </a:lvl6pPr>
            <a:lvl7pPr indent="-298450" lvl="6" marL="3200400" algn="ctr">
              <a:spcBef>
                <a:spcPts val="0"/>
              </a:spcBef>
              <a:spcAft>
                <a:spcPts val="0"/>
              </a:spcAft>
              <a:buSzPts val="1100"/>
              <a:buChar char="●"/>
              <a:defRPr/>
            </a:lvl7pPr>
            <a:lvl8pPr indent="-298450" lvl="7" marL="3657600" algn="ctr">
              <a:spcBef>
                <a:spcPts val="0"/>
              </a:spcBef>
              <a:spcAft>
                <a:spcPts val="0"/>
              </a:spcAft>
              <a:buSzPts val="1100"/>
              <a:buChar char="○"/>
              <a:defRPr/>
            </a:lvl8pPr>
            <a:lvl9pPr indent="-298450" lvl="8" marL="4114800" algn="ctr">
              <a:spcBef>
                <a:spcPts val="0"/>
              </a:spcBef>
              <a:spcAft>
                <a:spcPts val="0"/>
              </a:spcAft>
              <a:buSzPts val="1100"/>
              <a:buChar char="■"/>
              <a:defRPr/>
            </a:lvl9pPr>
          </a:lstStyle>
          <a:p/>
        </p:txBody>
      </p:sp>
      <p:sp>
        <p:nvSpPr>
          <p:cNvPr id="121" name="Google Shape;121;p11"/>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2" name="Shape 122"/>
        <p:cNvGrpSpPr/>
        <p:nvPr/>
      </p:nvGrpSpPr>
      <p:grpSpPr>
        <a:xfrm>
          <a:off x="0" y="0"/>
          <a:ext cx="0" cy="0"/>
          <a:chOff x="0" y="0"/>
          <a:chExt cx="0" cy="0"/>
        </a:xfrm>
      </p:grpSpPr>
      <p:sp>
        <p:nvSpPr>
          <p:cNvPr id="123" name="Google Shape;123;p12"/>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37"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p:cNvSpPr/>
            <p:nvPr/>
          </p:nvSpPr>
          <p:spPr>
            <a:xfrm>
              <a:off x="7279439"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p:cNvSpPr/>
            <p:nvPr/>
          </p:nvSpPr>
          <p:spPr>
            <a:xfrm>
              <a:off x="6917201" y="0"/>
              <a:ext cx="1503300" cy="863400"/>
            </a:xfrm>
            <a:prstGeom prst="parallelogram">
              <a:avLst>
                <a:gd fmla="val 158024" name="adj"/>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3"/>
            <p:cNvSpPr/>
            <p:nvPr/>
          </p:nvSpPr>
          <p:spPr>
            <a:xfrm>
              <a:off x="7279439"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3"/>
            <p:cNvSpPr/>
            <p:nvPr/>
          </p:nvSpPr>
          <p:spPr>
            <a:xfrm>
              <a:off x="6917201" y="0"/>
              <a:ext cx="1503300" cy="863400"/>
            </a:xfrm>
            <a:prstGeom prst="parallelogram">
              <a:avLst>
                <a:gd fmla="val 158024" name="adj"/>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 name="Google Shape;47;p3"/>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48" name="Google Shape;48;p3"/>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bg>
      <p:bgPr>
        <a:solidFill>
          <a:schemeClr val="dk2"/>
        </a:solidFill>
      </p:bgPr>
    </p:bg>
    <p:spTree>
      <p:nvGrpSpPr>
        <p:cNvPr id="49"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54" name="Google Shape;54;p4"/>
          <p:cNvSpPr txBox="1"/>
          <p:nvPr>
            <p:ph idx="1" type="body"/>
          </p:nvPr>
        </p:nvSpPr>
        <p:spPr>
          <a:xfrm>
            <a:off x="819150" y="1990725"/>
            <a:ext cx="75057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5" name="Google Shape;55;p4"/>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bg>
      <p:bgPr>
        <a:solidFill>
          <a:schemeClr val="dk2"/>
        </a:solidFill>
      </p:bgPr>
    </p:bg>
    <p:spTree>
      <p:nvGrpSpPr>
        <p:cNvPr id="56"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5"/>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1" name="Google Shape;61;p5"/>
          <p:cNvSpPr txBox="1"/>
          <p:nvPr>
            <p:ph idx="1" type="body"/>
          </p:nvPr>
        </p:nvSpPr>
        <p:spPr>
          <a:xfrm>
            <a:off x="819150"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2" name="Google Shape;62;p5"/>
          <p:cNvSpPr txBox="1"/>
          <p:nvPr>
            <p:ph idx="2" type="body"/>
          </p:nvPr>
        </p:nvSpPr>
        <p:spPr>
          <a:xfrm>
            <a:off x="4638675" y="1990725"/>
            <a:ext cx="3686100" cy="244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3" name="Google Shape;63;p5"/>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bg>
      <p:bgPr>
        <a:solidFill>
          <a:schemeClr val="dk2"/>
        </a:solidFill>
      </p:bgPr>
    </p:bg>
    <p:spTree>
      <p:nvGrpSpPr>
        <p:cNvPr id="64"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6"/>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69" name="Google Shape;69;p6"/>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bg>
      <p:bgPr>
        <a:solidFill>
          <a:schemeClr val="accent3"/>
        </a:solidFill>
      </p:bgPr>
    </p:bg>
    <p:spTree>
      <p:nvGrpSpPr>
        <p:cNvPr id="70"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7"/>
          <p:cNvSpPr/>
          <p:nvPr/>
        </p:nvSpPr>
        <p:spPr>
          <a:xfrm>
            <a:off x="31" y="2824500"/>
            <a:ext cx="7370400" cy="23190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7"/>
          <p:cNvSpPr txBox="1"/>
          <p:nvPr>
            <p:ph type="title"/>
          </p:nvPr>
        </p:nvSpPr>
        <p:spPr>
          <a:xfrm>
            <a:off x="819150" y="845600"/>
            <a:ext cx="3709200" cy="1383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75" name="Google Shape;75;p7"/>
          <p:cNvSpPr txBox="1"/>
          <p:nvPr>
            <p:ph idx="1" type="body"/>
          </p:nvPr>
        </p:nvSpPr>
        <p:spPr>
          <a:xfrm>
            <a:off x="830700" y="2319050"/>
            <a:ext cx="3709200" cy="2119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76" name="Google Shape;76;p7"/>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1"/>
        </a:solidFill>
      </p:bgPr>
    </p:bg>
    <p:spTree>
      <p:nvGrpSpPr>
        <p:cNvPr id="77"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8"/>
            <p:cNvSpPr/>
            <p:nvPr/>
          </p:nvSpPr>
          <p:spPr>
            <a:xfrm>
              <a:off x="4093430"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a:off x="3961956" y="4383950"/>
              <a:ext cx="897600" cy="548700"/>
            </a:xfrm>
            <a:prstGeom prst="parallelogram">
              <a:avLst>
                <a:gd fmla="val 153193"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a:off x="7279439"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8"/>
            <p:cNvSpPr/>
            <p:nvPr/>
          </p:nvSpPr>
          <p:spPr>
            <a:xfrm>
              <a:off x="6917201" y="0"/>
              <a:ext cx="1503300" cy="863400"/>
            </a:xfrm>
            <a:prstGeom prst="parallelogram">
              <a:avLst>
                <a:gd fmla="val 158024" name="adj"/>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a:off x="7279439"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8"/>
            <p:cNvSpPr/>
            <p:nvPr/>
          </p:nvSpPr>
          <p:spPr>
            <a:xfrm>
              <a:off x="6917201" y="0"/>
              <a:ext cx="1503300" cy="863400"/>
            </a:xfrm>
            <a:prstGeom prst="parallelogram">
              <a:avLst>
                <a:gd fmla="val 158024"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 name="Google Shape;93;p8"/>
          <p:cNvSpPr txBox="1"/>
          <p:nvPr>
            <p:ph type="title"/>
          </p:nvPr>
        </p:nvSpPr>
        <p:spPr>
          <a:xfrm>
            <a:off x="1393929" y="1301146"/>
            <a:ext cx="6366900" cy="25392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p:txBody>
      </p:sp>
      <p:sp>
        <p:nvSpPr>
          <p:cNvPr id="94" name="Google Shape;94;p8"/>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bg>
      <p:bgPr>
        <a:solidFill>
          <a:schemeClr val="dk2"/>
        </a:solidFill>
      </p:bgPr>
    </p:bg>
    <p:spTree>
      <p:nvGrpSpPr>
        <p:cNvPr id="95"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9"/>
          <p:cNvSpPr txBox="1"/>
          <p:nvPr>
            <p:ph type="title"/>
          </p:nvPr>
        </p:nvSpPr>
        <p:spPr>
          <a:xfrm>
            <a:off x="819150" y="845600"/>
            <a:ext cx="6424200" cy="7050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00" name="Google Shape;100;p9"/>
          <p:cNvSpPr txBox="1"/>
          <p:nvPr>
            <p:ph idx="1" type="subTitle"/>
          </p:nvPr>
        </p:nvSpPr>
        <p:spPr>
          <a:xfrm>
            <a:off x="819150" y="1550700"/>
            <a:ext cx="5859900" cy="3936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101" name="Google Shape;101;p9"/>
          <p:cNvSpPr txBox="1"/>
          <p:nvPr>
            <p:ph idx="2" type="body"/>
          </p:nvPr>
        </p:nvSpPr>
        <p:spPr>
          <a:xfrm>
            <a:off x="819150" y="2467050"/>
            <a:ext cx="5859900" cy="209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02" name="Google Shape;102;p9"/>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accent1"/>
        </a:solidFill>
      </p:bgPr>
    </p:bg>
    <p:spTree>
      <p:nvGrpSpPr>
        <p:cNvPr id="103"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rotWithShape="0" algn="ctr" sy="101000">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0"/>
          <p:cNvSpPr txBox="1"/>
          <p:nvPr>
            <p:ph idx="1" type="body"/>
          </p:nvPr>
        </p:nvSpPr>
        <p:spPr>
          <a:xfrm>
            <a:off x="328025" y="4163500"/>
            <a:ext cx="7415100" cy="605100"/>
          </a:xfrm>
          <a:prstGeom prst="rect">
            <a:avLst/>
          </a:prstGeom>
        </p:spPr>
        <p:txBody>
          <a:bodyPr anchorCtr="0" anchor="b"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08" name="Google Shape;108;p10"/>
          <p:cNvSpPr txBox="1"/>
          <p:nvPr>
            <p:ph idx="12" type="sldNum"/>
          </p:nvPr>
        </p:nvSpPr>
        <p:spPr>
          <a:xfrm>
            <a:off x="8390734" y="4543668"/>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hift">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p:txBody>
      </p:sp>
      <p:sp>
        <p:nvSpPr>
          <p:cNvPr id="7" name="Google Shape;7;p1"/>
          <p:cNvSpPr txBox="1"/>
          <p:nvPr>
            <p:ph idx="1" type="body"/>
          </p:nvPr>
        </p:nvSpPr>
        <p:spPr>
          <a:xfrm>
            <a:off x="311700" y="1152475"/>
            <a:ext cx="8520600" cy="33912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indent="-298450" lvl="1" marL="914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indent="-298450" lvl="2" marL="1371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indent="-298450" lvl="3" marL="1828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indent="-298450" lvl="4" marL="22860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indent="-298450" lvl="5" marL="27432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indent="-298450" lvl="6" marL="32004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indent="-298450" lvl="7" marL="36576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indent="-298450" lvl="8" marL="411480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9pPr>
          </a:lstStyle>
          <a:p/>
        </p:txBody>
      </p:sp>
      <p:sp>
        <p:nvSpPr>
          <p:cNvPr id="8" name="Google Shape;8;p1"/>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comments" Target="../comments/commen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10.png"/><Relationship Id="rId6" Type="http://schemas.openxmlformats.org/officeDocument/2006/relationships/image" Target="../media/image4.png"/><Relationship Id="rId7"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3"/>
          <p:cNvSpPr txBox="1"/>
          <p:nvPr>
            <p:ph type="ctrTitle"/>
          </p:nvPr>
        </p:nvSpPr>
        <p:spPr>
          <a:xfrm>
            <a:off x="1424375" y="2809200"/>
            <a:ext cx="6198300" cy="1578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lang="en" sz="1700"/>
              <a:t>Team Member(s): </a:t>
            </a:r>
            <a:r>
              <a:rPr lang="en" sz="1700">
                <a:latin typeface="Lato"/>
                <a:ea typeface="Lato"/>
                <a:cs typeface="Lato"/>
                <a:sym typeface="Lato"/>
              </a:rPr>
              <a:t>Mario Oliva, Jonathan Smith, Adeel Hye, Ismail Abousalem, Sergio Roa</a:t>
            </a:r>
            <a:endParaRPr sz="1700">
              <a:latin typeface="Lato"/>
              <a:ea typeface="Lato"/>
              <a:cs typeface="Lato"/>
              <a:sym typeface="Lato"/>
            </a:endParaRPr>
          </a:p>
          <a:p>
            <a:pPr indent="0" lvl="0" marL="0" rtl="0" algn="ctr">
              <a:spcBef>
                <a:spcPts val="0"/>
              </a:spcBef>
              <a:spcAft>
                <a:spcPts val="0"/>
              </a:spcAft>
              <a:buSzPts val="990"/>
              <a:buNone/>
            </a:pPr>
            <a:br>
              <a:rPr lang="en" sz="1700"/>
            </a:br>
            <a:r>
              <a:rPr lang="en" sz="1700"/>
              <a:t>Product Owner(s): </a:t>
            </a:r>
            <a:r>
              <a:rPr lang="en" sz="1700"/>
              <a:t>Masoud Sadjadi</a:t>
            </a:r>
            <a:br>
              <a:rPr lang="en" sz="1700"/>
            </a:br>
            <a:r>
              <a:rPr lang="en" sz="1700"/>
              <a:t>Professor: Masoud Sadjadi</a:t>
            </a:r>
            <a:endParaRPr sz="1700"/>
          </a:p>
        </p:txBody>
      </p:sp>
      <p:sp>
        <p:nvSpPr>
          <p:cNvPr id="129" name="Google Shape;129;p13"/>
          <p:cNvSpPr txBox="1"/>
          <p:nvPr/>
        </p:nvSpPr>
        <p:spPr>
          <a:xfrm>
            <a:off x="0" y="941850"/>
            <a:ext cx="9144000" cy="908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en" sz="3600">
                <a:solidFill>
                  <a:schemeClr val="lt1"/>
                </a:solidFill>
              </a:rPr>
              <a:t>Cap II/</a:t>
            </a:r>
            <a:r>
              <a:rPr b="1" lang="en" sz="3600">
                <a:solidFill>
                  <a:schemeClr val="lt1"/>
                </a:solidFill>
              </a:rPr>
              <a:t>Senior Project Final Presentation</a:t>
            </a:r>
            <a:br>
              <a:rPr b="1" lang="en" sz="3600">
                <a:solidFill>
                  <a:schemeClr val="lt1"/>
                </a:solidFill>
              </a:rPr>
            </a:br>
            <a:r>
              <a:rPr b="1" lang="en" sz="1100">
                <a:solidFill>
                  <a:schemeClr val="lt1"/>
                </a:solidFill>
              </a:rPr>
              <a:t>Fall 2023</a:t>
            </a:r>
            <a:endParaRPr b="1" sz="1100">
              <a:solidFill>
                <a:schemeClr val="lt1"/>
              </a:solidFill>
            </a:endParaRPr>
          </a:p>
        </p:txBody>
      </p:sp>
      <p:sp>
        <p:nvSpPr>
          <p:cNvPr id="130" name="Google Shape;130;p13"/>
          <p:cNvSpPr txBox="1"/>
          <p:nvPr/>
        </p:nvSpPr>
        <p:spPr>
          <a:xfrm>
            <a:off x="888675" y="1779575"/>
            <a:ext cx="7486500" cy="1169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200">
                <a:solidFill>
                  <a:schemeClr val="lt1"/>
                </a:solidFill>
                <a:latin typeface="Montserrat"/>
                <a:ea typeface="Montserrat"/>
                <a:cs typeface="Montserrat"/>
                <a:sym typeface="Montserrat"/>
              </a:rPr>
              <a:t>NextAD: Profile Management Integration App</a:t>
            </a:r>
            <a:endParaRPr sz="26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2"/>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System Design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3"/>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Architecture/Deployment</a:t>
            </a:r>
            <a:endParaRPr/>
          </a:p>
        </p:txBody>
      </p:sp>
      <p:sp>
        <p:nvSpPr>
          <p:cNvPr id="198" name="Google Shape;198;p23"/>
          <p:cNvSpPr txBox="1"/>
          <p:nvPr>
            <p:ph idx="1" type="body"/>
          </p:nvPr>
        </p:nvSpPr>
        <p:spPr>
          <a:xfrm>
            <a:off x="819150" y="1800200"/>
            <a:ext cx="5568600" cy="2638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Software:</a:t>
            </a:r>
            <a:endParaRPr/>
          </a:p>
          <a:p>
            <a:pPr indent="-311150" lvl="0" marL="457200" rtl="0" algn="l">
              <a:spcBef>
                <a:spcPts val="1200"/>
              </a:spcBef>
              <a:spcAft>
                <a:spcPts val="0"/>
              </a:spcAft>
              <a:buSzPts val="1300"/>
              <a:buChar char="-"/>
            </a:pPr>
            <a:r>
              <a:rPr lang="en"/>
              <a:t>Nextcloud Server</a:t>
            </a:r>
            <a:endParaRPr/>
          </a:p>
          <a:p>
            <a:pPr indent="-311150" lvl="0" marL="457200" rtl="0" algn="l">
              <a:spcBef>
                <a:spcPts val="0"/>
              </a:spcBef>
              <a:spcAft>
                <a:spcPts val="0"/>
              </a:spcAft>
              <a:buSzPts val="1300"/>
              <a:buChar char="-"/>
            </a:pPr>
            <a:r>
              <a:rPr lang="en"/>
              <a:t>Active Directory</a:t>
            </a:r>
            <a:endParaRPr/>
          </a:p>
          <a:p>
            <a:pPr indent="-298450" lvl="1" marL="914400" rtl="0" algn="l">
              <a:spcBef>
                <a:spcPts val="0"/>
              </a:spcBef>
              <a:spcAft>
                <a:spcPts val="0"/>
              </a:spcAft>
              <a:buSzPts val="1100"/>
              <a:buChar char="-"/>
            </a:pPr>
            <a:r>
              <a:rPr lang="en"/>
              <a:t>Holds a collection of different Users/Admins information</a:t>
            </a:r>
            <a:endParaRPr/>
          </a:p>
          <a:p>
            <a:pPr indent="-311150" lvl="0" marL="457200" rtl="0" algn="l">
              <a:spcBef>
                <a:spcPts val="0"/>
              </a:spcBef>
              <a:spcAft>
                <a:spcPts val="0"/>
              </a:spcAft>
              <a:buSzPts val="1300"/>
              <a:buChar char="-"/>
            </a:pPr>
            <a:r>
              <a:rPr lang="en"/>
              <a:t>NextAD App</a:t>
            </a:r>
            <a:endParaRPr/>
          </a:p>
          <a:p>
            <a:pPr indent="-298450" lvl="1" marL="914400" rtl="0" algn="l">
              <a:spcBef>
                <a:spcPts val="0"/>
              </a:spcBef>
              <a:spcAft>
                <a:spcPts val="0"/>
              </a:spcAft>
              <a:buSzPts val="1100"/>
              <a:buChar char="-"/>
            </a:pPr>
            <a:r>
              <a:rPr lang="en"/>
              <a:t>Uses Connection to retrieve/update user attributes</a:t>
            </a:r>
            <a:endParaRPr/>
          </a:p>
          <a:p>
            <a:pPr indent="-311150" lvl="0" marL="457200" rtl="0" algn="l">
              <a:spcBef>
                <a:spcPts val="0"/>
              </a:spcBef>
              <a:spcAft>
                <a:spcPts val="0"/>
              </a:spcAft>
              <a:buSzPts val="1300"/>
              <a:buChar char="-"/>
            </a:pPr>
            <a:r>
              <a:rPr lang="en"/>
              <a:t>User_LDAP App</a:t>
            </a:r>
            <a:endParaRPr/>
          </a:p>
          <a:p>
            <a:pPr indent="-298450" lvl="1" marL="914400" rtl="0" algn="l">
              <a:spcBef>
                <a:spcPts val="0"/>
              </a:spcBef>
              <a:spcAft>
                <a:spcPts val="0"/>
              </a:spcAft>
              <a:buSzPts val="1100"/>
              <a:buChar char="-"/>
            </a:pPr>
            <a:r>
              <a:rPr lang="en"/>
              <a:t>Provides connection to Active Directory</a:t>
            </a:r>
            <a:endParaRPr/>
          </a:p>
          <a:p>
            <a:pPr indent="-311150" lvl="0" marL="457200" rtl="0" algn="l">
              <a:spcBef>
                <a:spcPts val="0"/>
              </a:spcBef>
              <a:spcAft>
                <a:spcPts val="0"/>
              </a:spcAft>
              <a:buSzPts val="1300"/>
              <a:buChar char="-"/>
            </a:pPr>
            <a:r>
              <a:rPr lang="en"/>
              <a:t>LDAP Server</a:t>
            </a:r>
            <a:endParaRPr/>
          </a:p>
          <a:p>
            <a:pPr indent="-298450" lvl="1" marL="914400" rtl="0" algn="l">
              <a:spcBef>
                <a:spcPts val="0"/>
              </a:spcBef>
              <a:spcAft>
                <a:spcPts val="0"/>
              </a:spcAft>
              <a:buSzPts val="1100"/>
              <a:buChar char="-"/>
            </a:pPr>
            <a:r>
              <a:rPr lang="en"/>
              <a:t>Established with USER_LDAP App</a:t>
            </a:r>
            <a:endParaRPr/>
          </a:p>
        </p:txBody>
      </p:sp>
      <p:pic>
        <p:nvPicPr>
          <p:cNvPr id="199" name="Google Shape;199;p23"/>
          <p:cNvPicPr preferRelativeResize="0"/>
          <p:nvPr/>
        </p:nvPicPr>
        <p:blipFill>
          <a:blip r:embed="rId3">
            <a:alphaModFix/>
          </a:blip>
          <a:stretch>
            <a:fillRect/>
          </a:stretch>
        </p:blipFill>
        <p:spPr>
          <a:xfrm>
            <a:off x="5762625" y="214313"/>
            <a:ext cx="2562225" cy="4714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4"/>
          <p:cNvSpPr txBox="1"/>
          <p:nvPr>
            <p:ph type="title"/>
          </p:nvPr>
        </p:nvSpPr>
        <p:spPr>
          <a:xfrm>
            <a:off x="147900" y="427575"/>
            <a:ext cx="3709200" cy="1383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System Design</a:t>
            </a:r>
            <a:br>
              <a:rPr lang="en"/>
            </a:br>
            <a:r>
              <a:rPr lang="en"/>
              <a:t>Security/Privacy</a:t>
            </a:r>
            <a:endParaRPr/>
          </a:p>
        </p:txBody>
      </p:sp>
      <p:sp>
        <p:nvSpPr>
          <p:cNvPr id="205" name="Google Shape;205;p24"/>
          <p:cNvSpPr txBox="1"/>
          <p:nvPr/>
        </p:nvSpPr>
        <p:spPr>
          <a:xfrm>
            <a:off x="654750" y="1555800"/>
            <a:ext cx="7834500" cy="267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Calibri"/>
                <a:ea typeface="Calibri"/>
                <a:cs typeface="Calibri"/>
                <a:sym typeface="Calibri"/>
              </a:rPr>
              <a:t>Security and privacy are top priorities in the system architecture of our Nextcloud app project. The use of Transport Layer Security (TLS) ensures the confidentiality and integrity of user data in transit, which underpins NextCloud's comprehensive security. In addition, our NextAD software, which is connected with LDAP, strengthens user authentication and authorization procedures. In tandem, our Active Directory is encrypted with HTTPS, ensuring data security in transit. This complete strategy, which combines TLS in Nextcloud, LDAP for user administration, and HTTPS on our Active Directory in order to provide a good degree of protections and privacy for our users</a:t>
            </a:r>
            <a:endParaRPr sz="1800">
              <a:solidFill>
                <a:schemeClr val="dk2"/>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25"/>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Detailed Design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6"/>
          <p:cNvSpPr txBox="1"/>
          <p:nvPr>
            <p:ph type="title"/>
          </p:nvPr>
        </p:nvSpPr>
        <p:spPr>
          <a:xfrm>
            <a:off x="4572000" y="331150"/>
            <a:ext cx="3991800" cy="954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Minimal Class Diagram</a:t>
            </a:r>
            <a:endParaRPr/>
          </a:p>
        </p:txBody>
      </p:sp>
      <p:sp>
        <p:nvSpPr>
          <p:cNvPr id="216" name="Google Shape;216;p26"/>
          <p:cNvSpPr txBox="1"/>
          <p:nvPr>
            <p:ph idx="1" type="body"/>
          </p:nvPr>
        </p:nvSpPr>
        <p:spPr>
          <a:xfrm>
            <a:off x="4464675" y="941700"/>
            <a:ext cx="4495200" cy="3885300"/>
          </a:xfrm>
          <a:prstGeom prst="rect">
            <a:avLst/>
          </a:prstGeom>
        </p:spPr>
        <p:txBody>
          <a:bodyPr anchorCtr="0" anchor="t" bIns="91425" lIns="91425" spcFirstLastPara="1" rIns="91425" wrap="square" tIns="91425">
            <a:normAutofit lnSpcReduction="10000"/>
          </a:bodyPr>
          <a:lstStyle/>
          <a:p>
            <a:pPr indent="-311150" lvl="0" marL="457200" rtl="0" algn="l">
              <a:spcBef>
                <a:spcPts val="0"/>
              </a:spcBef>
              <a:spcAft>
                <a:spcPts val="0"/>
              </a:spcAft>
              <a:buSzPts val="1300"/>
              <a:buChar char="-"/>
            </a:pPr>
            <a:r>
              <a:rPr lang="en"/>
              <a:t>MainPHPView</a:t>
            </a:r>
            <a:endParaRPr/>
          </a:p>
          <a:p>
            <a:pPr indent="-311150" lvl="0" marL="457200" rtl="0" algn="l">
              <a:spcBef>
                <a:spcPts val="0"/>
              </a:spcBef>
              <a:spcAft>
                <a:spcPts val="0"/>
              </a:spcAft>
              <a:buSzPts val="1300"/>
              <a:buChar char="-"/>
            </a:pPr>
            <a:r>
              <a:rPr lang="en"/>
              <a:t>FrontendJavaScript</a:t>
            </a:r>
            <a:endParaRPr/>
          </a:p>
          <a:p>
            <a:pPr indent="-298450" lvl="1" marL="914400" rtl="0" algn="l">
              <a:spcBef>
                <a:spcPts val="0"/>
              </a:spcBef>
              <a:spcAft>
                <a:spcPts val="0"/>
              </a:spcAft>
              <a:buSzPts val="1100"/>
              <a:buChar char="-"/>
            </a:pPr>
            <a:r>
              <a:rPr lang="en"/>
              <a:t>Holds the forms for user input</a:t>
            </a:r>
            <a:endParaRPr/>
          </a:p>
          <a:p>
            <a:pPr indent="-298450" lvl="1" marL="914400" rtl="0" algn="l">
              <a:spcBef>
                <a:spcPts val="0"/>
              </a:spcBef>
              <a:spcAft>
                <a:spcPts val="0"/>
              </a:spcAft>
              <a:buSzPts val="1100"/>
              <a:buChar char="-"/>
            </a:pPr>
            <a:r>
              <a:rPr lang="en"/>
              <a:t>Sends information to PageController</a:t>
            </a:r>
            <a:endParaRPr/>
          </a:p>
          <a:p>
            <a:pPr indent="-311150" lvl="0" marL="457200" rtl="0" algn="l">
              <a:spcBef>
                <a:spcPts val="0"/>
              </a:spcBef>
              <a:spcAft>
                <a:spcPts val="0"/>
              </a:spcAft>
              <a:buSzPts val="1300"/>
              <a:buChar char="-"/>
            </a:pPr>
            <a:r>
              <a:rPr lang="en"/>
              <a:t>RoutesConfiguration</a:t>
            </a:r>
            <a:endParaRPr/>
          </a:p>
          <a:p>
            <a:pPr indent="-298450" lvl="1" marL="914400" rtl="0" algn="l">
              <a:spcBef>
                <a:spcPts val="0"/>
              </a:spcBef>
              <a:spcAft>
                <a:spcPts val="0"/>
              </a:spcAft>
              <a:buSzPts val="1100"/>
              <a:buChar char="-"/>
            </a:pPr>
            <a:r>
              <a:rPr lang="en"/>
              <a:t>Determines what method to call from PageController based on what is selected from the frontend</a:t>
            </a:r>
            <a:endParaRPr/>
          </a:p>
          <a:p>
            <a:pPr indent="-311150" lvl="0" marL="457200" rtl="0" algn="l">
              <a:spcBef>
                <a:spcPts val="0"/>
              </a:spcBef>
              <a:spcAft>
                <a:spcPts val="0"/>
              </a:spcAft>
              <a:buSzPts val="1300"/>
              <a:buChar char="-"/>
            </a:pPr>
            <a:r>
              <a:rPr lang="en"/>
              <a:t>Application</a:t>
            </a:r>
            <a:endParaRPr/>
          </a:p>
          <a:p>
            <a:pPr indent="-298450" lvl="1" marL="914400" rtl="0" algn="l">
              <a:spcBef>
                <a:spcPts val="0"/>
              </a:spcBef>
              <a:spcAft>
                <a:spcPts val="0"/>
              </a:spcAft>
              <a:buSzPts val="1100"/>
              <a:buChar char="-"/>
            </a:pPr>
            <a:r>
              <a:rPr lang="en"/>
              <a:t>Registers LDAPService and PageController</a:t>
            </a:r>
            <a:endParaRPr/>
          </a:p>
          <a:p>
            <a:pPr indent="-311150" lvl="0" marL="457200" rtl="0" algn="l">
              <a:spcBef>
                <a:spcPts val="0"/>
              </a:spcBef>
              <a:spcAft>
                <a:spcPts val="0"/>
              </a:spcAft>
              <a:buSzPts val="1300"/>
              <a:buChar char="-"/>
            </a:pPr>
            <a:r>
              <a:rPr lang="en"/>
              <a:t>PageController</a:t>
            </a:r>
            <a:endParaRPr/>
          </a:p>
          <a:p>
            <a:pPr indent="-298450" lvl="1" marL="914400" rtl="0" algn="l">
              <a:spcBef>
                <a:spcPts val="0"/>
              </a:spcBef>
              <a:spcAft>
                <a:spcPts val="0"/>
              </a:spcAft>
              <a:buSzPts val="1100"/>
              <a:buChar char="-"/>
            </a:pPr>
            <a:r>
              <a:rPr lang="en"/>
              <a:t>Calls methods from LDAPService that interacts with the Active </a:t>
            </a:r>
            <a:r>
              <a:rPr lang="en"/>
              <a:t>Directory</a:t>
            </a:r>
            <a:endParaRPr/>
          </a:p>
          <a:p>
            <a:pPr indent="-311150" lvl="0" marL="457200" rtl="0" algn="l">
              <a:spcBef>
                <a:spcPts val="0"/>
              </a:spcBef>
              <a:spcAft>
                <a:spcPts val="0"/>
              </a:spcAft>
              <a:buSzPts val="1300"/>
              <a:buChar char="-"/>
            </a:pPr>
            <a:r>
              <a:rPr lang="en"/>
              <a:t>LDAPService</a:t>
            </a:r>
            <a:endParaRPr/>
          </a:p>
          <a:p>
            <a:pPr indent="-298450" lvl="1" marL="914400" rtl="0" algn="l">
              <a:spcBef>
                <a:spcPts val="0"/>
              </a:spcBef>
              <a:spcAft>
                <a:spcPts val="0"/>
              </a:spcAft>
              <a:buSzPts val="1100"/>
              <a:buChar char="-"/>
            </a:pPr>
            <a:r>
              <a:rPr lang="en"/>
              <a:t>Contains methods that directly interact with Active Directory</a:t>
            </a:r>
            <a:endParaRPr/>
          </a:p>
          <a:p>
            <a:pPr indent="-298450" lvl="1" marL="914400" rtl="0" algn="l">
              <a:spcBef>
                <a:spcPts val="0"/>
              </a:spcBef>
              <a:spcAft>
                <a:spcPts val="0"/>
              </a:spcAft>
              <a:buSzPts val="1100"/>
              <a:buChar char="-"/>
            </a:pPr>
            <a:r>
              <a:rPr lang="en"/>
              <a:t>Connect establishes connection to AD and pulls user attributes</a:t>
            </a:r>
            <a:endParaRPr/>
          </a:p>
          <a:p>
            <a:pPr indent="-298450" lvl="1" marL="914400" rtl="0" algn="l">
              <a:spcBef>
                <a:spcPts val="0"/>
              </a:spcBef>
              <a:spcAft>
                <a:spcPts val="0"/>
              </a:spcAft>
              <a:buSzPts val="1100"/>
              <a:buChar char="-"/>
            </a:pPr>
            <a:r>
              <a:rPr lang="en"/>
              <a:t>updateUserAttributes uses input from the JS form to update the AD</a:t>
            </a:r>
            <a:endParaRPr/>
          </a:p>
        </p:txBody>
      </p:sp>
      <p:pic>
        <p:nvPicPr>
          <p:cNvPr id="217" name="Google Shape;217;p26"/>
          <p:cNvPicPr preferRelativeResize="0"/>
          <p:nvPr/>
        </p:nvPicPr>
        <p:blipFill>
          <a:blip r:embed="rId3">
            <a:alphaModFix/>
          </a:blip>
          <a:stretch>
            <a:fillRect/>
          </a:stretch>
        </p:blipFill>
        <p:spPr>
          <a:xfrm>
            <a:off x="173425" y="189163"/>
            <a:ext cx="4291250" cy="4765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7"/>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Main Algorithm</a:t>
            </a:r>
            <a:endParaRPr/>
          </a:p>
        </p:txBody>
      </p:sp>
      <p:sp>
        <p:nvSpPr>
          <p:cNvPr id="223" name="Google Shape;223;p27"/>
          <p:cNvSpPr txBox="1"/>
          <p:nvPr>
            <p:ph idx="1" type="body"/>
          </p:nvPr>
        </p:nvSpPr>
        <p:spPr>
          <a:xfrm>
            <a:off x="819150" y="1459350"/>
            <a:ext cx="3628800" cy="31500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1000"/>
              <a:t>This section will allow the program to connect LDAP to the Active Directory and retrieve user attributes:</a:t>
            </a:r>
            <a:endParaRPr sz="1000"/>
          </a:p>
          <a:p>
            <a:pPr indent="0" lvl="0" marL="0" rtl="0" algn="l">
              <a:spcBef>
                <a:spcPts val="1200"/>
              </a:spcBef>
              <a:spcAft>
                <a:spcPts val="0"/>
              </a:spcAft>
              <a:buNone/>
            </a:pPr>
            <a:r>
              <a:rPr lang="en" sz="1000"/>
              <a:t>Connect Active Directory to LDAP</a:t>
            </a:r>
            <a:endParaRPr sz="1000"/>
          </a:p>
          <a:p>
            <a:pPr indent="0" lvl="0" marL="0" rtl="0" algn="l">
              <a:spcBef>
                <a:spcPts val="1200"/>
              </a:spcBef>
              <a:spcAft>
                <a:spcPts val="0"/>
              </a:spcAft>
              <a:buNone/>
            </a:pPr>
            <a:r>
              <a:rPr lang="en" sz="1000"/>
              <a:t>Base Display name = LDAP connection → gets users display name</a:t>
            </a:r>
            <a:endParaRPr sz="1000"/>
          </a:p>
          <a:p>
            <a:pPr indent="0" lvl="0" marL="0" rtl="0" algn="l">
              <a:spcBef>
                <a:spcPts val="1200"/>
              </a:spcBef>
              <a:spcAft>
                <a:spcPts val="0"/>
              </a:spcAft>
              <a:buNone/>
            </a:pPr>
            <a:r>
              <a:rPr lang="en" sz="1000"/>
              <a:t>LDAP </a:t>
            </a:r>
            <a:r>
              <a:rPr lang="en" sz="1000"/>
              <a:t>search</a:t>
            </a:r>
            <a:r>
              <a:rPr lang="en" sz="1000"/>
              <a:t> for connection, display name, filters</a:t>
            </a:r>
            <a:endParaRPr sz="1000"/>
          </a:p>
          <a:p>
            <a:pPr indent="0" lvl="0" marL="0" rtl="0" algn="l">
              <a:spcBef>
                <a:spcPts val="1200"/>
              </a:spcBef>
              <a:spcAft>
                <a:spcPts val="0"/>
              </a:spcAft>
              <a:buNone/>
            </a:pPr>
            <a:r>
              <a:rPr lang="en" sz="1000"/>
              <a:t>LDAP gets entries from connect and the results from search</a:t>
            </a:r>
            <a:endParaRPr sz="1000"/>
          </a:p>
          <a:p>
            <a:pPr indent="0" lvl="0" marL="0" rtl="0" algn="l">
              <a:spcBef>
                <a:spcPts val="1200"/>
              </a:spcBef>
              <a:spcAft>
                <a:spcPts val="0"/>
              </a:spcAft>
              <a:buNone/>
            </a:pPr>
            <a:r>
              <a:rPr lang="en" sz="1000"/>
              <a:t>User Data =</a:t>
            </a:r>
            <a:endParaRPr sz="1000"/>
          </a:p>
          <a:p>
            <a:pPr indent="0" lvl="0" marL="0" rtl="0" algn="l">
              <a:spcBef>
                <a:spcPts val="1200"/>
              </a:spcBef>
              <a:spcAft>
                <a:spcPts val="1200"/>
              </a:spcAft>
              <a:buNone/>
            </a:pPr>
            <a:r>
              <a:rPr lang="en" sz="1000"/>
              <a:t>	displayName</a:t>
            </a:r>
            <a:br>
              <a:rPr lang="en" sz="1000"/>
            </a:br>
            <a:r>
              <a:rPr lang="en" sz="1000"/>
              <a:t>	company</a:t>
            </a:r>
            <a:br>
              <a:rPr lang="en" sz="1000"/>
            </a:br>
            <a:r>
              <a:rPr lang="en" sz="1000"/>
              <a:t>	streetAddress</a:t>
            </a:r>
            <a:br>
              <a:rPr lang="en" sz="1000"/>
            </a:br>
            <a:r>
              <a:rPr lang="en" sz="1000"/>
              <a:t>	</a:t>
            </a:r>
            <a:r>
              <a:rPr lang="en" sz="1000"/>
              <a:t>e</a:t>
            </a:r>
            <a:r>
              <a:rPr lang="en" sz="1000"/>
              <a:t>mail</a:t>
            </a:r>
            <a:br>
              <a:rPr lang="en" sz="1000"/>
            </a:br>
            <a:r>
              <a:rPr lang="en" sz="1000"/>
              <a:t>	</a:t>
            </a:r>
            <a:r>
              <a:rPr lang="en" sz="1000"/>
              <a:t>e</a:t>
            </a:r>
            <a:r>
              <a:rPr lang="en" sz="1000"/>
              <a:t>tc.</a:t>
            </a:r>
            <a:br>
              <a:rPr lang="en" sz="1000"/>
            </a:br>
            <a:br>
              <a:rPr lang="en" sz="1000"/>
            </a:br>
            <a:r>
              <a:rPr lang="en" sz="1000"/>
              <a:t>Returns User Data</a:t>
            </a:r>
            <a:endParaRPr sz="1000"/>
          </a:p>
        </p:txBody>
      </p:sp>
      <p:pic>
        <p:nvPicPr>
          <p:cNvPr id="224" name="Google Shape;224;p27"/>
          <p:cNvPicPr preferRelativeResize="0"/>
          <p:nvPr/>
        </p:nvPicPr>
        <p:blipFill>
          <a:blip r:embed="rId4">
            <a:alphaModFix/>
          </a:blip>
          <a:stretch>
            <a:fillRect/>
          </a:stretch>
        </p:blipFill>
        <p:spPr>
          <a:xfrm>
            <a:off x="4572000" y="1459350"/>
            <a:ext cx="3592511" cy="30384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8"/>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Test Cases</a:t>
            </a:r>
            <a:endParaRPr/>
          </a:p>
        </p:txBody>
      </p:sp>
      <p:sp>
        <p:nvSpPr>
          <p:cNvPr id="230" name="Google Shape;230;p28"/>
          <p:cNvSpPr txBox="1"/>
          <p:nvPr>
            <p:ph idx="1" type="body"/>
          </p:nvPr>
        </p:nvSpPr>
        <p:spPr>
          <a:xfrm>
            <a:off x="819150" y="1800200"/>
            <a:ext cx="7505700" cy="2448000"/>
          </a:xfrm>
          <a:prstGeom prst="rect">
            <a:avLst/>
          </a:prstGeom>
        </p:spPr>
        <p:txBody>
          <a:bodyPr anchorCtr="0" anchor="t" bIns="91425" lIns="91425" spcFirstLastPara="1" rIns="91425" wrap="square" tIns="91425">
            <a:normAutofit/>
          </a:bodyPr>
          <a:lstStyle/>
          <a:p>
            <a:pPr indent="-323850" lvl="0" marL="457200" rtl="0" algn="l">
              <a:spcBef>
                <a:spcPts val="0"/>
              </a:spcBef>
              <a:spcAft>
                <a:spcPts val="0"/>
              </a:spcAft>
              <a:buSzPts val="1500"/>
              <a:buChar char="-"/>
            </a:pPr>
            <a:r>
              <a:rPr lang="en" sz="1500"/>
              <a:t>Sunny Day Test Case</a:t>
            </a:r>
            <a:endParaRPr sz="1500"/>
          </a:p>
          <a:p>
            <a:pPr indent="-323850" lvl="1" marL="914400" rtl="0" algn="l">
              <a:spcBef>
                <a:spcPts val="0"/>
              </a:spcBef>
              <a:spcAft>
                <a:spcPts val="0"/>
              </a:spcAft>
              <a:buSzPts val="1500"/>
              <a:buChar char="-"/>
            </a:pPr>
            <a:r>
              <a:rPr lang="en" sz="1500"/>
              <a:t>The user</a:t>
            </a:r>
            <a:r>
              <a:rPr lang="en" sz="1500"/>
              <a:t> logs into Nextcloud and updates the address field on the NextAD app </a:t>
            </a:r>
            <a:endParaRPr sz="1500"/>
          </a:p>
          <a:p>
            <a:pPr indent="0" lvl="0" marL="0" rtl="0" algn="l">
              <a:spcBef>
                <a:spcPts val="1200"/>
              </a:spcBef>
              <a:spcAft>
                <a:spcPts val="0"/>
              </a:spcAft>
              <a:buNone/>
            </a:pPr>
            <a:r>
              <a:t/>
            </a:r>
            <a:endParaRPr sz="1500"/>
          </a:p>
          <a:p>
            <a:pPr indent="-323850" lvl="0" marL="457200" rtl="0" algn="l">
              <a:spcBef>
                <a:spcPts val="1200"/>
              </a:spcBef>
              <a:spcAft>
                <a:spcPts val="0"/>
              </a:spcAft>
              <a:buSzPts val="1500"/>
              <a:buChar char="-"/>
            </a:pPr>
            <a:r>
              <a:rPr lang="en" sz="1500"/>
              <a:t>Rainy Day Test Case</a:t>
            </a:r>
            <a:endParaRPr sz="1500"/>
          </a:p>
          <a:p>
            <a:pPr indent="-311150" lvl="1" marL="914400" rtl="0" algn="l">
              <a:spcBef>
                <a:spcPts val="0"/>
              </a:spcBef>
              <a:spcAft>
                <a:spcPts val="0"/>
              </a:spcAft>
              <a:buSzPts val="1300"/>
              <a:buChar char="-"/>
            </a:pPr>
            <a:r>
              <a:rPr lang="en" sz="1500"/>
              <a:t>The user attempts to delete the webpage field from </a:t>
            </a:r>
            <a:r>
              <a:rPr lang="en" sz="1500"/>
              <a:t>the</a:t>
            </a:r>
            <a:r>
              <a:rPr lang="en" sz="1500"/>
              <a:t> NextAD app</a:t>
            </a:r>
            <a:endParaRPr sz="13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9"/>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Summary</a:t>
            </a:r>
            <a:endParaRPr/>
          </a:p>
        </p:txBody>
      </p:sp>
      <p:sp>
        <p:nvSpPr>
          <p:cNvPr id="236" name="Google Shape;236;p29"/>
          <p:cNvSpPr txBox="1"/>
          <p:nvPr>
            <p:ph idx="1" type="body"/>
          </p:nvPr>
        </p:nvSpPr>
        <p:spPr>
          <a:xfrm>
            <a:off x="819150" y="1800200"/>
            <a:ext cx="7505700" cy="1924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1400"/>
              <a:t>NextAD, a cutting-edge Nextcloud application designed to revolutionize Active Directory attribute management. This innovative solution allows our users to make real-time updates to their Active Directory attributes, regardless of their physical location, as long as they are connected to Nextcloud. The project involved the creation of a user-friendly interface and seamless integration with Active Directory, ensuring efficient and secure attribute manipulation. By empowering users to enhance productivity through remote attribute modification, NextAD stands as a testament to streamlined and accessible Active Directory management within the Nextcloud environment.</a:t>
            </a:r>
            <a:endParaRPr sz="1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14"/>
          <p:cNvSpPr txBox="1"/>
          <p:nvPr>
            <p:ph type="title"/>
          </p:nvPr>
        </p:nvSpPr>
        <p:spPr>
          <a:xfrm>
            <a:off x="819150" y="673575"/>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Problem</a:t>
            </a:r>
            <a:endParaRPr/>
          </a:p>
        </p:txBody>
      </p:sp>
      <p:sp>
        <p:nvSpPr>
          <p:cNvPr id="136" name="Google Shape;136;p14"/>
          <p:cNvSpPr txBox="1"/>
          <p:nvPr>
            <p:ph idx="1" type="body"/>
          </p:nvPr>
        </p:nvSpPr>
        <p:spPr>
          <a:xfrm>
            <a:off x="819150" y="1628175"/>
            <a:ext cx="7505700" cy="2638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400"/>
              <a:t>Nextcloud offers a method to connect to an Active Directory and ports its users onto it with LDAP, however there is no way to remotely interact with the users </a:t>
            </a:r>
            <a:r>
              <a:rPr lang="en" sz="2400"/>
              <a:t>information</a:t>
            </a:r>
            <a:r>
              <a:rPr lang="en" sz="2400"/>
              <a:t>. It only allows a one-way communication from the Active Directory to Nextcloud</a:t>
            </a: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5"/>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Solution</a:t>
            </a:r>
            <a:endParaRPr/>
          </a:p>
        </p:txBody>
      </p:sp>
      <p:sp>
        <p:nvSpPr>
          <p:cNvPr id="142" name="Google Shape;142;p15"/>
          <p:cNvSpPr txBox="1"/>
          <p:nvPr>
            <p:ph idx="1" type="body"/>
          </p:nvPr>
        </p:nvSpPr>
        <p:spPr>
          <a:xfrm>
            <a:off x="819150" y="1887525"/>
            <a:ext cx="7505700" cy="244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2400"/>
              <a:t>The main goal for this project was designing a Nextcloud App to allow users and admins to be able to access and manipulate their attributes within an Active Directory from any location so long as they are using Nextcloud.</a:t>
            </a:r>
            <a:endParaRPr sz="15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6"/>
          <p:cNvSpPr txBox="1"/>
          <p:nvPr>
            <p:ph type="title"/>
          </p:nvPr>
        </p:nvSpPr>
        <p:spPr>
          <a:xfrm>
            <a:off x="213350" y="211800"/>
            <a:ext cx="8720700" cy="6171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Project Management(Sprint 1 - 3)</a:t>
            </a:r>
            <a:endParaRPr/>
          </a:p>
        </p:txBody>
      </p:sp>
      <p:pic>
        <p:nvPicPr>
          <p:cNvPr id="148" name="Google Shape;148;p16"/>
          <p:cNvPicPr preferRelativeResize="0"/>
          <p:nvPr/>
        </p:nvPicPr>
        <p:blipFill>
          <a:blip r:embed="rId3">
            <a:alphaModFix/>
          </a:blip>
          <a:stretch>
            <a:fillRect/>
          </a:stretch>
        </p:blipFill>
        <p:spPr>
          <a:xfrm>
            <a:off x="211625" y="863525"/>
            <a:ext cx="8720750" cy="3853375"/>
          </a:xfrm>
          <a:prstGeom prst="rect">
            <a:avLst/>
          </a:prstGeom>
          <a:noFill/>
          <a:ln>
            <a:noFill/>
          </a:ln>
        </p:spPr>
      </p:pic>
      <p:pic>
        <p:nvPicPr>
          <p:cNvPr id="149" name="Google Shape;149;p16"/>
          <p:cNvPicPr preferRelativeResize="0"/>
          <p:nvPr/>
        </p:nvPicPr>
        <p:blipFill>
          <a:blip r:embed="rId4">
            <a:alphaModFix/>
          </a:blip>
          <a:stretch>
            <a:fillRect/>
          </a:stretch>
        </p:blipFill>
        <p:spPr>
          <a:xfrm>
            <a:off x="211625" y="1227125"/>
            <a:ext cx="2396700" cy="617100"/>
          </a:xfrm>
          <a:prstGeom prst="rect">
            <a:avLst/>
          </a:prstGeom>
          <a:noFill/>
          <a:ln>
            <a:noFill/>
          </a:ln>
        </p:spPr>
      </p:pic>
      <p:pic>
        <p:nvPicPr>
          <p:cNvPr id="150" name="Google Shape;150;p16"/>
          <p:cNvPicPr preferRelativeResize="0"/>
          <p:nvPr/>
        </p:nvPicPr>
        <p:blipFill>
          <a:blip r:embed="rId5">
            <a:alphaModFix/>
          </a:blip>
          <a:stretch>
            <a:fillRect/>
          </a:stretch>
        </p:blipFill>
        <p:spPr>
          <a:xfrm>
            <a:off x="350825" y="1227125"/>
            <a:ext cx="2501250" cy="317050"/>
          </a:xfrm>
          <a:prstGeom prst="rect">
            <a:avLst/>
          </a:prstGeom>
          <a:noFill/>
          <a:ln>
            <a:noFill/>
          </a:ln>
        </p:spPr>
      </p:pic>
      <p:pic>
        <p:nvPicPr>
          <p:cNvPr id="151" name="Google Shape;151;p16"/>
          <p:cNvPicPr preferRelativeResize="0"/>
          <p:nvPr/>
        </p:nvPicPr>
        <p:blipFill>
          <a:blip r:embed="rId4">
            <a:alphaModFix/>
          </a:blip>
          <a:stretch>
            <a:fillRect/>
          </a:stretch>
        </p:blipFill>
        <p:spPr>
          <a:xfrm>
            <a:off x="211625" y="863525"/>
            <a:ext cx="2640450" cy="363600"/>
          </a:xfrm>
          <a:prstGeom prst="rect">
            <a:avLst/>
          </a:prstGeom>
          <a:noFill/>
          <a:ln>
            <a:noFill/>
          </a:ln>
        </p:spPr>
      </p:pic>
      <p:pic>
        <p:nvPicPr>
          <p:cNvPr id="152" name="Google Shape;152;p16"/>
          <p:cNvPicPr preferRelativeResize="0"/>
          <p:nvPr/>
        </p:nvPicPr>
        <p:blipFill>
          <a:blip r:embed="rId4">
            <a:alphaModFix/>
          </a:blip>
          <a:stretch>
            <a:fillRect/>
          </a:stretch>
        </p:blipFill>
        <p:spPr>
          <a:xfrm>
            <a:off x="350825" y="711200"/>
            <a:ext cx="8581550" cy="317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7"/>
          <p:cNvSpPr txBox="1"/>
          <p:nvPr>
            <p:ph type="title"/>
          </p:nvPr>
        </p:nvSpPr>
        <p:spPr>
          <a:xfrm>
            <a:off x="213350" y="211800"/>
            <a:ext cx="8718900" cy="954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Project Management(Sprint 4 - 6)</a:t>
            </a:r>
            <a:endParaRPr/>
          </a:p>
        </p:txBody>
      </p:sp>
      <p:pic>
        <p:nvPicPr>
          <p:cNvPr id="158" name="Google Shape;158;p17"/>
          <p:cNvPicPr preferRelativeResize="0"/>
          <p:nvPr/>
        </p:nvPicPr>
        <p:blipFill rotWithShape="1">
          <a:blip r:embed="rId3">
            <a:alphaModFix/>
          </a:blip>
          <a:srcRect b="49977" l="0" r="0" t="0"/>
          <a:stretch/>
        </p:blipFill>
        <p:spPr>
          <a:xfrm>
            <a:off x="211625" y="1241975"/>
            <a:ext cx="3404775" cy="1427300"/>
          </a:xfrm>
          <a:prstGeom prst="rect">
            <a:avLst/>
          </a:prstGeom>
          <a:noFill/>
          <a:ln>
            <a:noFill/>
          </a:ln>
        </p:spPr>
      </p:pic>
      <p:pic>
        <p:nvPicPr>
          <p:cNvPr id="159" name="Google Shape;159;p17"/>
          <p:cNvPicPr preferRelativeResize="0"/>
          <p:nvPr/>
        </p:nvPicPr>
        <p:blipFill rotWithShape="1">
          <a:blip r:embed="rId4">
            <a:alphaModFix/>
          </a:blip>
          <a:srcRect b="0" l="0" r="26772" t="0"/>
          <a:stretch/>
        </p:blipFill>
        <p:spPr>
          <a:xfrm>
            <a:off x="3616400" y="804425"/>
            <a:ext cx="5315976" cy="437550"/>
          </a:xfrm>
          <a:prstGeom prst="rect">
            <a:avLst/>
          </a:prstGeom>
          <a:noFill/>
          <a:ln>
            <a:noFill/>
          </a:ln>
        </p:spPr>
      </p:pic>
      <p:pic>
        <p:nvPicPr>
          <p:cNvPr id="160" name="Google Shape;160;p17"/>
          <p:cNvPicPr preferRelativeResize="0"/>
          <p:nvPr/>
        </p:nvPicPr>
        <p:blipFill rotWithShape="1">
          <a:blip r:embed="rId5">
            <a:alphaModFix/>
          </a:blip>
          <a:srcRect b="0" l="0" r="11410" t="0"/>
          <a:stretch/>
        </p:blipFill>
        <p:spPr>
          <a:xfrm>
            <a:off x="3616400" y="1241975"/>
            <a:ext cx="5315975" cy="1427300"/>
          </a:xfrm>
          <a:prstGeom prst="rect">
            <a:avLst/>
          </a:prstGeom>
          <a:noFill/>
          <a:ln>
            <a:noFill/>
          </a:ln>
        </p:spPr>
      </p:pic>
      <p:pic>
        <p:nvPicPr>
          <p:cNvPr id="161" name="Google Shape;161;p17"/>
          <p:cNvPicPr preferRelativeResize="0"/>
          <p:nvPr/>
        </p:nvPicPr>
        <p:blipFill>
          <a:blip r:embed="rId6">
            <a:alphaModFix/>
          </a:blip>
          <a:stretch>
            <a:fillRect/>
          </a:stretch>
        </p:blipFill>
        <p:spPr>
          <a:xfrm>
            <a:off x="3616388" y="2669275"/>
            <a:ext cx="2019300" cy="533400"/>
          </a:xfrm>
          <a:prstGeom prst="rect">
            <a:avLst/>
          </a:prstGeom>
          <a:noFill/>
          <a:ln>
            <a:noFill/>
          </a:ln>
        </p:spPr>
      </p:pic>
      <p:pic>
        <p:nvPicPr>
          <p:cNvPr id="162" name="Google Shape;162;p17"/>
          <p:cNvPicPr preferRelativeResize="0"/>
          <p:nvPr/>
        </p:nvPicPr>
        <p:blipFill rotWithShape="1">
          <a:blip r:embed="rId3">
            <a:alphaModFix/>
          </a:blip>
          <a:srcRect b="0" l="0" r="0" t="49977"/>
          <a:stretch/>
        </p:blipFill>
        <p:spPr>
          <a:xfrm>
            <a:off x="211613" y="3202675"/>
            <a:ext cx="3404775" cy="1427300"/>
          </a:xfrm>
          <a:prstGeom prst="rect">
            <a:avLst/>
          </a:prstGeom>
          <a:noFill/>
          <a:ln>
            <a:noFill/>
          </a:ln>
        </p:spPr>
      </p:pic>
      <p:pic>
        <p:nvPicPr>
          <p:cNvPr id="163" name="Google Shape;163;p17"/>
          <p:cNvPicPr preferRelativeResize="0"/>
          <p:nvPr/>
        </p:nvPicPr>
        <p:blipFill>
          <a:blip r:embed="rId7">
            <a:alphaModFix/>
          </a:blip>
          <a:stretch>
            <a:fillRect/>
          </a:stretch>
        </p:blipFill>
        <p:spPr>
          <a:xfrm>
            <a:off x="3616388" y="3202675"/>
            <a:ext cx="2019300" cy="1427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8"/>
          <p:cNvSpPr txBox="1"/>
          <p:nvPr>
            <p:ph type="title"/>
          </p:nvPr>
        </p:nvSpPr>
        <p:spPr>
          <a:xfrm>
            <a:off x="1888684" y="1746100"/>
            <a:ext cx="5377500" cy="16461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Requirements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9"/>
          <p:cNvSpPr txBox="1"/>
          <p:nvPr>
            <p:ph type="title"/>
          </p:nvPr>
        </p:nvSpPr>
        <p:spPr>
          <a:xfrm>
            <a:off x="819150" y="845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User Stories</a:t>
            </a:r>
            <a:endParaRPr/>
          </a:p>
        </p:txBody>
      </p:sp>
      <p:sp>
        <p:nvSpPr>
          <p:cNvPr id="174" name="Google Shape;174;p19"/>
          <p:cNvSpPr txBox="1"/>
          <p:nvPr>
            <p:ph idx="1" type="body"/>
          </p:nvPr>
        </p:nvSpPr>
        <p:spPr>
          <a:xfrm>
            <a:off x="819150" y="1800200"/>
            <a:ext cx="7505700" cy="26385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Create Local Active Directory</a:t>
            </a:r>
            <a:endParaRPr sz="1800"/>
          </a:p>
          <a:p>
            <a:pPr indent="-342900" lvl="0" marL="457200" rtl="0" algn="l">
              <a:spcBef>
                <a:spcPts val="0"/>
              </a:spcBef>
              <a:spcAft>
                <a:spcPts val="0"/>
              </a:spcAft>
              <a:buSzPts val="1800"/>
              <a:buChar char="-"/>
            </a:pPr>
            <a:r>
              <a:rPr lang="en" sz="1800"/>
              <a:t>Create Custom Template App for Nextcloud NextAD App</a:t>
            </a:r>
            <a:endParaRPr sz="1800"/>
          </a:p>
          <a:p>
            <a:pPr indent="-342900" lvl="0" marL="457200" rtl="0" algn="l">
              <a:spcBef>
                <a:spcPts val="0"/>
              </a:spcBef>
              <a:spcAft>
                <a:spcPts val="0"/>
              </a:spcAft>
              <a:buSzPts val="1800"/>
              <a:buChar char="-"/>
            </a:pPr>
            <a:r>
              <a:rPr lang="en" sz="1800"/>
              <a:t>Begin Creating API Get/Post endpoints to change user attributes in AD</a:t>
            </a:r>
            <a:endParaRPr sz="1800"/>
          </a:p>
          <a:p>
            <a:pPr indent="-342900" lvl="0" marL="457200" rtl="0" algn="l">
              <a:spcBef>
                <a:spcPts val="0"/>
              </a:spcBef>
              <a:spcAft>
                <a:spcPts val="0"/>
              </a:spcAft>
              <a:buSzPts val="1800"/>
              <a:buChar char="-"/>
            </a:pPr>
            <a:r>
              <a:rPr lang="en" sz="1800"/>
              <a:t>Establish LDAP Connection to Active Directory with Nextcloud User_LDAP app</a:t>
            </a:r>
            <a:endParaRPr sz="1800"/>
          </a:p>
          <a:p>
            <a:pPr indent="-342900" lvl="0" marL="457200" rtl="0" algn="l">
              <a:spcBef>
                <a:spcPts val="0"/>
              </a:spcBef>
              <a:spcAft>
                <a:spcPts val="0"/>
              </a:spcAft>
              <a:buSzPts val="1800"/>
              <a:buChar char="-"/>
            </a:pPr>
            <a:r>
              <a:rPr lang="en" sz="1800"/>
              <a:t>Create </a:t>
            </a:r>
            <a:r>
              <a:rPr lang="en" sz="1800"/>
              <a:t>Service</a:t>
            </a:r>
            <a:r>
              <a:rPr lang="en" sz="1800"/>
              <a:t> Class in NextAD to recognize the AD</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0"/>
          <p:cNvSpPr txBox="1"/>
          <p:nvPr>
            <p:ph type="title"/>
          </p:nvPr>
        </p:nvSpPr>
        <p:spPr>
          <a:xfrm>
            <a:off x="819150" y="431600"/>
            <a:ext cx="75057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Use Case</a:t>
            </a:r>
            <a:endParaRPr/>
          </a:p>
        </p:txBody>
      </p:sp>
      <p:pic>
        <p:nvPicPr>
          <p:cNvPr id="180" name="Google Shape;180;p20"/>
          <p:cNvPicPr preferRelativeResize="0"/>
          <p:nvPr/>
        </p:nvPicPr>
        <p:blipFill>
          <a:blip r:embed="rId3">
            <a:alphaModFix/>
          </a:blip>
          <a:stretch>
            <a:fillRect/>
          </a:stretch>
        </p:blipFill>
        <p:spPr>
          <a:xfrm>
            <a:off x="238600" y="1057100"/>
            <a:ext cx="8666800" cy="2371100"/>
          </a:xfrm>
          <a:prstGeom prst="rect">
            <a:avLst/>
          </a:prstGeom>
          <a:noFill/>
          <a:ln>
            <a:noFill/>
          </a:ln>
        </p:spPr>
      </p:pic>
      <p:sp>
        <p:nvSpPr>
          <p:cNvPr id="181" name="Google Shape;181;p20"/>
          <p:cNvSpPr txBox="1"/>
          <p:nvPr/>
        </p:nvSpPr>
        <p:spPr>
          <a:xfrm>
            <a:off x="841000" y="3388375"/>
            <a:ext cx="7020600" cy="98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2"/>
                </a:solidFill>
                <a:latin typeface="Calibri"/>
                <a:ea typeface="Calibri"/>
                <a:cs typeface="Calibri"/>
                <a:sym typeface="Calibri"/>
              </a:rPr>
              <a:t>System</a:t>
            </a:r>
            <a:r>
              <a:rPr lang="en" sz="1300">
                <a:solidFill>
                  <a:schemeClr val="dk2"/>
                </a:solidFill>
                <a:latin typeface="Calibri"/>
                <a:ea typeface="Calibri"/>
                <a:cs typeface="Calibri"/>
                <a:sym typeface="Calibri"/>
              </a:rPr>
              <a:t>: NextAD App</a:t>
            </a:r>
            <a:endParaRPr sz="1300">
              <a:solidFill>
                <a:schemeClr val="dk2"/>
              </a:solidFill>
              <a:latin typeface="Calibri"/>
              <a:ea typeface="Calibri"/>
              <a:cs typeface="Calibri"/>
              <a:sym typeface="Calibri"/>
            </a:endParaRPr>
          </a:p>
          <a:p>
            <a:pPr indent="0" lvl="0" marL="0" rtl="0" algn="l">
              <a:spcBef>
                <a:spcPts val="0"/>
              </a:spcBef>
              <a:spcAft>
                <a:spcPts val="0"/>
              </a:spcAft>
              <a:buNone/>
            </a:pPr>
            <a:r>
              <a:rPr b="1" lang="en" sz="1300">
                <a:solidFill>
                  <a:schemeClr val="dk2"/>
                </a:solidFill>
                <a:latin typeface="Calibri"/>
                <a:ea typeface="Calibri"/>
                <a:cs typeface="Calibri"/>
                <a:sym typeface="Calibri"/>
              </a:rPr>
              <a:t>Actor</a:t>
            </a:r>
            <a:r>
              <a:rPr lang="en" sz="1300">
                <a:solidFill>
                  <a:schemeClr val="dk2"/>
                </a:solidFill>
                <a:latin typeface="Calibri"/>
                <a:ea typeface="Calibri"/>
                <a:cs typeface="Calibri"/>
                <a:sym typeface="Calibri"/>
              </a:rPr>
              <a:t>: User (non-admin)</a:t>
            </a:r>
            <a:br>
              <a:rPr lang="en" sz="1300">
                <a:solidFill>
                  <a:schemeClr val="dk2"/>
                </a:solidFill>
                <a:latin typeface="Calibri"/>
                <a:ea typeface="Calibri"/>
                <a:cs typeface="Calibri"/>
                <a:sym typeface="Calibri"/>
              </a:rPr>
            </a:br>
            <a:r>
              <a:rPr b="1" lang="en" sz="1300">
                <a:solidFill>
                  <a:schemeClr val="dk2"/>
                </a:solidFill>
                <a:latin typeface="Calibri"/>
                <a:ea typeface="Calibri"/>
                <a:cs typeface="Calibri"/>
                <a:sym typeface="Calibri"/>
              </a:rPr>
              <a:t>Scenario</a:t>
            </a:r>
            <a:r>
              <a:rPr lang="en" sz="1300">
                <a:solidFill>
                  <a:schemeClr val="dk2"/>
                </a:solidFill>
                <a:latin typeface="Calibri"/>
                <a:ea typeface="Calibri"/>
                <a:cs typeface="Calibri"/>
                <a:sym typeface="Calibri"/>
              </a:rPr>
              <a:t>: User is logged into Nextcloud and is attempting to use the NextAD app in order to update one or more of their attributes.</a:t>
            </a:r>
            <a:endParaRPr sz="1300">
              <a:solidFill>
                <a:schemeClr val="dk2"/>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1"/>
          <p:cNvSpPr txBox="1"/>
          <p:nvPr>
            <p:ph type="title"/>
          </p:nvPr>
        </p:nvSpPr>
        <p:spPr>
          <a:xfrm>
            <a:off x="819150" y="350325"/>
            <a:ext cx="7509600" cy="954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Sequence Diagrams</a:t>
            </a:r>
            <a:endParaRPr/>
          </a:p>
        </p:txBody>
      </p:sp>
      <p:pic>
        <p:nvPicPr>
          <p:cNvPr id="187" name="Google Shape;187;p21"/>
          <p:cNvPicPr preferRelativeResize="0"/>
          <p:nvPr/>
        </p:nvPicPr>
        <p:blipFill>
          <a:blip r:embed="rId3">
            <a:alphaModFix/>
          </a:blip>
          <a:stretch>
            <a:fillRect/>
          </a:stretch>
        </p:blipFill>
        <p:spPr>
          <a:xfrm>
            <a:off x="2028825" y="928375"/>
            <a:ext cx="5086350" cy="38385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