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Montserrat"/>
      <p:regular r:id="rId16"/>
      <p:bold r:id="rId17"/>
      <p:italic r:id="rId18"/>
      <p:boldItalic r:id="rId19"/>
    </p:embeddedFont>
    <p:embeddedFont>
      <p:font typeface="Lato"/>
      <p:regular r:id="rId20"/>
      <p:bold r:id="rId21"/>
      <p:italic r:id="rId22"/>
      <p:boldItalic r:id="rId23"/>
    </p:embeddedFont>
    <p:embeddedFont>
      <p:font typeface="Montserrat Medium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regular.fntdata"/><Relationship Id="rId22" Type="http://schemas.openxmlformats.org/officeDocument/2006/relationships/font" Target="fonts/Lato-italic.fntdata"/><Relationship Id="rId21" Type="http://schemas.openxmlformats.org/officeDocument/2006/relationships/font" Target="fonts/Lato-bold.fntdata"/><Relationship Id="rId24" Type="http://schemas.openxmlformats.org/officeDocument/2006/relationships/font" Target="fonts/MontserratMedium-regular.fntdata"/><Relationship Id="rId23" Type="http://schemas.openxmlformats.org/officeDocument/2006/relationships/font" Target="fonts/La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Medium-italic.fntdata"/><Relationship Id="rId25" Type="http://schemas.openxmlformats.org/officeDocument/2006/relationships/font" Target="fonts/MontserratMedium-bold.fntdata"/><Relationship Id="rId27" Type="http://schemas.openxmlformats.org/officeDocument/2006/relationships/font" Target="fonts/MontserratMedium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Montserrat-bold.fntdata"/><Relationship Id="rId16" Type="http://schemas.openxmlformats.org/officeDocument/2006/relationships/font" Target="fonts/Montserrat-regular.fntdata"/><Relationship Id="rId19" Type="http://schemas.openxmlformats.org/officeDocument/2006/relationships/font" Target="fonts/Montserrat-boldItalic.fntdata"/><Relationship Id="rId18" Type="http://schemas.openxmlformats.org/officeDocument/2006/relationships/font" Target="fonts/Montserra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ec4add60ad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ec4add60a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ec4ba301fa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ec4ba301fa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ec4ba301fa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ec4ba301f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ec4ba301fa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ec4ba301fa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c4add60ad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c4add60ad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ec4add60a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ec4add60a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ec4add60ad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ec4add60ad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ec4add60a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1ec4add60a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ec4add60ad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1ec4add60a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NextAzure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By: Lucas Villoch, Bradley Consuegra, Athena Scarlett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Storage Accounts:</a:t>
            </a:r>
            <a:endParaRPr/>
          </a:p>
        </p:txBody>
      </p:sp>
      <p:sp>
        <p:nvSpPr>
          <p:cNvPr id="207" name="Google Shape;207;p22"/>
          <p:cNvSpPr/>
          <p:nvPr/>
        </p:nvSpPr>
        <p:spPr>
          <a:xfrm>
            <a:off x="1801579" y="4158580"/>
            <a:ext cx="717600" cy="673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8" name="Google Shape;208;p22"/>
          <p:cNvSpPr/>
          <p:nvPr/>
        </p:nvSpPr>
        <p:spPr>
          <a:xfrm rot="10800000">
            <a:off x="5928451" y="2263723"/>
            <a:ext cx="717600" cy="673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9" name="Google Shape;209;p22"/>
          <p:cNvSpPr txBox="1"/>
          <p:nvPr>
            <p:ph idx="1" type="body"/>
          </p:nvPr>
        </p:nvSpPr>
        <p:spPr>
          <a:xfrm>
            <a:off x="916975" y="14227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NextAzure lets you manage your Storage Accounts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Developed by Athena Scarlett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pSp>
        <p:nvGrpSpPr>
          <p:cNvPr id="210" name="Google Shape;210;p22"/>
          <p:cNvGrpSpPr/>
          <p:nvPr/>
        </p:nvGrpSpPr>
        <p:grpSpPr>
          <a:xfrm>
            <a:off x="1866425" y="2345525"/>
            <a:ext cx="4702100" cy="2413049"/>
            <a:chOff x="1866425" y="2345525"/>
            <a:chExt cx="4702100" cy="2413049"/>
          </a:xfrm>
        </p:grpSpPr>
        <p:pic>
          <p:nvPicPr>
            <p:cNvPr id="211" name="Google Shape;211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866425" y="2345525"/>
              <a:ext cx="4702100" cy="24130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p22"/>
            <p:cNvPicPr preferRelativeResize="0"/>
            <p:nvPr/>
          </p:nvPicPr>
          <p:blipFill rotWithShape="1">
            <a:blip r:embed="rId3">
              <a:alphaModFix/>
            </a:blip>
            <a:srcRect b="18639" l="74586" r="11854" t="62117"/>
            <a:stretch/>
          </p:blipFill>
          <p:spPr>
            <a:xfrm>
              <a:off x="3647774" y="4065800"/>
              <a:ext cx="1197573" cy="4643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Problem:</a:t>
            </a:r>
            <a:endParaRPr/>
          </a:p>
        </p:txBody>
      </p:sp>
      <p:sp>
        <p:nvSpPr>
          <p:cNvPr id="141" name="Google Shape;141;p14"/>
          <p:cNvSpPr txBox="1"/>
          <p:nvPr>
            <p:ph idx="1" type="body"/>
          </p:nvPr>
        </p:nvSpPr>
        <p:spPr>
          <a:xfrm>
            <a:off x="916500" y="1415150"/>
            <a:ext cx="7038900" cy="22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The initial problem for the project was to develop a Nextcloud service which allows users to login to Azure. This problem can from the fact that even though there are a variety of Nextcloud apps on their app store, there is not one that allows users to interact with the Azure portal. 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NextAzure?</a:t>
            </a:r>
            <a:endParaRPr/>
          </a:p>
        </p:txBody>
      </p:sp>
      <p:sp>
        <p:nvSpPr>
          <p:cNvPr id="147" name="Google Shape;147;p15"/>
          <p:cNvSpPr txBox="1"/>
          <p:nvPr>
            <p:ph idx="1" type="body"/>
          </p:nvPr>
        </p:nvSpPr>
        <p:spPr>
          <a:xfrm>
            <a:off x="856075" y="1384050"/>
            <a:ext cx="7038900" cy="1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4486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67"/>
              <a:buFont typeface="Montserrat Medium"/>
              <a:buChar char="➔"/>
            </a:pPr>
            <a:r>
              <a:rPr lang="en" sz="1667">
                <a:latin typeface="Montserrat Medium"/>
                <a:ea typeface="Montserrat Medium"/>
                <a:cs typeface="Montserrat Medium"/>
                <a:sym typeface="Montserrat Medium"/>
              </a:rPr>
              <a:t>NextAzure is an application developed for NextCloud that allows users to interact with the Microsoft Azure portal from the NextCloud website.</a:t>
            </a:r>
            <a:endParaRPr sz="4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descr="A screen shot of a computer&#10;&#10;Description automatically generated" id="148" name="Google Shape;14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42778" y="-755150"/>
            <a:ext cx="6372770" cy="3421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NextAzure System:</a:t>
            </a:r>
            <a:endParaRPr/>
          </a:p>
        </p:txBody>
      </p:sp>
      <p:sp>
        <p:nvSpPr>
          <p:cNvPr id="154" name="Google Shape;154;p16"/>
          <p:cNvSpPr txBox="1"/>
          <p:nvPr>
            <p:ph idx="1" type="body"/>
          </p:nvPr>
        </p:nvSpPr>
        <p:spPr>
          <a:xfrm>
            <a:off x="916500" y="1415150"/>
            <a:ext cx="7038900" cy="173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The current version of NextAzure allows users to sign in and view and interact with various Azure systems such as Virtual Machines, Databases, Account Storage, and App Services.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Collaboration &amp; Contribution</a:t>
            </a:r>
            <a:endParaRPr/>
          </a:p>
        </p:txBody>
      </p:sp>
      <p:sp>
        <p:nvSpPr>
          <p:cNvPr id="160" name="Google Shape;160;p17"/>
          <p:cNvSpPr/>
          <p:nvPr/>
        </p:nvSpPr>
        <p:spPr>
          <a:xfrm>
            <a:off x="5034492" y="3573451"/>
            <a:ext cx="912900" cy="8559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1" name="Google Shape;161;p17"/>
          <p:cNvSpPr txBox="1"/>
          <p:nvPr>
            <p:ph idx="1" type="body"/>
          </p:nvPr>
        </p:nvSpPr>
        <p:spPr>
          <a:xfrm>
            <a:off x="916500" y="1415150"/>
            <a:ext cx="4062300" cy="323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877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35"/>
              <a:buFont typeface="Montserrat Medium"/>
              <a:buChar char="➔"/>
            </a:pPr>
            <a:r>
              <a:rPr lang="en" sz="1725">
                <a:latin typeface="Montserrat Medium"/>
                <a:ea typeface="Montserrat Medium"/>
                <a:cs typeface="Montserrat Medium"/>
                <a:sym typeface="Montserrat Medium"/>
              </a:rPr>
              <a:t>Team collaboration and version control were maintained via GitHub. New contributions to the project were first tested on the team members’ local machine before a pull request was created in the project’s repository.</a:t>
            </a:r>
            <a:endParaRPr sz="1725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62" name="Google Shape;162;p17"/>
          <p:cNvSpPr/>
          <p:nvPr/>
        </p:nvSpPr>
        <p:spPr>
          <a:xfrm rot="10800000">
            <a:off x="8011216" y="1414486"/>
            <a:ext cx="912900" cy="8559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3" name="Google Shape;163;p17"/>
          <p:cNvPicPr preferRelativeResize="0"/>
          <p:nvPr/>
        </p:nvPicPr>
        <p:blipFill rotWithShape="1">
          <a:blip r:embed="rId3">
            <a:alphaModFix/>
          </a:blip>
          <a:srcRect b="0" l="23040" r="9804" t="0"/>
          <a:stretch/>
        </p:blipFill>
        <p:spPr>
          <a:xfrm>
            <a:off x="5107650" y="1482624"/>
            <a:ext cx="3743498" cy="287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Subscriptions &amp; Resource Groups:</a:t>
            </a:r>
            <a:endParaRPr/>
          </a:p>
        </p:txBody>
      </p:sp>
      <p:sp>
        <p:nvSpPr>
          <p:cNvPr id="169" name="Google Shape;169;p18"/>
          <p:cNvSpPr/>
          <p:nvPr/>
        </p:nvSpPr>
        <p:spPr>
          <a:xfrm>
            <a:off x="5480812" y="4422587"/>
            <a:ext cx="534900" cy="501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18"/>
          <p:cNvSpPr txBox="1"/>
          <p:nvPr>
            <p:ph idx="1" type="body"/>
          </p:nvPr>
        </p:nvSpPr>
        <p:spPr>
          <a:xfrm>
            <a:off x="900150" y="1431300"/>
            <a:ext cx="4162200" cy="283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NextAzure lets you manage your subscriptions and Resource Groups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Developed by Bradley Consuegra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descr="A screen shot of a computer&#10;&#10;Description automatically generated" id="171" name="Google Shape;17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5528" y="3253823"/>
            <a:ext cx="3015541" cy="1618959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8"/>
          <p:cNvSpPr/>
          <p:nvPr/>
        </p:nvSpPr>
        <p:spPr>
          <a:xfrm rot="10800000">
            <a:off x="8091687" y="1330815"/>
            <a:ext cx="534900" cy="501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A screenshot of a computer&#10;&#10;Description automatically generated" id="173" name="Google Shape;17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5519" y="1396878"/>
            <a:ext cx="3015541" cy="16241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Machines:</a:t>
            </a:r>
            <a:endParaRPr/>
          </a:p>
        </p:txBody>
      </p:sp>
      <p:sp>
        <p:nvSpPr>
          <p:cNvPr id="179" name="Google Shape;179;p19"/>
          <p:cNvSpPr/>
          <p:nvPr/>
        </p:nvSpPr>
        <p:spPr>
          <a:xfrm>
            <a:off x="2496774" y="4163947"/>
            <a:ext cx="722400" cy="6780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p19"/>
          <p:cNvSpPr/>
          <p:nvPr/>
        </p:nvSpPr>
        <p:spPr>
          <a:xfrm rot="10800000">
            <a:off x="5924820" y="2533696"/>
            <a:ext cx="722400" cy="6780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Google Shape;181;p19"/>
          <p:cNvSpPr txBox="1"/>
          <p:nvPr>
            <p:ph idx="1" type="body"/>
          </p:nvPr>
        </p:nvSpPr>
        <p:spPr>
          <a:xfrm>
            <a:off x="915625" y="1445700"/>
            <a:ext cx="7038900" cy="105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NextAzure lets you manage your virtual machines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Developed by Bradley Consuegra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descr="A screenshot of a computer&#10;&#10;Description automatically generated" id="182" name="Google Shape;18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2135" y="2612780"/>
            <a:ext cx="3975947" cy="2141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 Services:</a:t>
            </a:r>
            <a:endParaRPr/>
          </a:p>
        </p:txBody>
      </p:sp>
      <p:sp>
        <p:nvSpPr>
          <p:cNvPr id="188" name="Google Shape;188;p20"/>
          <p:cNvSpPr txBox="1"/>
          <p:nvPr>
            <p:ph idx="1" type="body"/>
          </p:nvPr>
        </p:nvSpPr>
        <p:spPr>
          <a:xfrm>
            <a:off x="916500" y="1415150"/>
            <a:ext cx="3080700" cy="22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NextAzure lets you manage your App Services.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Developed by Bradley Consuegra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89" name="Google Shape;189;p20"/>
          <p:cNvSpPr/>
          <p:nvPr/>
        </p:nvSpPr>
        <p:spPr>
          <a:xfrm rot="10800000">
            <a:off x="7988149" y="2460454"/>
            <a:ext cx="660600" cy="620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Google Shape;190;p20"/>
          <p:cNvSpPr/>
          <p:nvPr/>
        </p:nvSpPr>
        <p:spPr>
          <a:xfrm>
            <a:off x="4218949" y="4138094"/>
            <a:ext cx="660600" cy="620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1" name="Google Shape;19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9952" y="2536909"/>
            <a:ext cx="4276781" cy="2147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Servers &amp; Databases:</a:t>
            </a:r>
            <a:endParaRPr/>
          </a:p>
        </p:txBody>
      </p:sp>
      <p:sp>
        <p:nvSpPr>
          <p:cNvPr id="197" name="Google Shape;197;p21"/>
          <p:cNvSpPr/>
          <p:nvPr/>
        </p:nvSpPr>
        <p:spPr>
          <a:xfrm>
            <a:off x="233531" y="4193020"/>
            <a:ext cx="548400" cy="5148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Google Shape;198;p21"/>
          <p:cNvSpPr txBox="1"/>
          <p:nvPr>
            <p:ph idx="1" type="body"/>
          </p:nvPr>
        </p:nvSpPr>
        <p:spPr>
          <a:xfrm>
            <a:off x="900150" y="1430375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NextAzure lets you manage your Databases as well as the Servers your Databases are located in.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Montserrat Medium"/>
              <a:buChar char="➔"/>
            </a:pPr>
            <a:r>
              <a:rPr lang="en" sz="1700">
                <a:latin typeface="Montserrat Medium"/>
                <a:ea typeface="Montserrat Medium"/>
                <a:cs typeface="Montserrat Medium"/>
                <a:sym typeface="Montserrat Medium"/>
              </a:rPr>
              <a:t>Developed by Lucas Villoch</a:t>
            </a:r>
            <a:endParaRPr sz="17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99" name="Google Shape;199;p21"/>
          <p:cNvSpPr/>
          <p:nvPr/>
        </p:nvSpPr>
        <p:spPr>
          <a:xfrm rot="10800000">
            <a:off x="8240647" y="2610530"/>
            <a:ext cx="548400" cy="5148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0" name="Google Shape;20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500" y="2748675"/>
            <a:ext cx="3701852" cy="189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3731" y="2672475"/>
            <a:ext cx="3860895" cy="19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