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j281wlsBLjyMvwmID0MK99lrEH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e51c53efbd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8" name="Google Shape;238;g1e51c53efbd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1e51c53efbd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4" name="Google Shape;244;g1e51c53efbd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e51c53efbd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4" name="Google Shape;254;g1e51c53efbd_0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1ec4303e7b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1ec4303e7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1e535602c78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6" name="Google Shape;266;g1e535602c78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e52263a231_1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g1e52263a231_1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1" name="Google Shape;20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7" name="Google Shape;20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5bf8afa1f7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3" name="Google Shape;213;g25bf8afa1f7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0" name="Google Shape;2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6" name="Google Shape;226;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5bf8afa1f7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2" name="Google Shape;232;g25bf8afa1f7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7"/>
            <a:chOff x="11140977" y="745237"/>
            <a:chExt cx="522582" cy="530387"/>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60" name="Shape 60"/>
        <p:cNvGrpSpPr/>
        <p:nvPr/>
      </p:nvGrpSpPr>
      <p:grpSpPr>
        <a:xfrm>
          <a:off x="0" y="0"/>
          <a:ext cx="0" cy="0"/>
          <a:chOff x="0" y="0"/>
          <a:chExt cx="0" cy="0"/>
        </a:xfrm>
      </p:grpSpPr>
      <p:pic>
        <p:nvPicPr>
          <p:cNvPr descr="A picture containing bird&#10;&#10;Description automatically generated" id="61" name="Google Shape;61;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3" name="Google Shape;63;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4" name="Google Shape;64;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8" name="Google Shape;68;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9" name="Google Shape;69;p25"/>
          <p:cNvGrpSpPr/>
          <p:nvPr/>
        </p:nvGrpSpPr>
        <p:grpSpPr>
          <a:xfrm flipH="1">
            <a:off x="11449544" y="206704"/>
            <a:ext cx="522582" cy="530386"/>
            <a:chOff x="2645664" y="2011680"/>
            <a:chExt cx="735606" cy="746592"/>
          </a:xfrm>
        </p:grpSpPr>
        <p:sp>
          <p:nvSpPr>
            <p:cNvPr id="70" name="Google Shape;70;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 name="Google Shape;71;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72" name="Google Shape;72;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73" name="Google Shape;73;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74" name="Shape 74"/>
        <p:cNvGrpSpPr/>
        <p:nvPr/>
      </p:nvGrpSpPr>
      <p:grpSpPr>
        <a:xfrm>
          <a:off x="0" y="0"/>
          <a:ext cx="0" cy="0"/>
          <a:chOff x="0" y="0"/>
          <a:chExt cx="0" cy="0"/>
        </a:xfrm>
      </p:grpSpPr>
      <p:pic>
        <p:nvPicPr>
          <p:cNvPr descr="A picture containing bird&#10;&#10;Description automatically generated" id="75" name="Google Shape;75;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6" name="Google Shape;76;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9" name="Google Shape;79;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24"/>
          <p:cNvGrpSpPr/>
          <p:nvPr/>
        </p:nvGrpSpPr>
        <p:grpSpPr>
          <a:xfrm flipH="1">
            <a:off x="11449544" y="206704"/>
            <a:ext cx="522582" cy="530386"/>
            <a:chOff x="2645664" y="2011680"/>
            <a:chExt cx="735606" cy="746592"/>
          </a:xfrm>
        </p:grpSpPr>
        <p:sp>
          <p:nvSpPr>
            <p:cNvPr id="81" name="Google Shape;81;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3.pn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idx="1" type="subTitle"/>
          </p:nvPr>
        </p:nvSpPr>
        <p:spPr>
          <a:xfrm>
            <a:off x="2143655" y="3405400"/>
            <a:ext cx="9072900" cy="1655700"/>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100000"/>
              </a:lnSpc>
              <a:spcBef>
                <a:spcPts val="0"/>
              </a:spcBef>
              <a:spcAft>
                <a:spcPts val="0"/>
              </a:spcAft>
              <a:buClr>
                <a:schemeClr val="dk1"/>
              </a:buClr>
              <a:buSzPts val="1100"/>
              <a:buFont typeface="Arial"/>
              <a:buNone/>
            </a:pPr>
            <a:r>
              <a:t/>
            </a:r>
            <a:endParaRPr sz="2800">
              <a:solidFill>
                <a:srgbClr val="595959"/>
              </a:solidFill>
            </a:endParaRPr>
          </a:p>
          <a:p>
            <a:pPr indent="0" lvl="0" marL="0" rtl="0" algn="ctr">
              <a:lnSpc>
                <a:spcPct val="100000"/>
              </a:lnSpc>
              <a:spcBef>
                <a:spcPts val="0"/>
              </a:spcBef>
              <a:spcAft>
                <a:spcPts val="0"/>
              </a:spcAft>
              <a:buClr>
                <a:schemeClr val="dk1"/>
              </a:buClr>
              <a:buSzPts val="1100"/>
              <a:buFont typeface="Arial"/>
              <a:buNone/>
            </a:pPr>
            <a:r>
              <a:rPr lang="en-US" sz="1800">
                <a:solidFill>
                  <a:srgbClr val="FFFFFF"/>
                </a:solidFill>
              </a:rPr>
              <a:t>Product Owner: Jean Hannan</a:t>
            </a:r>
            <a:endParaRPr sz="1800">
              <a:solidFill>
                <a:srgbClr val="FFFFFF"/>
              </a:solidFill>
            </a:endParaRPr>
          </a:p>
          <a:p>
            <a:pPr indent="0" lvl="0" marL="0" rtl="0" algn="ctr">
              <a:lnSpc>
                <a:spcPct val="100000"/>
              </a:lnSpc>
              <a:spcBef>
                <a:spcPts val="0"/>
              </a:spcBef>
              <a:spcAft>
                <a:spcPts val="0"/>
              </a:spcAft>
              <a:buClr>
                <a:schemeClr val="dk1"/>
              </a:buClr>
              <a:buSzPts val="1100"/>
              <a:buFont typeface="Arial"/>
              <a:buNone/>
            </a:pPr>
            <a:r>
              <a:rPr lang="en-US" sz="1800">
                <a:solidFill>
                  <a:srgbClr val="FFFFFF"/>
                </a:solidFill>
              </a:rPr>
              <a:t>Mentor: Eduardo Morales</a:t>
            </a:r>
            <a:endParaRPr sz="1800">
              <a:solidFill>
                <a:srgbClr val="FFFFFF"/>
              </a:solidFill>
            </a:endParaRPr>
          </a:p>
          <a:p>
            <a:pPr indent="0" lvl="0" marL="0" rtl="0" algn="ctr">
              <a:lnSpc>
                <a:spcPct val="100000"/>
              </a:lnSpc>
              <a:spcBef>
                <a:spcPts val="0"/>
              </a:spcBef>
              <a:spcAft>
                <a:spcPts val="0"/>
              </a:spcAft>
              <a:buClr>
                <a:schemeClr val="dk1"/>
              </a:buClr>
              <a:buSzPts val="1100"/>
              <a:buFont typeface="Arial"/>
              <a:buNone/>
            </a:pPr>
            <a:r>
              <a:rPr lang="en-US" sz="1800">
                <a:solidFill>
                  <a:srgbClr val="FFFFFF"/>
                </a:solidFill>
              </a:rPr>
              <a:t>Professor: Masoud Sadjadi</a:t>
            </a:r>
            <a:endParaRPr sz="1800">
              <a:solidFill>
                <a:srgbClr val="FFFFFF"/>
              </a:solidFill>
            </a:endParaRPr>
          </a:p>
          <a:p>
            <a:pPr indent="0" lvl="0" marL="0" rtl="0" algn="l">
              <a:lnSpc>
                <a:spcPct val="90000"/>
              </a:lnSpc>
              <a:spcBef>
                <a:spcPts val="0"/>
              </a:spcBef>
              <a:spcAft>
                <a:spcPts val="0"/>
              </a:spcAft>
              <a:buClr>
                <a:schemeClr val="lt1"/>
              </a:buClr>
              <a:buSzPts val="2400"/>
              <a:buNone/>
            </a:pPr>
            <a:r>
              <a:t/>
            </a:r>
            <a:endParaRPr>
              <a:solidFill>
                <a:srgbClr val="FFFFFF"/>
              </a:solidFill>
            </a:endParaRPr>
          </a:p>
        </p:txBody>
      </p:sp>
      <p:sp>
        <p:nvSpPr>
          <p:cNvPr id="182" name="Google Shape;182;p1"/>
          <p:cNvSpPr txBox="1"/>
          <p:nvPr/>
        </p:nvSpPr>
        <p:spPr>
          <a:xfrm>
            <a:off x="2759925" y="598400"/>
            <a:ext cx="8529900" cy="9366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980"/>
              <a:buFont typeface="Arial"/>
              <a:buNone/>
            </a:pPr>
            <a:r>
              <a:rPr b="0" i="0" lang="en-US" sz="3980" u="none" cap="none" strike="noStrike">
                <a:solidFill>
                  <a:schemeClr val="lt1"/>
                </a:solidFill>
                <a:latin typeface="Arial"/>
                <a:ea typeface="Arial"/>
                <a:cs typeface="Arial"/>
                <a:sym typeface="Arial"/>
              </a:rPr>
              <a:t>Capstone II Final Project Fall 2023</a:t>
            </a:r>
            <a:endParaRPr b="0" i="0" sz="3980" u="none" cap="none" strike="noStrike">
              <a:solidFill>
                <a:schemeClr val="lt1"/>
              </a:solidFill>
              <a:latin typeface="Arial"/>
              <a:ea typeface="Arial"/>
              <a:cs typeface="Arial"/>
              <a:sym typeface="Arial"/>
            </a:endParaRPr>
          </a:p>
        </p:txBody>
      </p:sp>
      <p:sp>
        <p:nvSpPr>
          <p:cNvPr id="183" name="Google Shape;183;p1"/>
          <p:cNvSpPr txBox="1"/>
          <p:nvPr/>
        </p:nvSpPr>
        <p:spPr>
          <a:xfrm>
            <a:off x="4297425" y="1848900"/>
            <a:ext cx="54549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FFFFFF"/>
                </a:solidFill>
                <a:latin typeface="Arial"/>
                <a:ea typeface="Arial"/>
                <a:cs typeface="Arial"/>
                <a:sym typeface="Arial"/>
              </a:rPr>
              <a:t>NuMom (Keeping Moms &amp; Infants Healthy)</a:t>
            </a:r>
            <a:endParaRPr b="0" i="0" sz="2100" u="none" cap="none" strike="noStrike">
              <a:solidFill>
                <a:srgbClr val="FFFFFF"/>
              </a:solidFill>
              <a:latin typeface="Arial"/>
              <a:ea typeface="Arial"/>
              <a:cs typeface="Arial"/>
              <a:sym typeface="Arial"/>
            </a:endParaRPr>
          </a:p>
        </p:txBody>
      </p:sp>
      <p:sp>
        <p:nvSpPr>
          <p:cNvPr id="184" name="Google Shape;184;p1"/>
          <p:cNvSpPr txBox="1"/>
          <p:nvPr/>
        </p:nvSpPr>
        <p:spPr>
          <a:xfrm>
            <a:off x="3635775" y="2583413"/>
            <a:ext cx="6778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u="none" cap="none" strike="noStrike">
                <a:solidFill>
                  <a:srgbClr val="FFFFFF"/>
                </a:solidFill>
                <a:latin typeface="Arial"/>
                <a:ea typeface="Arial"/>
                <a:cs typeface="Arial"/>
                <a:sym typeface="Arial"/>
              </a:rPr>
              <a:t>Team Members: Jose Daniel Baez, Jocelyn Rodriguez, and Victor Rojas Hernandez</a:t>
            </a:r>
            <a:endParaRPr b="0" i="0" u="none" cap="none" strike="noStrike">
              <a:solidFill>
                <a:srgbClr val="FFFFFF"/>
              </a:solidFill>
              <a:latin typeface="Arial"/>
              <a:ea typeface="Arial"/>
              <a:cs typeface="Arial"/>
              <a:sym typeface="Arial"/>
            </a:endParaRPr>
          </a:p>
        </p:txBody>
      </p:sp>
      <p:pic>
        <p:nvPicPr>
          <p:cNvPr id="185" name="Google Shape;185;p1"/>
          <p:cNvPicPr preferRelativeResize="0"/>
          <p:nvPr/>
        </p:nvPicPr>
        <p:blipFill rotWithShape="1">
          <a:blip r:embed="rId3">
            <a:alphaModFix/>
          </a:blip>
          <a:srcRect b="0" l="0" r="0" t="0"/>
          <a:stretch/>
        </p:blipFill>
        <p:spPr>
          <a:xfrm>
            <a:off x="8880625" y="3382975"/>
            <a:ext cx="1824801" cy="170055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g1e51c53efbd_0_1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Key NuMom App Functionalities:</a:t>
            </a:r>
            <a:endParaRPr/>
          </a:p>
        </p:txBody>
      </p:sp>
      <p:sp>
        <p:nvSpPr>
          <p:cNvPr id="241" name="Google Shape;241;g1e51c53efbd_0_12"/>
          <p:cNvSpPr txBox="1"/>
          <p:nvPr>
            <p:ph idx="2" type="body"/>
          </p:nvPr>
        </p:nvSpPr>
        <p:spPr>
          <a:xfrm>
            <a:off x="2018250" y="1481350"/>
            <a:ext cx="8649900" cy="3176700"/>
          </a:xfrm>
          <a:prstGeom prst="rect">
            <a:avLst/>
          </a:prstGeom>
          <a:noFill/>
          <a:ln>
            <a:noFill/>
          </a:ln>
        </p:spPr>
        <p:txBody>
          <a:bodyPr anchorCtr="0" anchor="t" bIns="45700" lIns="91425" spcFirstLastPara="1" rIns="91425" wrap="square" tIns="45700">
            <a:normAutofit lnSpcReduction="10000"/>
          </a:bodyPr>
          <a:lstStyle/>
          <a:p>
            <a:pPr indent="-355600" lvl="0" marL="457200" rtl="0" algn="l">
              <a:lnSpc>
                <a:spcPct val="90000"/>
              </a:lnSpc>
              <a:spcBef>
                <a:spcPts val="0"/>
              </a:spcBef>
              <a:spcAft>
                <a:spcPts val="0"/>
              </a:spcAft>
              <a:buSzPts val="2000"/>
              <a:buChar char="•"/>
            </a:pPr>
            <a:r>
              <a:rPr lang="en-US"/>
              <a:t>Based on a user’s location, a user can locate shelters and clinics nearest to them to receive professional services which is shown on a map.</a:t>
            </a:r>
            <a:endParaRPr/>
          </a:p>
          <a:p>
            <a:pPr indent="-355600" lvl="0" marL="457200" rtl="0" algn="l">
              <a:lnSpc>
                <a:spcPct val="90000"/>
              </a:lnSpc>
              <a:spcBef>
                <a:spcPts val="0"/>
              </a:spcBef>
              <a:spcAft>
                <a:spcPts val="0"/>
              </a:spcAft>
              <a:buSzPts val="2000"/>
              <a:buChar char="•"/>
            </a:pPr>
            <a:r>
              <a:rPr lang="en-US"/>
              <a:t>User’s have learning resources for STD awareness and safe sex practices.</a:t>
            </a:r>
            <a:endParaRPr/>
          </a:p>
          <a:p>
            <a:pPr indent="-355600" lvl="0" marL="457200" rtl="0" algn="l">
              <a:lnSpc>
                <a:spcPct val="90000"/>
              </a:lnSpc>
              <a:spcBef>
                <a:spcPts val="0"/>
              </a:spcBef>
              <a:spcAft>
                <a:spcPts val="0"/>
              </a:spcAft>
              <a:buSzPts val="2000"/>
              <a:buChar char="•"/>
            </a:pPr>
            <a:r>
              <a:rPr lang="en-US"/>
              <a:t>User’s have easy to understand informational pages on applying for insurance, WIC, and Medicaid.</a:t>
            </a:r>
            <a:endParaRPr/>
          </a:p>
          <a:p>
            <a:pPr indent="-355600" lvl="0" marL="457200" rtl="0" algn="l">
              <a:lnSpc>
                <a:spcPct val="90000"/>
              </a:lnSpc>
              <a:spcBef>
                <a:spcPts val="0"/>
              </a:spcBef>
              <a:spcAft>
                <a:spcPts val="0"/>
              </a:spcAft>
              <a:buSzPts val="2000"/>
              <a:buChar char="•"/>
            </a:pPr>
            <a:r>
              <a:rPr lang="en-US"/>
              <a:t>User’s can organize their health journey by recording appointments, uploading documents, keep track of immunizations, and add medical references.</a:t>
            </a:r>
            <a:endParaRPr/>
          </a:p>
          <a:p>
            <a:pPr indent="-355600" lvl="0" marL="457200" rtl="0" algn="l">
              <a:lnSpc>
                <a:spcPct val="90000"/>
              </a:lnSpc>
              <a:spcBef>
                <a:spcPts val="0"/>
              </a:spcBef>
              <a:spcAft>
                <a:spcPts val="0"/>
              </a:spcAft>
              <a:buSzPts val="2000"/>
              <a:buChar char="•"/>
            </a:pPr>
            <a:r>
              <a:rPr lang="en-US"/>
              <a:t>The most important feature for its users’ is the app functions in three languages: English, Spanish, and Haitian Creole.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g1e51c53efbd_0_20"/>
          <p:cNvSpPr txBox="1"/>
          <p:nvPr>
            <p:ph type="title"/>
          </p:nvPr>
        </p:nvSpPr>
        <p:spPr>
          <a:xfrm>
            <a:off x="1779864" y="71210"/>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Screenshots</a:t>
            </a:r>
            <a:endParaRPr/>
          </a:p>
        </p:txBody>
      </p:sp>
      <p:pic>
        <p:nvPicPr>
          <p:cNvPr descr="A screenshot of a login screen&#10;&#10;Description automatically generated" id="247" name="Google Shape;247;g1e51c53efbd_0_20"/>
          <p:cNvPicPr preferRelativeResize="0"/>
          <p:nvPr/>
        </p:nvPicPr>
        <p:blipFill rotWithShape="1">
          <a:blip r:embed="rId3">
            <a:alphaModFix/>
          </a:blip>
          <a:srcRect b="0" l="0" r="0" t="0"/>
          <a:stretch/>
        </p:blipFill>
        <p:spPr>
          <a:xfrm>
            <a:off x="2063328" y="1480624"/>
            <a:ext cx="1801090" cy="3896751"/>
          </a:xfrm>
          <a:prstGeom prst="rect">
            <a:avLst/>
          </a:prstGeom>
          <a:noFill/>
          <a:ln>
            <a:noFill/>
          </a:ln>
        </p:spPr>
      </p:pic>
      <p:pic>
        <p:nvPicPr>
          <p:cNvPr descr="A screenshot of a cell phone&#10;&#10;Description automatically generated" id="248" name="Google Shape;248;g1e51c53efbd_0_20"/>
          <p:cNvPicPr preferRelativeResize="0"/>
          <p:nvPr/>
        </p:nvPicPr>
        <p:blipFill rotWithShape="1">
          <a:blip r:embed="rId4">
            <a:alphaModFix/>
          </a:blip>
          <a:srcRect b="0" l="0" r="0" t="0"/>
          <a:stretch/>
        </p:blipFill>
        <p:spPr>
          <a:xfrm>
            <a:off x="3864418" y="1480624"/>
            <a:ext cx="1801090" cy="3896751"/>
          </a:xfrm>
          <a:prstGeom prst="rect">
            <a:avLst/>
          </a:prstGeom>
          <a:noFill/>
          <a:ln>
            <a:noFill/>
          </a:ln>
        </p:spPr>
      </p:pic>
      <p:pic>
        <p:nvPicPr>
          <p:cNvPr descr="Screens screenshot of a phone&#10;&#10;Description automatically generated" id="249" name="Google Shape;249;g1e51c53efbd_0_20"/>
          <p:cNvPicPr preferRelativeResize="0"/>
          <p:nvPr/>
        </p:nvPicPr>
        <p:blipFill rotWithShape="1">
          <a:blip r:embed="rId5">
            <a:alphaModFix/>
          </a:blip>
          <a:srcRect b="0" l="0" r="0" t="0"/>
          <a:stretch/>
        </p:blipFill>
        <p:spPr>
          <a:xfrm>
            <a:off x="5665508" y="1480624"/>
            <a:ext cx="1801090" cy="3896753"/>
          </a:xfrm>
          <a:prstGeom prst="rect">
            <a:avLst/>
          </a:prstGeom>
          <a:noFill/>
          <a:ln>
            <a:noFill/>
          </a:ln>
        </p:spPr>
      </p:pic>
      <p:pic>
        <p:nvPicPr>
          <p:cNvPr descr="A screen shot of a phone&#10;&#10;Description automatically generated" id="250" name="Google Shape;250;g1e51c53efbd_0_20"/>
          <p:cNvPicPr preferRelativeResize="0"/>
          <p:nvPr/>
        </p:nvPicPr>
        <p:blipFill rotWithShape="1">
          <a:blip r:embed="rId6">
            <a:alphaModFix/>
          </a:blip>
          <a:srcRect b="0" l="0" r="0" t="0"/>
          <a:stretch/>
        </p:blipFill>
        <p:spPr>
          <a:xfrm>
            <a:off x="7466598" y="1480622"/>
            <a:ext cx="1801090" cy="3896751"/>
          </a:xfrm>
          <a:prstGeom prst="rect">
            <a:avLst/>
          </a:prstGeom>
          <a:noFill/>
          <a:ln>
            <a:noFill/>
          </a:ln>
        </p:spPr>
      </p:pic>
      <p:pic>
        <p:nvPicPr>
          <p:cNvPr descr="A screenshot of a phone&#10;&#10;Description automatically generated" id="251" name="Google Shape;251;g1e51c53efbd_0_20"/>
          <p:cNvPicPr preferRelativeResize="0"/>
          <p:nvPr/>
        </p:nvPicPr>
        <p:blipFill rotWithShape="1">
          <a:blip r:embed="rId7">
            <a:alphaModFix/>
          </a:blip>
          <a:srcRect b="0" l="0" r="0" t="0"/>
          <a:stretch/>
        </p:blipFill>
        <p:spPr>
          <a:xfrm>
            <a:off x="9267688" y="1480622"/>
            <a:ext cx="1801090" cy="38967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1e51c53efbd_0_2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Summary</a:t>
            </a:r>
            <a:endParaRPr/>
          </a:p>
        </p:txBody>
      </p:sp>
      <p:sp>
        <p:nvSpPr>
          <p:cNvPr id="257" name="Google Shape;257;g1e51c53efbd_0_28"/>
          <p:cNvSpPr txBox="1"/>
          <p:nvPr>
            <p:ph idx="3" type="body"/>
          </p:nvPr>
        </p:nvSpPr>
        <p:spPr>
          <a:xfrm>
            <a:off x="1967661" y="1892425"/>
            <a:ext cx="91917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b="0" i="0" lang="en-US">
                <a:solidFill>
                  <a:srgbClr val="ECECF1"/>
                </a:solidFill>
                <a:latin typeface="Arial"/>
                <a:ea typeface="Arial"/>
                <a:cs typeface="Arial"/>
                <a:sym typeface="Arial"/>
              </a:rPr>
              <a:t>In essence, NuMom's overarching objective is to offer readily available resources to assist low-income mothers in effectively caring for their infants both before and after childbirth. Our aim is to empower these mothers to provide the best possible care for their infants by utilizing our features, which allow them to conveniently record appointments, immunizations, documents, and medical references for easy access and organization.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g1ec4303e7bc_0_0"/>
          <p:cNvSpPr txBox="1"/>
          <p:nvPr>
            <p:ph type="title"/>
          </p:nvPr>
        </p:nvSpPr>
        <p:spPr>
          <a:xfrm>
            <a:off x="1920245" y="532425"/>
            <a:ext cx="54045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Shortcomings/Wishlist</a:t>
            </a:r>
            <a:endParaRPr/>
          </a:p>
        </p:txBody>
      </p:sp>
      <p:sp>
        <p:nvSpPr>
          <p:cNvPr id="263" name="Google Shape;263;g1ec4303e7bc_0_0"/>
          <p:cNvSpPr txBox="1"/>
          <p:nvPr>
            <p:ph idx="2" type="body"/>
          </p:nvPr>
        </p:nvSpPr>
        <p:spPr>
          <a:xfrm>
            <a:off x="4400498" y="1995579"/>
            <a:ext cx="4758300" cy="3176700"/>
          </a:xfrm>
          <a:prstGeom prst="rect">
            <a:avLst/>
          </a:prstGeom>
        </p:spPr>
        <p:txBody>
          <a:bodyPr anchorCtr="0" anchor="t" bIns="45700" lIns="91425" spcFirstLastPara="1" rIns="91425" wrap="square" tIns="45700">
            <a:noAutofit/>
          </a:bodyPr>
          <a:lstStyle/>
          <a:p>
            <a:pPr indent="-336550" lvl="0" marL="457200" rtl="0" algn="l">
              <a:lnSpc>
                <a:spcPct val="115000"/>
              </a:lnSpc>
              <a:spcBef>
                <a:spcPts val="0"/>
              </a:spcBef>
              <a:spcAft>
                <a:spcPts val="0"/>
              </a:spcAft>
              <a:buSzPts val="1700"/>
              <a:buFont typeface="Times New Roman"/>
              <a:buChar char="●"/>
            </a:pPr>
            <a:r>
              <a:rPr lang="en-US" sz="1700">
                <a:latin typeface="Times New Roman"/>
                <a:ea typeface="Times New Roman"/>
                <a:cs typeface="Times New Roman"/>
                <a:sym typeface="Times New Roman"/>
              </a:rPr>
              <a:t>Add animations and/or other UI improvements so that the user experience becomes more engaging and visually appealing. </a:t>
            </a:r>
            <a:endParaRPr sz="1700">
              <a:latin typeface="Times New Roman"/>
              <a:ea typeface="Times New Roman"/>
              <a:cs typeface="Times New Roman"/>
              <a:sym typeface="Times New Roman"/>
            </a:endParaRPr>
          </a:p>
          <a:p>
            <a:pPr indent="-336550" lvl="0" marL="457200" rtl="0" algn="l">
              <a:lnSpc>
                <a:spcPct val="115000"/>
              </a:lnSpc>
              <a:spcBef>
                <a:spcPts val="0"/>
              </a:spcBef>
              <a:spcAft>
                <a:spcPts val="0"/>
              </a:spcAft>
              <a:buSzPts val="1700"/>
              <a:buFont typeface="Times New Roman"/>
              <a:buChar char="●"/>
            </a:pPr>
            <a:r>
              <a:rPr lang="en-US" sz="1700">
                <a:latin typeface="Times New Roman"/>
                <a:ea typeface="Times New Roman"/>
                <a:cs typeface="Times New Roman"/>
                <a:sym typeface="Times New Roman"/>
              </a:rPr>
              <a:t>Add more icons throughout the app</a:t>
            </a:r>
            <a:endParaRPr sz="1700">
              <a:latin typeface="Times New Roman"/>
              <a:ea typeface="Times New Roman"/>
              <a:cs typeface="Times New Roman"/>
              <a:sym typeface="Times New Roman"/>
            </a:endParaRPr>
          </a:p>
          <a:p>
            <a:pPr indent="-336550" lvl="0" marL="457200" rtl="0" algn="l">
              <a:lnSpc>
                <a:spcPct val="115000"/>
              </a:lnSpc>
              <a:spcBef>
                <a:spcPts val="0"/>
              </a:spcBef>
              <a:spcAft>
                <a:spcPts val="0"/>
              </a:spcAft>
              <a:buSzPts val="1700"/>
              <a:buFont typeface="Times New Roman"/>
              <a:buChar char="●"/>
            </a:pPr>
            <a:r>
              <a:rPr lang="en-US" sz="1700">
                <a:latin typeface="Times New Roman"/>
                <a:ea typeface="Times New Roman"/>
                <a:cs typeface="Times New Roman"/>
                <a:sym typeface="Times New Roman"/>
              </a:rPr>
              <a:t>Adding more information such as what body changes to expect after having a child </a:t>
            </a:r>
            <a:endParaRPr sz="1700">
              <a:latin typeface="Times New Roman"/>
              <a:ea typeface="Times New Roman"/>
              <a:cs typeface="Times New Roman"/>
              <a:sym typeface="Times New Roman"/>
            </a:endParaRPr>
          </a:p>
          <a:p>
            <a:pPr indent="-336550" lvl="0" marL="457200" rtl="0" algn="l">
              <a:lnSpc>
                <a:spcPct val="115000"/>
              </a:lnSpc>
              <a:spcBef>
                <a:spcPts val="0"/>
              </a:spcBef>
              <a:spcAft>
                <a:spcPts val="0"/>
              </a:spcAft>
              <a:buSzPts val="1700"/>
              <a:buFont typeface="Times New Roman"/>
              <a:buChar char="●"/>
            </a:pPr>
            <a:r>
              <a:rPr lang="en-US" sz="1700">
                <a:latin typeface="Times New Roman"/>
                <a:ea typeface="Times New Roman"/>
                <a:cs typeface="Times New Roman"/>
                <a:sym typeface="Times New Roman"/>
              </a:rPr>
              <a:t>Add more shelters since there are more clinics than shelters provided.</a:t>
            </a:r>
            <a:endParaRPr sz="1700">
              <a:latin typeface="Times New Roman"/>
              <a:ea typeface="Times New Roman"/>
              <a:cs typeface="Times New Roman"/>
              <a:sym typeface="Times New Roman"/>
            </a:endParaRPr>
          </a:p>
          <a:p>
            <a:pPr indent="-336550" lvl="0" marL="457200" rtl="0" algn="l">
              <a:lnSpc>
                <a:spcPct val="115000"/>
              </a:lnSpc>
              <a:spcBef>
                <a:spcPts val="0"/>
              </a:spcBef>
              <a:spcAft>
                <a:spcPts val="0"/>
              </a:spcAft>
              <a:buSzPts val="1700"/>
              <a:buFont typeface="Times New Roman"/>
              <a:buChar char="●"/>
            </a:pPr>
            <a:r>
              <a:rPr lang="en-US" sz="1700">
                <a:latin typeface="Times New Roman"/>
                <a:ea typeface="Times New Roman"/>
                <a:cs typeface="Times New Roman"/>
                <a:sym typeface="Times New Roman"/>
              </a:rPr>
              <a:t>Better optimization for the Android version.</a:t>
            </a:r>
            <a:endParaRPr sz="1700">
              <a:latin typeface="Times New Roman"/>
              <a:ea typeface="Times New Roman"/>
              <a:cs typeface="Times New Roman"/>
              <a:sym typeface="Times New Roman"/>
            </a:endParaRPr>
          </a:p>
          <a:p>
            <a:pPr indent="-336550" lvl="0" marL="457200" rtl="0" algn="l">
              <a:lnSpc>
                <a:spcPct val="115000"/>
              </a:lnSpc>
              <a:spcBef>
                <a:spcPts val="0"/>
              </a:spcBef>
              <a:spcAft>
                <a:spcPts val="0"/>
              </a:spcAft>
              <a:buSzPts val="1700"/>
              <a:buFont typeface="Times New Roman"/>
              <a:buChar char="●"/>
            </a:pPr>
            <a:r>
              <a:rPr lang="en-US" sz="1700">
                <a:latin typeface="Times New Roman"/>
                <a:ea typeface="Times New Roman"/>
                <a:cs typeface="Times New Roman"/>
                <a:sym typeface="Times New Roman"/>
              </a:rPr>
              <a:t>Complete translation for the application</a:t>
            </a:r>
            <a:endParaRPr sz="1700">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1e535602c78_1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Contact Us:</a:t>
            </a:r>
            <a:endParaRPr/>
          </a:p>
        </p:txBody>
      </p:sp>
      <p:sp>
        <p:nvSpPr>
          <p:cNvPr id="269" name="Google Shape;269;g1e535602c78_1_0"/>
          <p:cNvSpPr txBox="1"/>
          <p:nvPr>
            <p:ph idx="3" type="body"/>
          </p:nvPr>
        </p:nvSpPr>
        <p:spPr>
          <a:xfrm>
            <a:off x="1967661" y="1892425"/>
            <a:ext cx="91917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Jocelyn: </a:t>
            </a:r>
            <a:r>
              <a:rPr lang="en-US" u="sng"/>
              <a:t>jrodr1337@fiu.edu</a:t>
            </a:r>
            <a:endParaRPr/>
          </a:p>
          <a:p>
            <a:pPr indent="0" lvl="0" marL="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SzPts val="2000"/>
              <a:buNone/>
            </a:pPr>
            <a:r>
              <a:rPr lang="en-US"/>
              <a:t>Jose: </a:t>
            </a:r>
            <a:r>
              <a:rPr lang="en-US" u="sng"/>
              <a:t>jbaez061@fiu.edu</a:t>
            </a:r>
            <a:endParaRPr/>
          </a:p>
          <a:p>
            <a:pPr indent="-101600" lvl="0" marL="22860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SzPts val="2000"/>
              <a:buNone/>
            </a:pPr>
            <a:r>
              <a:rPr lang="en-US"/>
              <a:t>Victor:  </a:t>
            </a:r>
            <a:r>
              <a:rPr lang="en-US" u="sng"/>
              <a:t>vroja035@fiu.edu</a:t>
            </a:r>
            <a:endParaRPr/>
          </a:p>
          <a:p>
            <a:pPr indent="-101600" lvl="0" marL="22860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1e52263a231_1_3"/>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rgbClr val="DE2271"/>
                </a:solidFill>
              </a:rPr>
              <a:t>Team Members</a:t>
            </a:r>
            <a:endParaRPr/>
          </a:p>
        </p:txBody>
      </p:sp>
      <p:sp>
        <p:nvSpPr>
          <p:cNvPr id="191" name="Google Shape;191;g1e52263a231_1_3"/>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000"/>
              <a:buNone/>
            </a:pPr>
            <a:r>
              <a:rPr lang="en-US" sz="3000"/>
              <a:t>Capstone 2 Fall 2023:</a:t>
            </a:r>
            <a:endParaRPr sz="3000"/>
          </a:p>
          <a:p>
            <a:pPr indent="-400050" lvl="0" marL="457200" rtl="0" algn="l">
              <a:lnSpc>
                <a:spcPct val="90000"/>
              </a:lnSpc>
              <a:spcBef>
                <a:spcPts val="1000"/>
              </a:spcBef>
              <a:spcAft>
                <a:spcPts val="0"/>
              </a:spcAft>
              <a:buSzPts val="2700"/>
              <a:buChar char="❏"/>
            </a:pPr>
            <a:r>
              <a:rPr lang="en-US" sz="2700"/>
              <a:t>Jose Daniel Baez (Developer)</a:t>
            </a:r>
            <a:endParaRPr/>
          </a:p>
          <a:p>
            <a:pPr indent="-400050" lvl="0" marL="457200" rtl="0" algn="l">
              <a:lnSpc>
                <a:spcPct val="90000"/>
              </a:lnSpc>
              <a:spcBef>
                <a:spcPts val="1000"/>
              </a:spcBef>
              <a:spcAft>
                <a:spcPts val="0"/>
              </a:spcAft>
              <a:buSzPts val="2700"/>
              <a:buChar char="❏"/>
            </a:pPr>
            <a:r>
              <a:rPr lang="en-US" sz="2700"/>
              <a:t>Jocelyn Rodriguez (Team lead, developer)</a:t>
            </a:r>
            <a:endParaRPr/>
          </a:p>
          <a:p>
            <a:pPr indent="-400050" lvl="0" marL="457200" rtl="0" algn="l">
              <a:lnSpc>
                <a:spcPct val="90000"/>
              </a:lnSpc>
              <a:spcBef>
                <a:spcPts val="1000"/>
              </a:spcBef>
              <a:spcAft>
                <a:spcPts val="0"/>
              </a:spcAft>
              <a:buSzPts val="2700"/>
              <a:buChar char="❏"/>
            </a:pPr>
            <a:r>
              <a:rPr lang="en-US" sz="2700"/>
              <a:t>Victor Rojas Hernandez (Team lead assistant, developer)</a:t>
            </a:r>
            <a:endParaRPr sz="2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rgbClr val="DE2271"/>
                </a:solidFill>
              </a:rPr>
              <a:t>Problem definition</a:t>
            </a:r>
            <a:endParaRPr>
              <a:solidFill>
                <a:srgbClr val="DE2271"/>
              </a:solidFill>
            </a:endParaRPr>
          </a:p>
        </p:txBody>
      </p:sp>
      <p:sp>
        <p:nvSpPr>
          <p:cNvPr id="197" name="Google Shape;197;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1000"/>
              </a:spcBef>
              <a:spcAft>
                <a:spcPts val="0"/>
              </a:spcAft>
              <a:buSzPts val="2000"/>
              <a:buChar char="•"/>
            </a:pPr>
            <a:r>
              <a:rPr b="0" i="0" lang="en-US">
                <a:latin typeface="Arial"/>
                <a:ea typeface="Arial"/>
                <a:cs typeface="Arial"/>
                <a:sym typeface="Arial"/>
              </a:rPr>
              <a:t>Many low-income mothers face challenges in accessing the essential resources and information required for infant care. As a result, they often have no choice but to rely solely on their existing knowledge during their pregnancies. While this approach can work to some extent, our project strives to make the process of obtaining resources and information easier for new mothers.</a:t>
            </a:r>
            <a:endParaRPr/>
          </a:p>
          <a:p>
            <a:pPr indent="-355600" lvl="0" marL="457200" rtl="0" algn="l">
              <a:lnSpc>
                <a:spcPct val="90000"/>
              </a:lnSpc>
              <a:spcBef>
                <a:spcPts val="1000"/>
              </a:spcBef>
              <a:spcAft>
                <a:spcPts val="0"/>
              </a:spcAft>
              <a:buSzPts val="2000"/>
              <a:buChar char="•"/>
            </a:pPr>
            <a:r>
              <a:rPr b="0" i="0" lang="en-US">
                <a:latin typeface="Arial"/>
                <a:ea typeface="Arial"/>
                <a:cs typeface="Arial"/>
                <a:sym typeface="Arial"/>
              </a:rPr>
              <a:t>This app is designed with the primary objective of catering to the needs of mothers, offering crucial information about prenatal and postnatal care. Its aim is to close the gap and ensure that mothers can adequately care for both themselves and their children.</a:t>
            </a:r>
            <a:endParaRPr/>
          </a:p>
        </p:txBody>
      </p:sp>
      <p:pic>
        <p:nvPicPr>
          <p:cNvPr id="198" name="Google Shape;198;p2"/>
          <p:cNvPicPr preferRelativeResize="0"/>
          <p:nvPr/>
        </p:nvPicPr>
        <p:blipFill rotWithShape="1">
          <a:blip r:embed="rId3">
            <a:alphaModFix/>
          </a:blip>
          <a:srcRect b="0" l="0" r="0" t="0"/>
          <a:stretch/>
        </p:blipFill>
        <p:spPr>
          <a:xfrm>
            <a:off x="8763000" y="4323300"/>
            <a:ext cx="1824801" cy="17005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Project Management </a:t>
            </a:r>
            <a:endParaRPr/>
          </a:p>
        </p:txBody>
      </p:sp>
      <p:pic>
        <p:nvPicPr>
          <p:cNvPr descr="A screenshot of a computer&#10;&#10;Description automatically generated" id="204" name="Google Shape;204;p3"/>
          <p:cNvPicPr preferRelativeResize="0"/>
          <p:nvPr/>
        </p:nvPicPr>
        <p:blipFill rotWithShape="1">
          <a:blip r:embed="rId3">
            <a:alphaModFix/>
          </a:blip>
          <a:srcRect b="0" l="0" r="0" t="0"/>
          <a:stretch/>
        </p:blipFill>
        <p:spPr>
          <a:xfrm>
            <a:off x="2343618" y="2430111"/>
            <a:ext cx="8861108" cy="19977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4"/>
          <p:cNvSpPr txBox="1"/>
          <p:nvPr>
            <p:ph type="title"/>
          </p:nvPr>
        </p:nvSpPr>
        <p:spPr>
          <a:xfrm>
            <a:off x="4233698" y="0"/>
            <a:ext cx="49899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sz="2800"/>
              <a:t>User Stories (Specific Issues)</a:t>
            </a:r>
            <a:endParaRPr sz="2800"/>
          </a:p>
        </p:txBody>
      </p:sp>
      <p:pic>
        <p:nvPicPr>
          <p:cNvPr descr="A screenshot of a computer&#10;&#10;Description automatically generated" id="210" name="Google Shape;210;p4"/>
          <p:cNvPicPr preferRelativeResize="0"/>
          <p:nvPr/>
        </p:nvPicPr>
        <p:blipFill rotWithShape="1">
          <a:blip r:embed="rId3">
            <a:alphaModFix/>
          </a:blip>
          <a:srcRect b="0" l="0" r="0" t="0"/>
          <a:stretch/>
        </p:blipFill>
        <p:spPr>
          <a:xfrm>
            <a:off x="4181963" y="871870"/>
            <a:ext cx="5093358" cy="55424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25bf8afa1f7_3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UML Diagrams</a:t>
            </a:r>
            <a:endParaRPr/>
          </a:p>
        </p:txBody>
      </p:sp>
      <p:pic>
        <p:nvPicPr>
          <p:cNvPr id="216" name="Google Shape;216;g25bf8afa1f7_3_0"/>
          <p:cNvPicPr preferRelativeResize="0"/>
          <p:nvPr/>
        </p:nvPicPr>
        <p:blipFill rotWithShape="1">
          <a:blip r:embed="rId3">
            <a:alphaModFix/>
          </a:blip>
          <a:srcRect b="0" l="0" r="0" t="0"/>
          <a:stretch/>
        </p:blipFill>
        <p:spPr>
          <a:xfrm>
            <a:off x="2269899" y="2165925"/>
            <a:ext cx="5453050" cy="2658475"/>
          </a:xfrm>
          <a:prstGeom prst="rect">
            <a:avLst/>
          </a:prstGeom>
          <a:noFill/>
          <a:ln>
            <a:noFill/>
          </a:ln>
        </p:spPr>
      </p:pic>
      <p:pic>
        <p:nvPicPr>
          <p:cNvPr id="217" name="Google Shape;217;g25bf8afa1f7_3_0"/>
          <p:cNvPicPr preferRelativeResize="0"/>
          <p:nvPr/>
        </p:nvPicPr>
        <p:blipFill>
          <a:blip r:embed="rId4">
            <a:alphaModFix/>
          </a:blip>
          <a:stretch>
            <a:fillRect/>
          </a:stretch>
        </p:blipFill>
        <p:spPr>
          <a:xfrm>
            <a:off x="7753624" y="793585"/>
            <a:ext cx="4164251" cy="4703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Sequence Diagrams</a:t>
            </a:r>
            <a:endParaRPr/>
          </a:p>
        </p:txBody>
      </p:sp>
      <p:pic>
        <p:nvPicPr>
          <p:cNvPr id="223" name="Google Shape;223;p6"/>
          <p:cNvPicPr preferRelativeResize="0"/>
          <p:nvPr/>
        </p:nvPicPr>
        <p:blipFill rotWithShape="1">
          <a:blip r:embed="rId3">
            <a:alphaModFix/>
          </a:blip>
          <a:srcRect b="0" l="0" r="0" t="0"/>
          <a:stretch/>
        </p:blipFill>
        <p:spPr>
          <a:xfrm>
            <a:off x="3885775" y="1421775"/>
            <a:ext cx="6200224" cy="49339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System Design: Deployment</a:t>
            </a:r>
            <a:endParaRPr/>
          </a:p>
        </p:txBody>
      </p:sp>
      <p:pic>
        <p:nvPicPr>
          <p:cNvPr id="229" name="Google Shape;229;p8"/>
          <p:cNvPicPr preferRelativeResize="0"/>
          <p:nvPr/>
        </p:nvPicPr>
        <p:blipFill rotWithShape="1">
          <a:blip r:embed="rId3">
            <a:alphaModFix/>
          </a:blip>
          <a:srcRect b="0" l="0" r="0" t="0"/>
          <a:stretch/>
        </p:blipFill>
        <p:spPr>
          <a:xfrm>
            <a:off x="3488763" y="1716535"/>
            <a:ext cx="6581775" cy="4171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25bf8afa1f7_1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System Design: System Navigation</a:t>
            </a:r>
            <a:endParaRPr/>
          </a:p>
        </p:txBody>
      </p:sp>
      <p:pic>
        <p:nvPicPr>
          <p:cNvPr id="235" name="Google Shape;235;g25bf8afa1f7_1_0"/>
          <p:cNvPicPr preferRelativeResize="0"/>
          <p:nvPr/>
        </p:nvPicPr>
        <p:blipFill rotWithShape="1">
          <a:blip r:embed="rId3">
            <a:alphaModFix/>
          </a:blip>
          <a:srcRect b="0" l="0" r="0" t="0"/>
          <a:stretch/>
        </p:blipFill>
        <p:spPr>
          <a:xfrm>
            <a:off x="3145536" y="1414272"/>
            <a:ext cx="7030432" cy="501593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