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slide" Target="slides/slide20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1" name="Google Shape;21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5" name="Google Shape;22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2" name="Google Shape;23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0" name="Google Shape;24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7" name="Google Shape;24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1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5" name="Google Shape;25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2" name="Google Shape;262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your contribution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Include your contact information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Ask if anyone has any questions for you.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Thank your audience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1eb91ebf8eb_0_5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9" name="Google Shape;269;g1eb91ebf8eb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your contribution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Include your contact information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Ask if anyone has any questions for you.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Thank your audience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g1eb91ebf8eb_0_5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1eb91ebf8eb_0_6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6" name="Google Shape;276;g1eb91ebf8eb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your contribution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Include your contact information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Ask if anyone has any questions for you.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Thank your audience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g1eb91ebf8eb_0_6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" name="Google Shape;15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1eb91ebf8eb_0_6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4" name="Google Shape;284;g1eb91ebf8eb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your contribution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Include your contact information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Ask if anyone has any questions for you.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Thank your audience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g1eb91ebf8eb_0_6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1eb91ebf8eb_0_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" name="Google Shape;162;g1eb91ebf8eb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g1eb91ebf8eb_0_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1eb91ebf8eb_0_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g1eb91ebf8eb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g1eb91ebf8eb_0_1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1eb91ebf8eb_0_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g1eb91ebf8eb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g1eb91ebf8eb_0_1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 (schedule for entire semester) (one slide; Gantt Chart).</a:t>
            </a:r>
            <a:endParaRPr/>
          </a:p>
        </p:txBody>
      </p:sp>
      <p:sp>
        <p:nvSpPr>
          <p:cNvPr id="184" name="Google Shape;184;p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1eb91ebf8eb_0_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g1eb91ebf8eb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 (schedule for entire semester) (one slide; Gantt Chart).</a:t>
            </a:r>
            <a:endParaRPr/>
          </a:p>
        </p:txBody>
      </p:sp>
      <p:sp>
        <p:nvSpPr>
          <p:cNvPr id="191" name="Google Shape;191;g1eb91ebf8eb_0_2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1eb91ebf8eb_0_4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7" name="Google Shape;197;g1eb91ebf8eb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 (schedule for entire semester) (one slide; Gantt Chart).</a:t>
            </a:r>
            <a:endParaRPr/>
          </a:p>
        </p:txBody>
      </p:sp>
      <p:sp>
        <p:nvSpPr>
          <p:cNvPr id="198" name="Google Shape;198;g1eb91ebf8eb_0_4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eb91ebf8eb_0_4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4" name="Google Shape;204;g1eb91ebf8eb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 (schedule for entire semester) (one slide; Gantt Chart).</a:t>
            </a:r>
            <a:endParaRPr/>
          </a:p>
        </p:txBody>
      </p:sp>
      <p:sp>
        <p:nvSpPr>
          <p:cNvPr id="205" name="Google Shape;205;g1eb91ebf8eb_0_4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9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9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TitleSlide.png" id="18" name="Google Shape;18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 txBox="1"/>
          <p:nvPr>
            <p:ph type="ctrTitle"/>
          </p:nvPr>
        </p:nvSpPr>
        <p:spPr>
          <a:xfrm>
            <a:off x="1600200" y="2492375"/>
            <a:ext cx="6762749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" type="subTitle"/>
          </p:nvPr>
        </p:nvSpPr>
        <p:spPr>
          <a:xfrm>
            <a:off x="1600201" y="3966882"/>
            <a:ext cx="676274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1" name="Google Shape;21;p2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" name="Google Shape;22;p2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94" name="Google Shape;94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1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11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11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Caption.png" id="99" name="Google Shape;99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2"/>
          <p:cNvSpPr txBox="1"/>
          <p:nvPr>
            <p:ph type="title"/>
          </p:nvPr>
        </p:nvSpPr>
        <p:spPr>
          <a:xfrm>
            <a:off x="779464" y="590550"/>
            <a:ext cx="3657600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2"/>
          <p:cNvSpPr txBox="1"/>
          <p:nvPr>
            <p:ph idx="1" type="body"/>
          </p:nvPr>
        </p:nvSpPr>
        <p:spPr>
          <a:xfrm>
            <a:off x="4693023" y="739588"/>
            <a:ext cx="3657600" cy="5308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02" name="Google Shape;102;p12"/>
          <p:cNvSpPr txBox="1"/>
          <p:nvPr>
            <p:ph idx="2" type="body"/>
          </p:nvPr>
        </p:nvSpPr>
        <p:spPr>
          <a:xfrm>
            <a:off x="779464" y="1816100"/>
            <a:ext cx="3657600" cy="38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03" name="Google Shape;103;p12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2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12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.png" id="107" name="Google Shape;107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3"/>
          <p:cNvSpPr txBox="1"/>
          <p:nvPr>
            <p:ph type="title"/>
          </p:nvPr>
        </p:nvSpPr>
        <p:spPr>
          <a:xfrm>
            <a:off x="3886200" y="533400"/>
            <a:ext cx="4476750" cy="1252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3"/>
          <p:cNvSpPr txBox="1"/>
          <p:nvPr>
            <p:ph idx="1" type="body"/>
          </p:nvPr>
        </p:nvSpPr>
        <p:spPr>
          <a:xfrm>
            <a:off x="3886124" y="1828800"/>
            <a:ext cx="4474539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pic>
        <p:nvPicPr>
          <p:cNvPr id="110" name="Google Shape;110;p13"/>
          <p:cNvPicPr preferRelativeResize="0"/>
          <p:nvPr>
            <p:ph idx="2" type="pic"/>
          </p:nvPr>
        </p:nvPicPr>
        <p:blipFill/>
        <p:spPr>
          <a:xfrm flipH="1">
            <a:off x="188253" y="179292"/>
            <a:ext cx="3281087" cy="6483096"/>
          </a:xfrm>
          <a:prstGeom prst="round1Rect">
            <a:avLst>
              <a:gd fmla="val 17325" name="adj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11" name="Google Shape;111;p13"/>
          <p:cNvSpPr txBox="1"/>
          <p:nvPr>
            <p:ph idx="10" type="dt"/>
          </p:nvPr>
        </p:nvSpPr>
        <p:spPr>
          <a:xfrm>
            <a:off x="38862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3"/>
          <p:cNvSpPr txBox="1"/>
          <p:nvPr>
            <p:ph idx="11" type="ftr"/>
          </p:nvPr>
        </p:nvSpPr>
        <p:spPr>
          <a:xfrm>
            <a:off x="5867400" y="6288088"/>
            <a:ext cx="26765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3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, Alt.">
  <p:cSld name="Picture with Caption, Alt.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15" name="Google Shape;115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4"/>
          <p:cNvSpPr txBox="1"/>
          <p:nvPr>
            <p:ph type="title"/>
          </p:nvPr>
        </p:nvSpPr>
        <p:spPr>
          <a:xfrm>
            <a:off x="4710953" y="533400"/>
            <a:ext cx="3657600" cy="1252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17" name="Google Shape;117;p14"/>
          <p:cNvPicPr preferRelativeResize="0"/>
          <p:nvPr>
            <p:ph idx="2" type="pic"/>
          </p:nvPr>
        </p:nvPicPr>
        <p:blipFill/>
        <p:spPr>
          <a:xfrm flipH="1">
            <a:off x="596153" y="1600199"/>
            <a:ext cx="3657600" cy="3657601"/>
          </a:xfrm>
          <a:prstGeom prst="ellipse">
            <a:avLst/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18" name="Google Shape;118;p14"/>
          <p:cNvSpPr txBox="1"/>
          <p:nvPr>
            <p:ph idx="1" type="body"/>
          </p:nvPr>
        </p:nvSpPr>
        <p:spPr>
          <a:xfrm>
            <a:off x="4710412" y="1828800"/>
            <a:ext cx="3657600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9" name="Google Shape;119;p14"/>
          <p:cNvSpPr txBox="1"/>
          <p:nvPr>
            <p:ph idx="10" type="dt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14"/>
          <p:cNvSpPr txBox="1"/>
          <p:nvPr>
            <p:ph idx="11" type="ftr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14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above Caption">
  <p:cSld name="Picture above Capti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23" name="Google Shape;123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5"/>
          <p:cNvSpPr txBox="1"/>
          <p:nvPr>
            <p:ph type="title"/>
          </p:nvPr>
        </p:nvSpPr>
        <p:spPr>
          <a:xfrm>
            <a:off x="808038" y="3778624"/>
            <a:ext cx="7560515" cy="11026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25" name="Google Shape;125;p15"/>
          <p:cNvPicPr preferRelativeResize="0"/>
          <p:nvPr>
            <p:ph idx="2" type="pic"/>
          </p:nvPr>
        </p:nvPicPr>
        <p:blipFill/>
        <p:spPr>
          <a:xfrm flipH="1">
            <a:off x="871584" y="762000"/>
            <a:ext cx="7427726" cy="2989730"/>
          </a:xfrm>
          <a:prstGeom prst="roundRect">
            <a:avLst>
              <a:gd fmla="val 7476" name="adj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26" name="Google Shape;126;p15"/>
          <p:cNvSpPr txBox="1"/>
          <p:nvPr>
            <p:ph idx="1" type="body"/>
          </p:nvPr>
        </p:nvSpPr>
        <p:spPr>
          <a:xfrm>
            <a:off x="808034" y="4827493"/>
            <a:ext cx="7559977" cy="12208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27" name="Google Shape;127;p15"/>
          <p:cNvSpPr txBox="1"/>
          <p:nvPr>
            <p:ph idx="10" type="dt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15"/>
          <p:cNvSpPr txBox="1"/>
          <p:nvPr>
            <p:ph idx="11" type="ftr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15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1" name="Google Shape;131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6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16"/>
          <p:cNvSpPr txBox="1"/>
          <p:nvPr>
            <p:ph idx="1" type="body"/>
          </p:nvPr>
        </p:nvSpPr>
        <p:spPr>
          <a:xfrm rot="5400000">
            <a:off x="2466975" y="141288"/>
            <a:ext cx="4208463" cy="7583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16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16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16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8" name="Google Shape;138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7"/>
          <p:cNvSpPr txBox="1"/>
          <p:nvPr>
            <p:ph type="title"/>
          </p:nvPr>
        </p:nvSpPr>
        <p:spPr>
          <a:xfrm rot="5400000">
            <a:off x="5373267" y="2734843"/>
            <a:ext cx="5268912" cy="135815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17"/>
          <p:cNvSpPr txBox="1"/>
          <p:nvPr>
            <p:ph idx="1" type="body"/>
          </p:nvPr>
        </p:nvSpPr>
        <p:spPr>
          <a:xfrm rot="5400000">
            <a:off x="1230313" y="328613"/>
            <a:ext cx="5268911" cy="61706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17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17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17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25" name="Google Shape;25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3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SectionHeader.png" id="32" name="Google Shape;32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4"/>
          <p:cNvSpPr txBox="1"/>
          <p:nvPr>
            <p:ph type="title"/>
          </p:nvPr>
        </p:nvSpPr>
        <p:spPr>
          <a:xfrm>
            <a:off x="779463" y="2591360"/>
            <a:ext cx="7583487" cy="13620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400" cap="none">
                <a:solidFill>
                  <a:srgbClr val="001D4D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" type="body"/>
          </p:nvPr>
        </p:nvSpPr>
        <p:spPr>
          <a:xfrm>
            <a:off x="779463" y="3950354"/>
            <a:ext cx="7583487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sz="2000" cap="none">
                <a:solidFill>
                  <a:srgbClr val="001D4D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4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4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39" name="Google Shape;39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5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idx="1" type="body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2" name="Google Shape;42;p5"/>
          <p:cNvSpPr txBox="1"/>
          <p:nvPr>
            <p:ph idx="2" type="body"/>
          </p:nvPr>
        </p:nvSpPr>
        <p:spPr>
          <a:xfrm>
            <a:off x="4688541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3" name="Google Shape;43;p5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5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5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47" name="Google Shape;47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Google Shape;48;p6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9" name="Google Shape;49;p6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0" name="Google Shape;50;p6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1" name="Google Shape;51;p6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2" name="Google Shape;52;p6"/>
          <p:cNvSpPr txBox="1"/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6"/>
          <p:cNvSpPr txBox="1"/>
          <p:nvPr>
            <p:ph idx="1" type="body"/>
          </p:nvPr>
        </p:nvSpPr>
        <p:spPr>
          <a:xfrm>
            <a:off x="779463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4" name="Google Shape;54;p6"/>
          <p:cNvSpPr txBox="1"/>
          <p:nvPr>
            <p:ph idx="2" type="body"/>
          </p:nvPr>
        </p:nvSpPr>
        <p:spPr>
          <a:xfrm>
            <a:off x="779463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5" name="Google Shape;55;p6"/>
          <p:cNvSpPr txBox="1"/>
          <p:nvPr>
            <p:ph idx="3" type="body"/>
          </p:nvPr>
        </p:nvSpPr>
        <p:spPr>
          <a:xfrm>
            <a:off x="4705350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6" name="Google Shape;56;p6"/>
          <p:cNvSpPr txBox="1"/>
          <p:nvPr>
            <p:ph idx="4" type="body"/>
          </p:nvPr>
        </p:nvSpPr>
        <p:spPr>
          <a:xfrm>
            <a:off x="4705350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7" name="Google Shape;57;p6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6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6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Content, Top and Bottom">
  <p:cSld name="2 Content, Top and Bottom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61" name="Google Shape;61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7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7"/>
          <p:cNvSpPr txBox="1"/>
          <p:nvPr>
            <p:ph idx="1" type="body"/>
          </p:nvPr>
        </p:nvSpPr>
        <p:spPr>
          <a:xfrm>
            <a:off x="779462" y="1828801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4" name="Google Shape;64;p7"/>
          <p:cNvSpPr txBox="1"/>
          <p:nvPr>
            <p:ph idx="2" type="body"/>
          </p:nvPr>
        </p:nvSpPr>
        <p:spPr>
          <a:xfrm>
            <a:off x="779462" y="3991816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5" name="Google Shape;65;p7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7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7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Content">
  <p:cSld name="3 Conten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69" name="Google Shape;69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8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8"/>
          <p:cNvSpPr txBox="1"/>
          <p:nvPr>
            <p:ph idx="1" type="body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2" name="Google Shape;72;p8"/>
          <p:cNvSpPr txBox="1"/>
          <p:nvPr>
            <p:ph idx="2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3" name="Google Shape;73;p8"/>
          <p:cNvSpPr txBox="1"/>
          <p:nvPr>
            <p:ph idx="3" type="body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4" name="Google Shape;74;p8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8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8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 Content">
  <p:cSld name="4 Conte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78" name="Google Shape;7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9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9"/>
          <p:cNvSpPr txBox="1"/>
          <p:nvPr>
            <p:ph idx="1" type="body"/>
          </p:nvPr>
        </p:nvSpPr>
        <p:spPr>
          <a:xfrm>
            <a:off x="77946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1" name="Google Shape;81;p9"/>
          <p:cNvSpPr txBox="1"/>
          <p:nvPr>
            <p:ph idx="2" type="body"/>
          </p:nvPr>
        </p:nvSpPr>
        <p:spPr>
          <a:xfrm>
            <a:off x="77946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2" name="Google Shape;82;p9"/>
          <p:cNvSpPr txBox="1"/>
          <p:nvPr>
            <p:ph idx="3" type="body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3" name="Google Shape;83;p9"/>
          <p:cNvSpPr txBox="1"/>
          <p:nvPr>
            <p:ph idx="4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4" name="Google Shape;84;p9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9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9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88" name="Google Shape;88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0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0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0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0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18" Type="http://schemas.openxmlformats.org/officeDocument/2006/relationships/theme" Target="../theme/theme2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fmla="val 9416" name="adj1"/>
              <a:gd fmla="val 0" name="adj2"/>
            </a:avLst>
          </a:prstGeom>
          <a:gradFill>
            <a:gsLst>
              <a:gs pos="0">
                <a:srgbClr val="B27A00"/>
              </a:gs>
              <a:gs pos="13000">
                <a:srgbClr val="B27A00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3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⚫"/>
              <a:defRPr b="0" i="0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55600" lvl="1" marL="9144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⚫"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3429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342900" lvl="3" marL="18288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342900" lvl="4" marL="22860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1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FIULogo_H_CMYK_fx.png" id="16" name="Google Shape;16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8"/>
          <p:cNvSpPr txBox="1"/>
          <p:nvPr>
            <p:ph type="ctrTitle"/>
          </p:nvPr>
        </p:nvSpPr>
        <p:spPr>
          <a:xfrm>
            <a:off x="228600" y="3024450"/>
            <a:ext cx="8686800" cy="2438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Manager</a:t>
            </a:r>
            <a:br>
              <a:rPr lang="en-US"/>
            </a:br>
            <a:r>
              <a:rPr lang="en-US" sz="2600"/>
              <a:t>Team Members: Jose Hernandez, Jose Pujol, Naor Vidal</a:t>
            </a:r>
            <a:br>
              <a:rPr lang="en-US" sz="2600"/>
            </a:br>
            <a:r>
              <a:rPr lang="en-US" sz="2600"/>
              <a:t>Product Owner: Aydin Danaci</a:t>
            </a:r>
            <a:br>
              <a:rPr lang="en-US" sz="2600"/>
            </a:br>
            <a:r>
              <a:rPr lang="en-US" sz="2600"/>
              <a:t>Professor: Dr. Masoud Sadjadi</a:t>
            </a:r>
            <a:br>
              <a:rPr lang="en-US" sz="2600"/>
            </a:br>
            <a:br>
              <a:rPr lang="en-US"/>
            </a:br>
            <a:r>
              <a:rPr lang="en-US" sz="1800"/>
              <a:t>Knight Foundation </a:t>
            </a:r>
            <a:r>
              <a:rPr lang="en-US" sz="1800"/>
              <a:t>School of Computing and Information Sciences</a:t>
            </a:r>
            <a:br>
              <a:rPr lang="en-US" sz="1800"/>
            </a:br>
            <a:r>
              <a:rPr lang="en-US" sz="1800"/>
              <a:t>Florida International University</a:t>
            </a:r>
            <a:endParaRPr/>
          </a:p>
        </p:txBody>
      </p:sp>
      <p:sp>
        <p:nvSpPr>
          <p:cNvPr id="150" name="Google Shape;150;p18"/>
          <p:cNvSpPr txBox="1"/>
          <p:nvPr>
            <p:ph idx="1" type="subTitle"/>
          </p:nvPr>
        </p:nvSpPr>
        <p:spPr>
          <a:xfrm>
            <a:off x="228600" y="5643562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>
                <a:solidFill>
                  <a:schemeClr val="dk1"/>
                </a:solidFill>
              </a:rPr>
              <a:t>22NOV23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1" name="Google Shape;151;p18"/>
          <p:cNvSpPr txBox="1"/>
          <p:nvPr/>
        </p:nvSpPr>
        <p:spPr>
          <a:xfrm>
            <a:off x="282771" y="1069328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Senior Project Final Presentation</a:t>
            </a:r>
            <a:br>
              <a:rPr b="0" i="0" lang="en-US" sz="4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4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Fall 2023</a:t>
            </a:r>
            <a:endParaRPr b="0" i="0" sz="44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52" name="Google Shape;15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8925" y="5950075"/>
            <a:ext cx="844488" cy="8444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7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User Stories </a:t>
            </a:r>
            <a:endParaRPr/>
          </a:p>
        </p:txBody>
      </p:sp>
      <p:sp>
        <p:nvSpPr>
          <p:cNvPr id="215" name="Google Shape;215;p27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As a driver, I want to view a list of my assigned deliveries for the day, so that I can plan my schedule effectively.</a:t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As a driver, I want to receive optimized routes for my deliveries, so that I can reach my destinations using the quickest and safest routes.</a:t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As a driver, I want to view customer details and delivery instructions, so that I can deliver items according to the customer's specifications.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8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 Case Diagram</a:t>
            </a:r>
            <a:endParaRPr/>
          </a:p>
        </p:txBody>
      </p:sp>
      <p:pic>
        <p:nvPicPr>
          <p:cNvPr id="222" name="Google Shape;222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46975" y="1425575"/>
            <a:ext cx="6648450" cy="429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9"/>
          <p:cNvSpPr txBox="1"/>
          <p:nvPr>
            <p:ph type="title"/>
          </p:nvPr>
        </p:nvSpPr>
        <p:spPr>
          <a:xfrm>
            <a:off x="779463" y="381000"/>
            <a:ext cx="805973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Sequence Diagram</a:t>
            </a:r>
            <a:endParaRPr/>
          </a:p>
        </p:txBody>
      </p:sp>
      <p:pic>
        <p:nvPicPr>
          <p:cNvPr id="229" name="Google Shape;22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0825" y="1662113"/>
            <a:ext cx="6677025" cy="3533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0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Design: Architecture</a:t>
            </a:r>
            <a:endParaRPr/>
          </a:p>
        </p:txBody>
      </p:sp>
      <p:sp>
        <p:nvSpPr>
          <p:cNvPr id="236" name="Google Shape;236;p30"/>
          <p:cNvSpPr txBox="1"/>
          <p:nvPr>
            <p:ph idx="1" type="body"/>
          </p:nvPr>
        </p:nvSpPr>
        <p:spPr>
          <a:xfrm>
            <a:off x="453325" y="1828800"/>
            <a:ext cx="32313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82575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800"/>
              <a:t>The architectural patterns used for this project were:</a:t>
            </a:r>
            <a:endParaRPr sz="1800"/>
          </a:p>
          <a:p>
            <a:pPr indent="-298450" lvl="0" marL="457200" rtl="0" algn="l">
              <a:spcBef>
                <a:spcPts val="2000"/>
              </a:spcBef>
              <a:spcAft>
                <a:spcPts val="0"/>
              </a:spcAft>
              <a:buSzPts val="1100"/>
              <a:buChar char="-"/>
            </a:pPr>
            <a:r>
              <a:rPr lang="en-US" sz="1500"/>
              <a:t>Client-Server Model,</a:t>
            </a:r>
            <a:endParaRPr sz="1500"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US" sz="1500"/>
              <a:t>Model-Viewer-Controller Model,</a:t>
            </a:r>
            <a:endParaRPr sz="1500"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US" sz="1500"/>
              <a:t>and Microservices Model.</a:t>
            </a:r>
            <a:endParaRPr sz="1500"/>
          </a:p>
        </p:txBody>
      </p:sp>
      <p:pic>
        <p:nvPicPr>
          <p:cNvPr id="237" name="Google Shape;237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87249" y="1828799"/>
            <a:ext cx="4575700" cy="3718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1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</a:t>
            </a:r>
            <a:endParaRPr/>
          </a:p>
        </p:txBody>
      </p:sp>
      <p:sp>
        <p:nvSpPr>
          <p:cNvPr id="244" name="Google Shape;244;p31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Data is stored using a relational DBMS (Postgres), allowing data to be stored and accessed by any number of clients as long as the correct authentication is used.</a:t>
            </a:r>
            <a:endParaRPr/>
          </a:p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The business logic for data storage, data retrieval, and data processing (back-end) was designed in such a way that data is received and sent using HTTP endpoints (RESTful API).</a:t>
            </a:r>
            <a:endParaRPr/>
          </a:p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Mobile application and Backend services were developed independently such that either component may be scaled independently to match the business needs.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2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Minimal Class Diagram</a:t>
            </a:r>
            <a:endParaRPr/>
          </a:p>
        </p:txBody>
      </p:sp>
      <p:sp>
        <p:nvSpPr>
          <p:cNvPr id="251" name="Google Shape;251;p32"/>
          <p:cNvSpPr txBox="1"/>
          <p:nvPr>
            <p:ph idx="1" type="body"/>
          </p:nvPr>
        </p:nvSpPr>
        <p:spPr>
          <a:xfrm>
            <a:off x="779468" y="1828800"/>
            <a:ext cx="31152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The various design patterns used include:</a:t>
            </a:r>
            <a:endParaRPr/>
          </a:p>
          <a:p>
            <a:pPr indent="-257175" lvl="1" marL="577850" rtl="0" algn="l">
              <a:spcBef>
                <a:spcPts val="0"/>
              </a:spcBef>
              <a:spcAft>
                <a:spcPts val="0"/>
              </a:spcAft>
              <a:buSzPts val="1200"/>
              <a:buChar char="⚫"/>
            </a:pPr>
            <a:r>
              <a:rPr lang="en-US" sz="1400"/>
              <a:t>Data Access Objects (DAOs),</a:t>
            </a:r>
            <a:endParaRPr sz="1400"/>
          </a:p>
          <a:p>
            <a:pPr indent="-257175" lvl="1" marL="577850" rtl="0" algn="l">
              <a:spcBef>
                <a:spcPts val="0"/>
              </a:spcBef>
              <a:spcAft>
                <a:spcPts val="0"/>
              </a:spcAft>
              <a:buSzPts val="1200"/>
              <a:buChar char="⚫"/>
            </a:pPr>
            <a:r>
              <a:rPr lang="en-US" sz="1400"/>
              <a:t>Singletons,</a:t>
            </a:r>
            <a:endParaRPr sz="1400"/>
          </a:p>
          <a:p>
            <a:pPr indent="-257175" lvl="1" marL="577850" rtl="0" algn="l">
              <a:spcBef>
                <a:spcPts val="0"/>
              </a:spcBef>
              <a:spcAft>
                <a:spcPts val="0"/>
              </a:spcAft>
              <a:buSzPts val="1200"/>
              <a:buChar char="⚫"/>
            </a:pPr>
            <a:r>
              <a:rPr lang="en-US" sz="1400"/>
              <a:t>Builder Classes.</a:t>
            </a:r>
            <a:endParaRPr sz="1400"/>
          </a:p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SzPts val="1800"/>
              <a:buChar char="⚫"/>
            </a:pPr>
            <a:r>
              <a:rPr lang="en-US"/>
              <a:t>The project closely aligns with the SOLID principles.</a:t>
            </a:r>
            <a:endParaRPr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None/>
            </a:pPr>
            <a:r>
              <a:t/>
            </a:r>
            <a:endParaRPr/>
          </a:p>
        </p:txBody>
      </p:sp>
      <p:pic>
        <p:nvPicPr>
          <p:cNvPr id="252" name="Google Shape;25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4599" y="1410687"/>
            <a:ext cx="4468350" cy="5044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3"/>
          <p:cNvSpPr txBox="1"/>
          <p:nvPr>
            <p:ph type="title"/>
          </p:nvPr>
        </p:nvSpPr>
        <p:spPr>
          <a:xfrm>
            <a:off x="779463" y="381000"/>
            <a:ext cx="813593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Database Diagram</a:t>
            </a:r>
            <a:endParaRPr/>
          </a:p>
        </p:txBody>
      </p:sp>
      <p:pic>
        <p:nvPicPr>
          <p:cNvPr id="259" name="Google Shape;25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78536" y="1425575"/>
            <a:ext cx="2786926" cy="4530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4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266" name="Google Shape;266;p34"/>
          <p:cNvSpPr txBox="1"/>
          <p:nvPr>
            <p:ph idx="1" type="body"/>
          </p:nvPr>
        </p:nvSpPr>
        <p:spPr>
          <a:xfrm>
            <a:off x="779463" y="1425575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 Ukay Delivery Application seeks to revolutionize this by providing a comprehensive, integrated mobile platform that addresses these issues through:</a:t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Automated Tracking:</a:t>
            </a:r>
            <a:endParaRPr b="1"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Offering a centralized system for tracking deliveries in real-time, reducing the risk of errors, and improving the accuracy of delivery information.</a:t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Dynamic Route Planning:</a:t>
            </a:r>
            <a:endParaRPr b="1"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Utilizing advanced algorithms to optimize delivery routes, saving time, and reducing costs.</a:t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5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273" name="Google Shape;273;p35"/>
          <p:cNvSpPr txBox="1"/>
          <p:nvPr>
            <p:ph idx="1" type="body"/>
          </p:nvPr>
        </p:nvSpPr>
        <p:spPr>
          <a:xfrm>
            <a:off x="779463" y="1425575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Real-Time Updates and Notifications:</a:t>
            </a:r>
            <a:endParaRPr b="1"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Enabling immediate communication of status updates to drivers, dispatchers, and customers, ensuring all parties are well-informed.</a:t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Digital Delivery Confirmation:</a:t>
            </a:r>
            <a:endParaRPr b="1"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Providing digital proof of delivery, including timestamps and electronic signatures, to confirm successful deliveries unequivocally.</a:t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Cross-Platform Functionality:</a:t>
            </a:r>
            <a:endParaRPr b="1"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Ensuring that the application is accessible on various devices and operating systems, facilitating a wider reach and seamless user experience.</a:t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6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Summary</a:t>
            </a:r>
            <a:endParaRPr/>
          </a:p>
        </p:txBody>
      </p:sp>
      <p:pic>
        <p:nvPicPr>
          <p:cNvPr id="280" name="Google Shape;280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56225" y="4162449"/>
            <a:ext cx="1783025" cy="186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36"/>
          <p:cNvSpPr txBox="1"/>
          <p:nvPr>
            <p:ph idx="1" type="body"/>
          </p:nvPr>
        </p:nvSpPr>
        <p:spPr>
          <a:xfrm>
            <a:off x="779463" y="1425575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Scalability:</a:t>
            </a:r>
            <a:endParaRPr b="1"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Architecting the application to handle an expanding volume of deliveries and users without compromising performance.</a:t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282575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By implementing these solutions, the Ukay Delivery Application aims to streamline the furniture delivery process, enhance customer satisfaction, and drive operational excellence.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9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159" name="Google Shape;159;p19"/>
          <p:cNvSpPr txBox="1"/>
          <p:nvPr/>
        </p:nvSpPr>
        <p:spPr>
          <a:xfrm>
            <a:off x="878238" y="1660225"/>
            <a:ext cx="7387500" cy="399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Inefficient Tracking and Management:</a:t>
            </a:r>
            <a:endParaRPr b="1"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The current Ukay delivery solution relies on manual processes, including spreadsheets and paper forms, to track and manage deliveries. This outdated approach can lead to:</a:t>
            </a:r>
            <a:endParaRPr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Increased Risk of Errors:</a:t>
            </a:r>
            <a:endParaRPr b="1"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Manual entry and tracking are susceptible to human error, resulting in incorrect delivery information, which can cause customer dissatisfaction and operational inefficiencies.</a:t>
            </a:r>
            <a:endParaRPr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7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Thank you</a:t>
            </a:r>
            <a:endParaRPr/>
          </a:p>
        </p:txBody>
      </p:sp>
      <p:sp>
        <p:nvSpPr>
          <p:cNvPr id="288" name="Google Shape;288;p37"/>
          <p:cNvSpPr txBox="1"/>
          <p:nvPr>
            <p:ph idx="1" type="body"/>
          </p:nvPr>
        </p:nvSpPr>
        <p:spPr>
          <a:xfrm>
            <a:off x="647063" y="8695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282575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600"/>
              <a:t>Questions</a:t>
            </a:r>
            <a:endParaRPr sz="9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0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166" name="Google Shape;166;p20"/>
          <p:cNvSpPr txBox="1"/>
          <p:nvPr/>
        </p:nvSpPr>
        <p:spPr>
          <a:xfrm>
            <a:off x="878238" y="1660225"/>
            <a:ext cx="7387500" cy="399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Delayed Delivery Updates:</a:t>
            </a:r>
            <a:endParaRPr b="1"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The lack of real-time updates makes it difficult for all stakeholders to receive timely information, hindering the ability to make quick decisions and adjustments.</a:t>
            </a:r>
            <a:endParaRPr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Inadequate Route Optimization:</a:t>
            </a:r>
            <a:endParaRPr b="1"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Without automated route planning, drivers may not be taking the most efficient paths, leading to longer delivery times and increased fuel costs.</a:t>
            </a:r>
            <a:endParaRPr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1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173" name="Google Shape;173;p21"/>
          <p:cNvSpPr txBox="1"/>
          <p:nvPr/>
        </p:nvSpPr>
        <p:spPr>
          <a:xfrm>
            <a:off x="878238" y="1660225"/>
            <a:ext cx="7387500" cy="399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Poor Communication:</a:t>
            </a:r>
            <a:endParaRPr b="1"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Disjointed communication channels between dispatchers, drivers, and customers can lead to misunderstandings and a lack of accountability.</a:t>
            </a:r>
            <a:endParaRPr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Inefficacious Delivery Confirmation:</a:t>
            </a:r>
            <a:endParaRPr b="1"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The absence of a streamlined process for confirming deliveries can result in disputes over whether items were delivered or received, impacting customer trust and business reputation.</a:t>
            </a:r>
            <a:endParaRPr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180" name="Google Shape;180;p22"/>
          <p:cNvSpPr txBox="1"/>
          <p:nvPr/>
        </p:nvSpPr>
        <p:spPr>
          <a:xfrm>
            <a:off x="878238" y="1660225"/>
            <a:ext cx="7387500" cy="399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Limited Accessibility and Scalability:</a:t>
            </a:r>
            <a:endParaRPr b="1"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Existing systems may not be accessible across different devices or scalable to accommodate business growth, limiting operational flexibility and the ability to scale as demand increases.</a:t>
            </a:r>
            <a:endParaRPr sz="2200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3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</a:t>
            </a:r>
            <a:endParaRPr/>
          </a:p>
        </p:txBody>
      </p:sp>
      <p:sp>
        <p:nvSpPr>
          <p:cNvPr id="187" name="Google Shape;187;p23"/>
          <p:cNvSpPr txBox="1"/>
          <p:nvPr/>
        </p:nvSpPr>
        <p:spPr>
          <a:xfrm>
            <a:off x="779475" y="1503155"/>
            <a:ext cx="7239300" cy="414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The use cases for the Ukay Delivery Application encompass a range of functions that cater to different stakeholders within the delivery process, including customers, drivers, dispatchers, and administrators. Here are the primary use cases:</a:t>
            </a:r>
            <a:endParaRPr b="0" i="0" sz="2000" u="none" cap="none" strike="noStrike">
              <a:solidFill>
                <a:srgbClr val="001D4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Customer Use Cases:</a:t>
            </a:r>
            <a:endParaRPr b="1" sz="2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69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69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Order Tracking:</a:t>
            </a:r>
            <a:endParaRPr sz="1769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69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Customers can track the status of their furniture delivery in real-time.</a:t>
            </a:r>
            <a:endParaRPr sz="1769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69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69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Delivery Scheduling:</a:t>
            </a:r>
            <a:endParaRPr sz="1769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69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Customers have the ability to schedule deliveries based on their availability.</a:t>
            </a:r>
            <a:endParaRPr sz="1769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69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69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Receipt Confirmation:</a:t>
            </a:r>
            <a:endParaRPr sz="1769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69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Customers can confirm the receipt of their items digitally, including providing e-signatures.</a:t>
            </a:r>
            <a:endParaRPr sz="1769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69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69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Feedback Submission:</a:t>
            </a:r>
            <a:endParaRPr b="1" sz="1769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69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Customers can submit feedback on their delivery experience directly through the app.</a:t>
            </a:r>
            <a:endParaRPr sz="1769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4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</a:t>
            </a:r>
            <a:endParaRPr/>
          </a:p>
        </p:txBody>
      </p:sp>
      <p:sp>
        <p:nvSpPr>
          <p:cNvPr id="194" name="Google Shape;194;p24"/>
          <p:cNvSpPr txBox="1"/>
          <p:nvPr/>
        </p:nvSpPr>
        <p:spPr>
          <a:xfrm>
            <a:off x="779475" y="1054805"/>
            <a:ext cx="7239300" cy="47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1D4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Driver Use Cases:</a:t>
            </a:r>
            <a:endParaRPr b="1" sz="18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Route Optimization:</a:t>
            </a:r>
            <a:endParaRPr b="1" sz="15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Drivers receive optimized routes for deliveries, maximizing efficiency and reducing fuel consumption.</a:t>
            </a:r>
            <a:endParaRPr sz="15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Delivery Status Updates:</a:t>
            </a:r>
            <a:endParaRPr b="1" sz="15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Drivers can update the status of a delivery (e.g., in transit, delivered, delayed) within the app.</a:t>
            </a:r>
            <a:endParaRPr sz="15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Proof of Delivery Capture:</a:t>
            </a:r>
            <a:endParaRPr b="1" sz="15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Drivers can capture proof of delivery through the app, such as customer signatures and photos.</a:t>
            </a:r>
            <a:endParaRPr sz="15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Delivery Rescheduling:</a:t>
            </a:r>
            <a:endParaRPr b="1" sz="15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In case of issues, drivers can initiate a delivery rescheduling process through the app.</a:t>
            </a:r>
            <a:endParaRPr sz="15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5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</a:t>
            </a:r>
            <a:endParaRPr/>
          </a:p>
        </p:txBody>
      </p:sp>
      <p:sp>
        <p:nvSpPr>
          <p:cNvPr id="201" name="Google Shape;201;p25"/>
          <p:cNvSpPr txBox="1"/>
          <p:nvPr/>
        </p:nvSpPr>
        <p:spPr>
          <a:xfrm>
            <a:off x="779475" y="854855"/>
            <a:ext cx="7239300" cy="53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1D4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Dispatcher Use Cases:</a:t>
            </a:r>
            <a:endParaRPr b="1" sz="18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3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Delivery Assignment:</a:t>
            </a:r>
            <a:endParaRPr b="1" sz="17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Dispatchers can assign and reassign deliveries to drivers based on location and availability.</a:t>
            </a:r>
            <a:endParaRPr sz="17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Real-Time Monitoring:</a:t>
            </a:r>
            <a:endParaRPr b="1" sz="17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Dispatchers can monitor the status and location of all ongoing deliveries in real-time.</a:t>
            </a:r>
            <a:endParaRPr sz="17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Communication with Drivers:</a:t>
            </a:r>
            <a:endParaRPr b="1" sz="17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Dispatchers can communicate with drivers for updates and assistance as needed.</a:t>
            </a:r>
            <a:endParaRPr sz="17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Handling Customer Queries:</a:t>
            </a:r>
            <a:endParaRPr b="1" sz="17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Dispatchers can address and resolve customer queries related to delivery status or issues.</a:t>
            </a:r>
            <a:endParaRPr sz="17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6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</a:t>
            </a:r>
            <a:endParaRPr/>
          </a:p>
        </p:txBody>
      </p:sp>
      <p:sp>
        <p:nvSpPr>
          <p:cNvPr id="208" name="Google Shape;208;p26"/>
          <p:cNvSpPr txBox="1"/>
          <p:nvPr/>
        </p:nvSpPr>
        <p:spPr>
          <a:xfrm>
            <a:off x="779475" y="1357955"/>
            <a:ext cx="7239300" cy="414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47500" lnSpcReduction="20000"/>
          </a:bodyPr>
          <a:lstStyle/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001D4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7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Administrator Use Cases:</a:t>
            </a:r>
            <a:endParaRPr b="1" sz="37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User Management:</a:t>
            </a:r>
            <a:endParaRPr b="1" sz="3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Administrators can manage user accounts, including access levels for dispatchers, drivers, and customers.</a:t>
            </a:r>
            <a:endParaRPr sz="3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Data Analytics:</a:t>
            </a:r>
            <a:endParaRPr b="1" sz="3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Administrators can view analytics on delivery times, customer feedback, and driver performance.</a:t>
            </a:r>
            <a:endParaRPr sz="3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System Configuration:</a:t>
            </a:r>
            <a:endParaRPr b="1" sz="3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Administrators can configure the application settings, such as notification preferences and operational parameters.</a:t>
            </a:r>
            <a:endParaRPr sz="3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Report Generation:</a:t>
            </a:r>
            <a:endParaRPr b="1" sz="3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Administrators can generate reports for business insights, such as delivery efficiency and customer satisfaction.</a:t>
            </a:r>
            <a:endParaRPr sz="3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1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Maintenance and Updates:</a:t>
            </a:r>
            <a:endParaRPr b="1" sz="3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5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Administrators are responsible for overseeing app maintenance, updates, and troubleshooting.</a:t>
            </a:r>
            <a:endParaRPr sz="315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old">
  <a:themeElements>
    <a:clrScheme name="Revolution">
      <a:dk1>
        <a:srgbClr val="000000"/>
      </a:dk1>
      <a:lt1>
        <a:srgbClr val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