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4"/>
  </p:sldMasterIdLst>
  <p:notesMasterIdLst>
    <p:notesMasterId r:id="rId11"/>
  </p:notesMasterIdLst>
  <p:handoutMasterIdLst>
    <p:handoutMasterId r:id="rId12"/>
  </p:handoutMasterIdLst>
  <p:sldIdLst>
    <p:sldId id="256" r:id="rId5"/>
    <p:sldId id="343" r:id="rId6"/>
    <p:sldId id="344" r:id="rId7"/>
    <p:sldId id="345" r:id="rId8"/>
    <p:sldId id="349" r:id="rId9"/>
    <p:sldId id="355" r:id="rId10"/>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A55C54-E26E-4A4B-8ED8-B355FBDCE9CD}" v="76" dt="2020-04-26T00:51:07.8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11/29/2023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11/29/2023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Greet</a:t>
            </a:r>
            <a:r>
              <a:rPr lang="en-US" baseline="0"/>
              <a:t> your audience, thank them for attending your presentation, introduce yourself, introduce your project, </a:t>
            </a:r>
            <a:r>
              <a:rPr lang="en-US"/>
              <a:t>introduce your team</a:t>
            </a:r>
            <a:r>
              <a:rPr lang="en-US" baseline="0"/>
              <a:t> members, </a:t>
            </a:r>
            <a:r>
              <a:rPr lang="en-US"/>
              <a:t>and quickly indicate what each of you</a:t>
            </a:r>
            <a:r>
              <a:rPr lang="en-US" baseline="0"/>
              <a:t> did in a high-level manner, and put more emphasis on your part/contribution</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Introduce</a:t>
            </a:r>
            <a:r>
              <a:rPr lang="en-US" baseline="0"/>
              <a:t> the problem that the whole project tackles and stay focused on the parts that you have been working. Indicate </a:t>
            </a:r>
            <a:r>
              <a:rPr lang="en-US"/>
              <a:t>if there is an existing previous system, enumerate its problems/limitations,</a:t>
            </a:r>
            <a:r>
              <a:rPr lang="en-US" baseline="0"/>
              <a:t> etc</a:t>
            </a:r>
            <a:r>
              <a:rPr lang="en-US"/>
              <a:t>.</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 Requirements:</a:t>
            </a:r>
          </a:p>
          <a:p>
            <a:r>
              <a:rPr lang="en-US"/>
              <a:t>4.1. User stories implemented (one or more slides).</a:t>
            </a:r>
          </a:p>
          <a:p>
            <a:r>
              <a:rPr lang="en-US"/>
              <a:t>4.2. UML use cases and the use case diagram for the implemented use cases (one or more slides).</a:t>
            </a:r>
          </a:p>
          <a:p>
            <a:r>
              <a:rPr lang="en-US"/>
              <a:t>4.3. UML sequence diagrams for the implemented use cases.</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System design:</a:t>
            </a:r>
          </a:p>
          <a:p>
            <a:r>
              <a:rPr lang="en-US"/>
              <a:t>5.1. System decomposition; identify the architecture patterns used (one slide).</a:t>
            </a:r>
          </a:p>
          <a:p>
            <a:r>
              <a:rPr lang="en-US"/>
              <a:t>5.2. System deployment – h/w and s/w requirements (one slide).</a:t>
            </a:r>
          </a:p>
          <a:p>
            <a:r>
              <a:rPr lang="en-US"/>
              <a:t>5.3. Persistent data design (one slide).</a:t>
            </a:r>
          </a:p>
          <a:p>
            <a:r>
              <a:rPr lang="en-US"/>
              <a:t>5.4. Security/Privacy (one slide).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Summarize your contribution</a:t>
            </a:r>
          </a:p>
          <a:p>
            <a:r>
              <a:rPr lang="en-US"/>
              <a:t>Include your contact information</a:t>
            </a:r>
          </a:p>
          <a:p>
            <a:r>
              <a:rPr lang="en-US"/>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11/29/2023</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11/29/2023</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11/29/2023</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11/29/2023</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11/29/2023</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11/29/2023</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11/29/2023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11/29/2023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11/29/2023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11/29/2023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11/29/2023</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11/29/2023</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11/29/2023</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11/29/2023</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11/29/2023</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11/29/2023</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11/29/2023</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2667000"/>
            <a:ext cx="8686800" cy="2438400"/>
          </a:xfrm>
        </p:spPr>
        <p:txBody>
          <a:bodyPr/>
          <a:lstStyle/>
          <a:p>
            <a:pPr algn="ctr"/>
            <a:r>
              <a:rPr lang="en-US" altLang="en-US" dirty="0">
                <a:ea typeface="ＭＳ Ｐゴシック"/>
                <a:cs typeface="+mj-lt"/>
              </a:rPr>
              <a:t>Sahara UI Drone Link</a:t>
            </a:r>
            <a:br>
              <a:rPr lang="en-US" altLang="en-US" dirty="0">
                <a:ea typeface="ＭＳ Ｐゴシック"/>
                <a:cs typeface="+mj-lt"/>
              </a:rPr>
            </a:br>
            <a:r>
              <a:rPr lang="en-US" altLang="en-US" sz="2800" dirty="0">
                <a:ea typeface="ＭＳ Ｐゴシック"/>
                <a:cs typeface="+mj-lt"/>
              </a:rPr>
              <a:t>Team Member(s): Javier Cueto, Angel Chavez, Natalie Almonte</a:t>
            </a:r>
            <a:br>
              <a:rPr lang="en-US" altLang="en-US" sz="2800" dirty="0">
                <a:ea typeface="ＭＳ Ｐゴシック"/>
                <a:cs typeface="+mj-lt"/>
              </a:rPr>
            </a:br>
            <a:r>
              <a:rPr lang="en-US" altLang="en-US" sz="2800" dirty="0">
                <a:ea typeface="ＭＳ Ｐゴシック"/>
                <a:cs typeface="+mj-lt"/>
              </a:rPr>
              <a:t>Product Owner(s): Javier Cueto</a:t>
            </a:r>
            <a:br>
              <a:rPr lang="en-US" altLang="en-US" sz="2800" dirty="0">
                <a:ea typeface="ＭＳ Ｐゴシック"/>
                <a:cs typeface="+mj-lt"/>
              </a:rPr>
            </a:br>
            <a:r>
              <a:rPr lang="en-US" altLang="en-US" sz="2800" dirty="0">
                <a:ea typeface="ＭＳ Ｐゴシック"/>
                <a:cs typeface="+mj-lt"/>
              </a:rPr>
              <a:t>Professor: Masoud </a:t>
            </a:r>
            <a:r>
              <a:rPr lang="en-US" altLang="en-US" sz="2800" dirty="0" err="1">
                <a:ea typeface="ＭＳ Ｐゴシック"/>
                <a:cs typeface="+mj-lt"/>
              </a:rPr>
              <a:t>Sadjadi</a:t>
            </a:r>
            <a:br>
              <a:rPr lang="en-US" altLang="en-US" sz="2800" dirty="0">
                <a:ea typeface="ＭＳ Ｐゴシック"/>
                <a:cs typeface="+mj-lt"/>
              </a:rPr>
            </a:br>
            <a:br>
              <a:rPr lang="en-US" altLang="en-US" dirty="0">
                <a:ea typeface="ＭＳ Ｐゴシック" pitchFamily="34" charset="-128"/>
              </a:rPr>
            </a:br>
            <a:r>
              <a:rPr lang="en-US" altLang="en-US" sz="1800" dirty="0">
                <a:ea typeface="ＭＳ Ｐゴシック"/>
              </a:rPr>
              <a:t>School of Computing and Information Sciences</a:t>
            </a:r>
            <a:br>
              <a:rPr lang="en-US" altLang="en-US" sz="1800" dirty="0">
                <a:ea typeface="ＭＳ Ｐゴシック" pitchFamily="34" charset="-128"/>
              </a:rPr>
            </a:br>
            <a:r>
              <a:rPr lang="en-US" altLang="en-US" sz="1800" dirty="0">
                <a:ea typeface="ＭＳ Ｐゴシック"/>
              </a:rPr>
              <a:t>Florida International University</a:t>
            </a:r>
            <a:endParaRPr lang="en-US" altLang="en-US" dirty="0">
              <a:ea typeface="ＭＳ Ｐゴシック"/>
            </a:endParaRPr>
          </a:p>
        </p:txBody>
      </p:sp>
      <p:sp>
        <p:nvSpPr>
          <p:cNvPr id="20483" name="Subtitle 2"/>
          <p:cNvSpPr>
            <a:spLocks noGrp="1"/>
          </p:cNvSpPr>
          <p:nvPr>
            <p:ph type="subTitle" idx="1"/>
          </p:nvPr>
        </p:nvSpPr>
        <p:spPr>
          <a:xfrm>
            <a:off x="228600" y="5643562"/>
            <a:ext cx="8686800" cy="1219200"/>
          </a:xfrm>
        </p:spPr>
        <p:txBody>
          <a:bodyPr/>
          <a:lstStyle/>
          <a:p>
            <a:pPr algn="ctr"/>
            <a:r>
              <a:rPr lang="en-US" altLang="en-US" dirty="0">
                <a:solidFill>
                  <a:srgbClr val="001D4D"/>
                </a:solidFill>
                <a:ea typeface="ＭＳ Ｐゴシック"/>
              </a:rPr>
              <a:t>December 1</a:t>
            </a:r>
            <a:r>
              <a:rPr lang="en-US" altLang="en-US" baseline="30000" dirty="0">
                <a:solidFill>
                  <a:srgbClr val="001D4D"/>
                </a:solidFill>
                <a:ea typeface="ＭＳ Ｐゴシック"/>
              </a:rPr>
              <a:t>st</a:t>
            </a:r>
            <a:r>
              <a:rPr lang="en-US" altLang="en-US" dirty="0">
                <a:solidFill>
                  <a:srgbClr val="001D4D"/>
                </a:solidFill>
                <a:ea typeface="ＭＳ Ｐゴシック"/>
              </a:rPr>
              <a:t> 2023</a:t>
            </a:r>
            <a:endParaRPr lang="en-US" dirty="0">
              <a:solidFill>
                <a:srgbClr val="001D4D"/>
              </a:solidFill>
            </a:endParaRPr>
          </a:p>
        </p:txBody>
      </p:sp>
      <p:sp>
        <p:nvSpPr>
          <p:cNvPr id="4" name="Title 1"/>
          <p:cNvSpPr txBox="1">
            <a:spLocks/>
          </p:cNvSpPr>
          <p:nvPr/>
        </p:nvSpPr>
        <p:spPr bwMode="auto">
          <a:xfrm>
            <a:off x="282771" y="1106164"/>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a:ea typeface="ＭＳ Ｐゴシック"/>
              </a:rPr>
              <a:t>VIP/Senior Project Final Presentation</a:t>
            </a:r>
            <a:br>
              <a:rPr lang="en-US" altLang="en-US" dirty="0">
                <a:ea typeface="ＭＳ Ｐゴシック" pitchFamily="34" charset="-128"/>
              </a:rPr>
            </a:br>
            <a:r>
              <a:rPr lang="en-US" dirty="0">
                <a:ea typeface="+mj-lt"/>
                <a:cs typeface="+mj-lt"/>
              </a:rPr>
              <a:t>Fall 2023</a:t>
            </a:r>
          </a:p>
          <a:p>
            <a:pPr algn="ctr"/>
            <a:endParaRPr lang="en-US" altLang="en-US" dirty="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Project definition</a:t>
            </a:r>
          </a:p>
        </p:txBody>
      </p:sp>
      <p:sp>
        <p:nvSpPr>
          <p:cNvPr id="3" name="Content Placeholder 2"/>
          <p:cNvSpPr>
            <a:spLocks noGrp="1"/>
          </p:cNvSpPr>
          <p:nvPr>
            <p:ph idx="1"/>
          </p:nvPr>
        </p:nvSpPr>
        <p:spPr>
          <a:xfrm>
            <a:off x="779463" y="1524000"/>
            <a:ext cx="7583487" cy="4208463"/>
          </a:xfrm>
        </p:spPr>
        <p:txBody>
          <a:bodyPr/>
          <a:lstStyle/>
          <a:p>
            <a:pPr>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Addressing the complexities and limitations of traditional drone control systems, the Sahara UI attempts to provides an intuitive, responsive, and feature-rich platform, empowering operators to navigate and control industrial drones with unprecedented ease and efficiency. This project not only showcases </a:t>
            </a:r>
            <a:r>
              <a:rPr lang="en-US" sz="1800" dirty="0">
                <a:latin typeface="Calibri" panose="020F0502020204030204" pitchFamily="34" charset="0"/>
                <a:ea typeface="Calibri" panose="020F0502020204030204" pitchFamily="34" charset="0"/>
                <a:cs typeface="Times New Roman" panose="02020603050405020304" pitchFamily="18" charset="0"/>
              </a:rPr>
              <a:t>our </a:t>
            </a:r>
            <a:r>
              <a:rPr lang="en-US" sz="1800" dirty="0">
                <a:effectLst/>
                <a:latin typeface="Calibri" panose="020F0502020204030204" pitchFamily="34" charset="0"/>
                <a:ea typeface="Calibri" panose="020F0502020204030204" pitchFamily="34" charset="0"/>
                <a:cs typeface="Times New Roman" panose="02020603050405020304" pitchFamily="18" charset="0"/>
              </a:rPr>
              <a:t>capability to integrate advanced programming and user experience design but also reflects our commitment to enhancing operational standards in the field of industrial drone technology.</a:t>
            </a:r>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mj-lt"/>
                <a:cs typeface="+mj-lt"/>
              </a:rPr>
              <a:t>Current System</a:t>
            </a:r>
            <a:endParaRPr lang="en-US" dirty="0"/>
          </a:p>
        </p:txBody>
      </p:sp>
      <p:sp>
        <p:nvSpPr>
          <p:cNvPr id="7" name="TextBox 6">
            <a:extLst>
              <a:ext uri="{FF2B5EF4-FFF2-40B4-BE49-F238E27FC236}">
                <a16:creationId xmlns:a16="http://schemas.microsoft.com/office/drawing/2014/main" id="{8AE7A2A4-1B0B-4F4A-9EF2-9CD51ED2F7EC}"/>
              </a:ext>
            </a:extLst>
          </p:cNvPr>
          <p:cNvSpPr txBox="1"/>
          <p:nvPr/>
        </p:nvSpPr>
        <p:spPr>
          <a:xfrm>
            <a:off x="779463" y="1425575"/>
            <a:ext cx="723936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2000"/>
              </a:spcBef>
              <a:buFont typeface="Arial"/>
              <a:buChar char="•"/>
            </a:pPr>
            <a:r>
              <a:rPr lang="en-US" sz="1200" dirty="0">
                <a:solidFill>
                  <a:srgbClr val="001D4D"/>
                </a:solidFill>
                <a:latin typeface="Trebuchet MS"/>
                <a:ea typeface="ＭＳ Ｐゴシック"/>
                <a:cs typeface="Arial"/>
              </a:rPr>
              <a:t>•	Current systems in the realm of industrial drone control often rely on outdated user interfaces or, in more rudimentary setups, operate directly through command prompt instructions due to the heavy reliance on the small computation capacity of  small single-board computers such as </a:t>
            </a:r>
            <a:r>
              <a:rPr lang="en-US" sz="1200" dirty="0" err="1">
                <a:solidFill>
                  <a:srgbClr val="001D4D"/>
                </a:solidFill>
                <a:latin typeface="Trebuchet MS"/>
                <a:ea typeface="ＭＳ Ｐゴシック"/>
                <a:cs typeface="Arial"/>
              </a:rPr>
              <a:t>arduinos</a:t>
            </a:r>
            <a:r>
              <a:rPr lang="en-US" sz="1200" dirty="0">
                <a:solidFill>
                  <a:srgbClr val="001D4D"/>
                </a:solidFill>
                <a:latin typeface="Trebuchet MS"/>
                <a:ea typeface="ＭＳ Ｐゴシック"/>
                <a:cs typeface="Arial"/>
              </a:rPr>
              <a:t>. These antiquated approaches present significant usability challenges, especially in high-stakes industrial environments where precision and ease of control are paramount.</a:t>
            </a:r>
            <a:endParaRPr lang="en-US" sz="1200" dirty="0">
              <a:cs typeface="Arial"/>
            </a:endParaRPr>
          </a:p>
        </p:txBody>
      </p:sp>
      <p:pic>
        <p:nvPicPr>
          <p:cNvPr id="5" name="Picture 4">
            <a:extLst>
              <a:ext uri="{FF2B5EF4-FFF2-40B4-BE49-F238E27FC236}">
                <a16:creationId xmlns:a16="http://schemas.microsoft.com/office/drawing/2014/main" id="{638B551F-3BB6-F5C4-F634-6F7E477FAD8A}"/>
              </a:ext>
            </a:extLst>
          </p:cNvPr>
          <p:cNvPicPr>
            <a:picLocks noChangeAspect="1"/>
          </p:cNvPicPr>
          <p:nvPr/>
        </p:nvPicPr>
        <p:blipFill>
          <a:blip r:embed="rId3"/>
          <a:stretch>
            <a:fillRect/>
          </a:stretch>
        </p:blipFill>
        <p:spPr>
          <a:xfrm>
            <a:off x="569149" y="2470150"/>
            <a:ext cx="4305925" cy="2339843"/>
          </a:xfrm>
          <a:prstGeom prst="rect">
            <a:avLst/>
          </a:prstGeom>
        </p:spPr>
      </p:pic>
      <p:sp>
        <p:nvSpPr>
          <p:cNvPr id="8" name="TextBox 7">
            <a:extLst>
              <a:ext uri="{FF2B5EF4-FFF2-40B4-BE49-F238E27FC236}">
                <a16:creationId xmlns:a16="http://schemas.microsoft.com/office/drawing/2014/main" id="{4927A5F6-2683-511E-74AD-BB89BC0689B6}"/>
              </a:ext>
            </a:extLst>
          </p:cNvPr>
          <p:cNvSpPr txBox="1"/>
          <p:nvPr/>
        </p:nvSpPr>
        <p:spPr>
          <a:xfrm>
            <a:off x="569149" y="4838905"/>
            <a:ext cx="4305925" cy="338554"/>
          </a:xfrm>
          <a:prstGeom prst="rect">
            <a:avLst/>
          </a:prstGeom>
          <a:noFill/>
        </p:spPr>
        <p:txBody>
          <a:bodyPr wrap="square" rtlCol="0">
            <a:spAutoFit/>
          </a:bodyPr>
          <a:lstStyle/>
          <a:p>
            <a:r>
              <a:rPr lang="en-US" sz="800" dirty="0"/>
              <a:t>Source: https://pdfs.semanticscholar.org/d9f3/2a073445b26191a501775d5585ffb5b21e33.pdf</a:t>
            </a:r>
          </a:p>
        </p:txBody>
      </p:sp>
      <p:pic>
        <p:nvPicPr>
          <p:cNvPr id="10" name="Picture 9">
            <a:extLst>
              <a:ext uri="{FF2B5EF4-FFF2-40B4-BE49-F238E27FC236}">
                <a16:creationId xmlns:a16="http://schemas.microsoft.com/office/drawing/2014/main" id="{53D4F75C-71B2-7280-80F8-341166857A93}"/>
              </a:ext>
            </a:extLst>
          </p:cNvPr>
          <p:cNvPicPr>
            <a:picLocks noChangeAspect="1"/>
          </p:cNvPicPr>
          <p:nvPr/>
        </p:nvPicPr>
        <p:blipFill>
          <a:blip r:embed="rId4"/>
          <a:stretch>
            <a:fillRect/>
          </a:stretch>
        </p:blipFill>
        <p:spPr>
          <a:xfrm>
            <a:off x="5117362" y="4722763"/>
            <a:ext cx="2901461" cy="1182555"/>
          </a:xfrm>
          <a:prstGeom prst="rect">
            <a:avLst/>
          </a:prstGeom>
        </p:spPr>
      </p:pic>
    </p:spTree>
    <p:extLst>
      <p:ext uri="{BB962C8B-B14F-4D97-AF65-F5344CB8AC3E}">
        <p14:creationId xmlns:p14="http://schemas.microsoft.com/office/powerpoint/2010/main" val="3835447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a:lnSpc>
                <a:spcPct val="107000"/>
              </a:lnSpc>
              <a:spcBef>
                <a:spcPts val="0"/>
              </a:spcBef>
              <a:spcAft>
                <a:spcPts val="800"/>
              </a:spcAft>
            </a:pPr>
            <a:r>
              <a:rPr lang="en-US" sz="4000" b="1" kern="100" dirty="0">
                <a:effectLst/>
                <a:latin typeface="Calibri" panose="020F0502020204030204" pitchFamily="34" charset="0"/>
                <a:ea typeface="Calibri" panose="020F0502020204030204" pitchFamily="34" charset="0"/>
                <a:cs typeface="Times New Roman" panose="02020603050405020304" pitchFamily="18" charset="0"/>
              </a:rPr>
              <a:t>Purpose of System</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p:cNvSpPr>
            <a:spLocks noGrp="1"/>
          </p:cNvSpPr>
          <p:nvPr>
            <p:ph idx="1"/>
          </p:nvPr>
        </p:nvSpPr>
        <p:spPr>
          <a:xfrm>
            <a:off x="779463" y="1828801"/>
            <a:ext cx="7583487" cy="1481328"/>
          </a:xfrm>
        </p:spPr>
        <p:txBody>
          <a:bodyPr/>
          <a:lstStyle/>
          <a:p>
            <a:r>
              <a:rPr lang="en-US" sz="1200" dirty="0"/>
              <a:t>The Sahara application was built using Python and </a:t>
            </a:r>
            <a:r>
              <a:rPr lang="en-US" sz="1200" dirty="0" err="1"/>
              <a:t>Kivy</a:t>
            </a:r>
            <a:r>
              <a:rPr lang="en-US" sz="1200" dirty="0"/>
              <a:t>, a popular framework for creating natural user interfaces. It features a multi-threaded architecture that integrates controller inputs, network management, and server communication, ensuring responsive and real-time interaction with the drone. The interface includes distinct sections for flight initiation, controller settings, drone configurations, application preferences, and network connections, each accessible through clearly defined and easily navigable buttons.</a:t>
            </a:r>
          </a:p>
        </p:txBody>
      </p:sp>
      <p:pic>
        <p:nvPicPr>
          <p:cNvPr id="5" name="Picture 4">
            <a:extLst>
              <a:ext uri="{FF2B5EF4-FFF2-40B4-BE49-F238E27FC236}">
                <a16:creationId xmlns:a16="http://schemas.microsoft.com/office/drawing/2014/main" id="{E2B225B2-584F-2B9A-F473-397DE6666A88}"/>
              </a:ext>
            </a:extLst>
          </p:cNvPr>
          <p:cNvPicPr>
            <a:picLocks noChangeAspect="1"/>
          </p:cNvPicPr>
          <p:nvPr/>
        </p:nvPicPr>
        <p:blipFill>
          <a:blip r:embed="rId3"/>
          <a:stretch>
            <a:fillRect/>
          </a:stretch>
        </p:blipFill>
        <p:spPr>
          <a:xfrm>
            <a:off x="2160100" y="3310129"/>
            <a:ext cx="4823799" cy="25412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8143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System Design: Architecture</a:t>
            </a:r>
          </a:p>
        </p:txBody>
      </p:sp>
      <p:sp>
        <p:nvSpPr>
          <p:cNvPr id="3" name="Content Placeholder 2"/>
          <p:cNvSpPr>
            <a:spLocks noGrp="1"/>
          </p:cNvSpPr>
          <p:nvPr>
            <p:ph idx="1"/>
          </p:nvPr>
        </p:nvSpPr>
        <p:spPr>
          <a:xfrm>
            <a:off x="779461" y="1536192"/>
            <a:ext cx="7583487" cy="4208463"/>
          </a:xfrm>
        </p:spPr>
        <p:txBody>
          <a:bodyPr/>
          <a:lstStyle/>
          <a:p>
            <a:r>
              <a:rPr lang="en-US" sz="1400" dirty="0"/>
              <a:t>Software architecture deployed is of the form of the Model-View-Controller (MVC) architecture. This architecture is involves user interactions through a graphical interface, data processing, and controlling a drone. The MVC architecture is well-suited for applications like the Sahara UI because it separates concerns, making it easier to manage and update different parts of the application independently. The UI (View) can be changed without affecting the data handling (Model), and business logic can be updated without changing the UI.</a:t>
            </a:r>
          </a:p>
        </p:txBody>
      </p:sp>
      <p:pic>
        <p:nvPicPr>
          <p:cNvPr id="6" name="Picture 5">
            <a:extLst>
              <a:ext uri="{FF2B5EF4-FFF2-40B4-BE49-F238E27FC236}">
                <a16:creationId xmlns:a16="http://schemas.microsoft.com/office/drawing/2014/main" id="{60F54A91-C6C3-7322-15F4-6403E9FF1228}"/>
              </a:ext>
            </a:extLst>
          </p:cNvPr>
          <p:cNvPicPr>
            <a:picLocks noChangeAspect="1"/>
          </p:cNvPicPr>
          <p:nvPr/>
        </p:nvPicPr>
        <p:blipFill>
          <a:blip r:embed="rId3"/>
          <a:stretch>
            <a:fillRect/>
          </a:stretch>
        </p:blipFill>
        <p:spPr>
          <a:xfrm>
            <a:off x="2944583" y="3191599"/>
            <a:ext cx="3253241" cy="2553056"/>
          </a:xfrm>
          <a:prstGeom prst="rect">
            <a:avLst/>
          </a:prstGeom>
        </p:spPr>
      </p:pic>
      <p:sp>
        <p:nvSpPr>
          <p:cNvPr id="7" name="TextBox 6">
            <a:extLst>
              <a:ext uri="{FF2B5EF4-FFF2-40B4-BE49-F238E27FC236}">
                <a16:creationId xmlns:a16="http://schemas.microsoft.com/office/drawing/2014/main" id="{6BDFA21F-BB1D-DF09-4D20-77E284091A59}"/>
              </a:ext>
            </a:extLst>
          </p:cNvPr>
          <p:cNvSpPr txBox="1"/>
          <p:nvPr/>
        </p:nvSpPr>
        <p:spPr>
          <a:xfrm>
            <a:off x="779461" y="5855272"/>
            <a:ext cx="7583487" cy="215444"/>
          </a:xfrm>
          <a:prstGeom prst="rect">
            <a:avLst/>
          </a:prstGeom>
          <a:noFill/>
        </p:spPr>
        <p:txBody>
          <a:bodyPr wrap="square" rtlCol="0">
            <a:spAutoFit/>
          </a:bodyPr>
          <a:lstStyle/>
          <a:p>
            <a:r>
              <a:rPr lang="en-US" sz="800" dirty="0"/>
              <a:t>Source: https://www.freecodecamp.org/news/the-model-view-controller-pattern-mvc-architecture-and-frameworks-explained/</a:t>
            </a:r>
          </a:p>
        </p:txBody>
      </p:sp>
    </p:spTree>
    <p:extLst>
      <p:ext uri="{BB962C8B-B14F-4D97-AF65-F5344CB8AC3E}">
        <p14:creationId xmlns:p14="http://schemas.microsoft.com/office/powerpoint/2010/main" val="4211570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Summary</a:t>
            </a:r>
          </a:p>
        </p:txBody>
      </p:sp>
      <p:sp>
        <p:nvSpPr>
          <p:cNvPr id="3" name="Content Placeholder 2"/>
          <p:cNvSpPr>
            <a:spLocks noGrp="1"/>
          </p:cNvSpPr>
          <p:nvPr>
            <p:ph idx="1"/>
          </p:nvPr>
        </p:nvSpPr>
        <p:spPr/>
        <p:txBody>
          <a:bodyPr/>
          <a:lstStyle/>
          <a:p>
            <a:r>
              <a:rPr lang="en-US" sz="1400" dirty="0"/>
              <a:t>As of Fall 2023, the Sahara Industrial Drone User Interface project has made significant strides in modernizing the control and management of industrial drones. This Python and </a:t>
            </a:r>
            <a:r>
              <a:rPr lang="en-US" sz="1400" dirty="0" err="1"/>
              <a:t>Kivy</a:t>
            </a:r>
            <a:r>
              <a:rPr lang="en-US" sz="1400" dirty="0"/>
              <a:t>-based application  successfully integrated key functionalities such as intuitive flight initiation, diverse controller settings, and robust network management, enhancing operational efficiency and user experience. The project's next phase aims to address pending user stories, focusing on adding advanced features like real-time telemetry data display, customizable control layouts, and multi-language support. These enhancements are geared towards increasing the application's versatility, safety, and accessibility, aligning with the project's commitment to continuous improvement and adaptation to evolving user needs and technological advancements. The integration of these features will significantly elevate the application's utility, making it a more comprehensive tool for drone operators across various industrial scenarios.</a:t>
            </a:r>
          </a:p>
        </p:txBody>
      </p:sp>
    </p:spTree>
    <p:extLst>
      <p:ext uri="{BB962C8B-B14F-4D97-AF65-F5344CB8AC3E}">
        <p14:creationId xmlns:p14="http://schemas.microsoft.com/office/powerpoint/2010/main" val="977874096"/>
      </p:ext>
    </p:extLst>
  </p:cSld>
  <p:clrMapOvr>
    <a:masterClrMapping/>
  </p:clrMapOvr>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1D62C6-6236-4D5D-86F2-C65497B6A62D}">
  <ds:schemaRefs>
    <ds:schemaRef ds:uri="http://schemas.microsoft.com/sharepoint/v3/contenttype/forms"/>
  </ds:schemaRefs>
</ds:datastoreItem>
</file>

<file path=customXml/itemProps2.xml><?xml version="1.0" encoding="utf-8"?>
<ds:datastoreItem xmlns:ds="http://schemas.openxmlformats.org/officeDocument/2006/customXml" ds:itemID="{3059C6E6-617C-410E-96D3-A958D65030A7}">
  <ds:schemaRefs>
    <ds:schemaRef ds:uri="5d610656-f6da-46b1-9092-422d3feedac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74A6060-EB5B-4CCB-8E5A-959FF51FEA0C}">
  <ds:schemaRefs>
    <ds:schemaRef ds:uri="5d610656-f6da-46b1-9092-422d3feeda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Celestial</Template>
  <TotalTime>115</TotalTime>
  <Words>774</Words>
  <Application>Microsoft Office PowerPoint</Application>
  <PresentationFormat>On-screen Show (4:3)</PresentationFormat>
  <Paragraphs>37</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Trebuchet MS</vt:lpstr>
      <vt:lpstr>Wingdings 2</vt:lpstr>
      <vt:lpstr>gold</vt:lpstr>
      <vt:lpstr>Sahara UI Drone Link Team Member(s): Javier Cueto, Angel Chavez, Natalie Almonte Product Owner(s): Javier Cueto Professor: Masoud Sadjadi  School of Computing and Information Sciences Florida International University</vt:lpstr>
      <vt:lpstr>Project definition</vt:lpstr>
      <vt:lpstr>Current System</vt:lpstr>
      <vt:lpstr>Purpose of System</vt:lpstr>
      <vt:lpstr>System Design: Architecture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javier cueto</cp:lastModifiedBy>
  <cp:revision>5</cp:revision>
  <cp:lastPrinted>2008-09-19T17:51:48Z</cp:lastPrinted>
  <dcterms:created xsi:type="dcterms:W3CDTF">2013-04-25T14:14:17Z</dcterms:created>
  <dcterms:modified xsi:type="dcterms:W3CDTF">2023-11-29T19:08:52Z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0x0101005CCB4381D0D49049A3E375464706030D</vt:lpwstr>
  </property>
</Properties>
</file>