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9"/>
  </p:notesMasterIdLst>
  <p:handoutMasterIdLst>
    <p:handoutMasterId r:id="rId20"/>
  </p:handoutMasterIdLst>
  <p:sldIdLst>
    <p:sldId id="257" r:id="rId5"/>
    <p:sldId id="258" r:id="rId6"/>
    <p:sldId id="310" r:id="rId7"/>
    <p:sldId id="311" r:id="rId8"/>
    <p:sldId id="272" r:id="rId9"/>
    <p:sldId id="309" r:id="rId10"/>
    <p:sldId id="274" r:id="rId11"/>
    <p:sldId id="276" r:id="rId12"/>
    <p:sldId id="312" r:id="rId13"/>
    <p:sldId id="314" r:id="rId14"/>
    <p:sldId id="317" r:id="rId15"/>
    <p:sldId id="271" r:id="rId16"/>
    <p:sldId id="316" r:id="rId17"/>
    <p:sldId id="315"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2015"/>
    <p:restoredTop sz="96327"/>
  </p:normalViewPr>
  <p:slideViewPr>
    <p:cSldViewPr snapToGrid="0" snapToObjects="1">
      <p:cViewPr varScale="1">
        <p:scale>
          <a:sx n="82" d="100"/>
          <a:sy n="82" d="100"/>
        </p:scale>
        <p:origin x="398" y="72"/>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snapToObjects="1">
      <p:cViewPr varScale="1">
        <p:scale>
          <a:sx n="97" d="100"/>
          <a:sy n="97" d="100"/>
        </p:scale>
        <p:origin x="4328" y="20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C7D74A2-3B4D-954C-BCE0-BA697DC5CE4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F4AF4C31-EF37-264F-8C4F-A3A07C139E0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74CDE01-A1F3-2049-81BA-B7E4D3301AE3}" type="datetimeFigureOut">
              <a:rPr lang="en-US" smtClean="0"/>
              <a:t>11/30/2023</a:t>
            </a:fld>
            <a:endParaRPr lang="en-US"/>
          </a:p>
        </p:txBody>
      </p:sp>
      <p:sp>
        <p:nvSpPr>
          <p:cNvPr id="4" name="Footer Placeholder 3">
            <a:extLst>
              <a:ext uri="{FF2B5EF4-FFF2-40B4-BE49-F238E27FC236}">
                <a16:creationId xmlns:a16="http://schemas.microsoft.com/office/drawing/2014/main" id="{09743C93-A831-5544-9766-0D18935B52D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58FBCD7-D303-7B4D-A718-8B6CB0EF84C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70B6429-A076-9E48-9B7C-D88E10C098DC}" type="slidenum">
              <a:rPr lang="en-US" smtClean="0"/>
              <a:t>‹#›</a:t>
            </a:fld>
            <a:endParaRPr lang="en-US"/>
          </a:p>
        </p:txBody>
      </p:sp>
    </p:spTree>
    <p:extLst>
      <p:ext uri="{BB962C8B-B14F-4D97-AF65-F5344CB8AC3E}">
        <p14:creationId xmlns:p14="http://schemas.microsoft.com/office/powerpoint/2010/main" val="25954298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F6A9CC-D495-EF43-8C44-1644A9ED4984}" type="datetimeFigureOut">
              <a:rPr lang="en-US" smtClean="0"/>
              <a:t>11/30/2023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AB882A-90D7-FB4D-B996-1F0AF3284E8B}" type="slidenum">
              <a:rPr lang="en-US" smtClean="0"/>
              <a:t>‹#›</a:t>
            </a:fld>
            <a:endParaRPr lang="en-US"/>
          </a:p>
        </p:txBody>
      </p:sp>
    </p:spTree>
    <p:extLst>
      <p:ext uri="{BB962C8B-B14F-4D97-AF65-F5344CB8AC3E}">
        <p14:creationId xmlns:p14="http://schemas.microsoft.com/office/powerpoint/2010/main" val="32373537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84E2D5E-E304-F744-92B4-C2614AA64448}"/>
              </a:ext>
            </a:extLst>
          </p:cNvPr>
          <p:cNvSpPr txBox="1"/>
          <p:nvPr userDrawn="1"/>
        </p:nvSpPr>
        <p:spPr>
          <a:xfrm>
            <a:off x="4064295" y="418470"/>
            <a:ext cx="4072935" cy="261610"/>
          </a:xfrm>
          <a:prstGeom prst="rect">
            <a:avLst/>
          </a:prstGeom>
          <a:noFill/>
        </p:spPr>
        <p:txBody>
          <a:bodyPr wrap="square" rtlCol="0">
            <a:spAutoFit/>
          </a:bodyPr>
          <a:lstStyle/>
          <a:p>
            <a:pPr algn="ctr"/>
            <a:r>
              <a:rPr lang="en-US" sz="1100" spc="300" dirty="0">
                <a:solidFill>
                  <a:schemeClr val="bg1">
                    <a:lumMod val="95000"/>
                  </a:schemeClr>
                </a:solidFill>
                <a:latin typeface="Arial" panose="020B0604020202020204" pitchFamily="34" charset="0"/>
                <a:cs typeface="Arial" panose="020B0604020202020204" pitchFamily="34" charset="0"/>
              </a:rPr>
              <a:t>FLORIDA INTERNATIONAL UNIVERSITY</a:t>
            </a:r>
          </a:p>
        </p:txBody>
      </p:sp>
      <p:sp>
        <p:nvSpPr>
          <p:cNvPr id="8" name="Title Placeholder 1">
            <a:extLst>
              <a:ext uri="{FF2B5EF4-FFF2-40B4-BE49-F238E27FC236}">
                <a16:creationId xmlns:a16="http://schemas.microsoft.com/office/drawing/2014/main" id="{88DEB929-9798-7B44-8E54-60948088B046}"/>
              </a:ext>
            </a:extLst>
          </p:cNvPr>
          <p:cNvSpPr>
            <a:spLocks noGrp="1"/>
          </p:cNvSpPr>
          <p:nvPr>
            <p:ph type="title"/>
          </p:nvPr>
        </p:nvSpPr>
        <p:spPr>
          <a:xfrm>
            <a:off x="1603727" y="3721808"/>
            <a:ext cx="8984543" cy="1325563"/>
          </a:xfrm>
          <a:prstGeom prst="rect">
            <a:avLst/>
          </a:prstGeom>
        </p:spPr>
        <p:txBody>
          <a:bodyPr vert="horz" lIns="91440" tIns="45720" rIns="91440" bIns="45720" rtlCol="0" anchor="ctr">
            <a:normAutofit/>
          </a:bodyPr>
          <a:lstStyle>
            <a:lvl1pPr algn="ctr">
              <a:defRPr sz="3600"/>
            </a:lvl1pPr>
          </a:lstStyle>
          <a:p>
            <a:endParaRPr lang="en-US" dirty="0"/>
          </a:p>
        </p:txBody>
      </p:sp>
    </p:spTree>
    <p:extLst>
      <p:ext uri="{BB962C8B-B14F-4D97-AF65-F5344CB8AC3E}">
        <p14:creationId xmlns:p14="http://schemas.microsoft.com/office/powerpoint/2010/main" val="24836653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hoto Slide 5">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6564F3C-4E9C-A84A-915B-1971194754CE}"/>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descr="A close up of a sign&#10;&#10;Description automatically generated">
            <a:extLst>
              <a:ext uri="{FF2B5EF4-FFF2-40B4-BE49-F238E27FC236}">
                <a16:creationId xmlns:a16="http://schemas.microsoft.com/office/drawing/2014/main" id="{D10DF140-61C7-C94E-9347-6DD282A33E2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07654" y="6123851"/>
            <a:ext cx="1217550" cy="563880"/>
          </a:xfrm>
          <a:prstGeom prst="rect">
            <a:avLst/>
          </a:prstGeom>
        </p:spPr>
      </p:pic>
      <p:sp>
        <p:nvSpPr>
          <p:cNvPr id="4" name="Title 1">
            <a:extLst>
              <a:ext uri="{FF2B5EF4-FFF2-40B4-BE49-F238E27FC236}">
                <a16:creationId xmlns:a16="http://schemas.microsoft.com/office/drawing/2014/main" id="{27A209E8-E5E1-5D41-92D2-2615A78E2694}"/>
              </a:ext>
            </a:extLst>
          </p:cNvPr>
          <p:cNvSpPr>
            <a:spLocks noGrp="1"/>
          </p:cNvSpPr>
          <p:nvPr>
            <p:ph type="title"/>
          </p:nvPr>
        </p:nvSpPr>
        <p:spPr>
          <a:xfrm>
            <a:off x="726040" y="544528"/>
            <a:ext cx="3358280" cy="563880"/>
          </a:xfrm>
          <a:prstGeom prst="rect">
            <a:avLst/>
          </a:prstGeom>
        </p:spPr>
        <p:txBody>
          <a:bodyPr anchor="ctr">
            <a:noAutofit/>
          </a:bodyPr>
          <a:lstStyle>
            <a:lvl1pPr>
              <a:defRPr sz="2400">
                <a:solidFill>
                  <a:srgbClr val="CC0066"/>
                </a:solidFill>
              </a:defRPr>
            </a:lvl1pPr>
          </a:lstStyle>
          <a:p>
            <a:endParaRPr lang="en-US" dirty="0"/>
          </a:p>
        </p:txBody>
      </p:sp>
      <p:sp>
        <p:nvSpPr>
          <p:cNvPr id="5" name="Text Placeholder 3">
            <a:extLst>
              <a:ext uri="{FF2B5EF4-FFF2-40B4-BE49-F238E27FC236}">
                <a16:creationId xmlns:a16="http://schemas.microsoft.com/office/drawing/2014/main" id="{BB3200B7-23B0-6542-AF46-FF8EFBF9FBAF}"/>
              </a:ext>
            </a:extLst>
          </p:cNvPr>
          <p:cNvSpPr>
            <a:spLocks noGrp="1"/>
          </p:cNvSpPr>
          <p:nvPr>
            <p:ph type="body" sz="half" idx="10"/>
          </p:nvPr>
        </p:nvSpPr>
        <p:spPr>
          <a:xfrm>
            <a:off x="726042" y="1371538"/>
            <a:ext cx="2583215" cy="3444301"/>
          </a:xfrm>
        </p:spPr>
        <p:txBody>
          <a:bodyPr/>
          <a:lstStyle>
            <a:lvl1pPr marL="0" indent="0">
              <a:buNone/>
              <a:defRPr sz="1600">
                <a:solidFill>
                  <a:schemeClr val="tx1">
                    <a:lumMod val="75000"/>
                    <a:lumOff val="2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dirty="0"/>
          </a:p>
        </p:txBody>
      </p:sp>
      <p:sp>
        <p:nvSpPr>
          <p:cNvPr id="6" name="Picture Placeholder 3">
            <a:extLst>
              <a:ext uri="{FF2B5EF4-FFF2-40B4-BE49-F238E27FC236}">
                <a16:creationId xmlns:a16="http://schemas.microsoft.com/office/drawing/2014/main" id="{0CB99F92-7B2D-DA41-8932-E06E340EA02C}"/>
              </a:ext>
            </a:extLst>
          </p:cNvPr>
          <p:cNvSpPr>
            <a:spLocks noGrp="1"/>
          </p:cNvSpPr>
          <p:nvPr>
            <p:ph type="pic" sz="quarter" idx="11"/>
          </p:nvPr>
        </p:nvSpPr>
        <p:spPr>
          <a:xfrm flipH="1">
            <a:off x="3632199" y="743802"/>
            <a:ext cx="7976031" cy="5370396"/>
          </a:xfrm>
          <a:prstGeom prst="corner">
            <a:avLst>
              <a:gd name="adj1" fmla="val 57567"/>
              <a:gd name="adj2" fmla="val 95877"/>
            </a:avLst>
          </a:prstGeom>
          <a:blipFill dpi="0" rotWithShape="0">
            <a:blip r:embed="rId3" cstate="email">
              <a:extLst>
                <a:ext uri="{28A0092B-C50C-407E-A947-70E740481C1C}">
                  <a14:useLocalDpi xmlns:a14="http://schemas.microsoft.com/office/drawing/2010/main"/>
                </a:ext>
              </a:extLst>
            </a:blip>
            <a:srcRect/>
            <a:stretch>
              <a:fillRect/>
            </a:stretch>
          </a:blipFill>
        </p:spPr>
        <p:txBody>
          <a:bodyPr/>
          <a:lstStyle/>
          <a:p>
            <a:endParaRPr lang="en-US"/>
          </a:p>
        </p:txBody>
      </p:sp>
      <p:grpSp>
        <p:nvGrpSpPr>
          <p:cNvPr id="7" name="Group 6">
            <a:extLst>
              <a:ext uri="{FF2B5EF4-FFF2-40B4-BE49-F238E27FC236}">
                <a16:creationId xmlns:a16="http://schemas.microsoft.com/office/drawing/2014/main" id="{3BDDF83C-8AC7-A941-A027-BAAF20DCA295}"/>
              </a:ext>
            </a:extLst>
          </p:cNvPr>
          <p:cNvGrpSpPr/>
          <p:nvPr userDrawn="1"/>
        </p:nvGrpSpPr>
        <p:grpSpPr>
          <a:xfrm>
            <a:off x="3632200" y="637953"/>
            <a:ext cx="7976031" cy="2393648"/>
            <a:chOff x="3683000" y="638356"/>
            <a:chExt cx="7976031" cy="2393648"/>
          </a:xfrm>
        </p:grpSpPr>
        <p:sp>
          <p:nvSpPr>
            <p:cNvPr id="8" name="Rectangle 7">
              <a:extLst>
                <a:ext uri="{FF2B5EF4-FFF2-40B4-BE49-F238E27FC236}">
                  <a16:creationId xmlns:a16="http://schemas.microsoft.com/office/drawing/2014/main" id="{5DA12D9A-A693-B545-A8F5-2A9593D2A685}"/>
                </a:ext>
              </a:extLst>
            </p:cNvPr>
            <p:cNvSpPr/>
            <p:nvPr/>
          </p:nvSpPr>
          <p:spPr>
            <a:xfrm>
              <a:off x="6417481" y="638356"/>
              <a:ext cx="5241550" cy="110074"/>
            </a:xfrm>
            <a:prstGeom prst="rect">
              <a:avLst/>
            </a:prstGeom>
            <a:gradFill>
              <a:gsLst>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9" name="Rectangle 8">
              <a:extLst>
                <a:ext uri="{FF2B5EF4-FFF2-40B4-BE49-F238E27FC236}">
                  <a16:creationId xmlns:a16="http://schemas.microsoft.com/office/drawing/2014/main" id="{A635189E-CF3C-9646-86FF-9D061A9687AC}"/>
                </a:ext>
              </a:extLst>
            </p:cNvPr>
            <p:cNvSpPr/>
            <p:nvPr/>
          </p:nvSpPr>
          <p:spPr>
            <a:xfrm rot="16200000">
              <a:off x="5327064" y="1829604"/>
              <a:ext cx="2292822" cy="111977"/>
            </a:xfrm>
            <a:prstGeom prst="rect">
              <a:avLst/>
            </a:prstGeom>
            <a:gradFill>
              <a:gsLst>
                <a:gs pos="97000">
                  <a:srgbClr val="D92D8A"/>
                </a:gs>
                <a:gs pos="7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F1F58982-B41E-8340-83CF-555551EE8C45}"/>
                </a:ext>
              </a:extLst>
            </p:cNvPr>
            <p:cNvSpPr/>
            <p:nvPr/>
          </p:nvSpPr>
          <p:spPr>
            <a:xfrm flipH="1">
              <a:off x="3683000" y="2924436"/>
              <a:ext cx="2754068" cy="106058"/>
            </a:xfrm>
            <a:prstGeom prst="rect">
              <a:avLst/>
            </a:prstGeom>
            <a:gradFill>
              <a:gsLst>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2" name="TextBox 11">
            <a:extLst>
              <a:ext uri="{FF2B5EF4-FFF2-40B4-BE49-F238E27FC236}">
                <a16:creationId xmlns:a16="http://schemas.microsoft.com/office/drawing/2014/main" id="{1E713DD1-BC1A-3248-8CC2-6E864ABAACD2}"/>
              </a:ext>
            </a:extLst>
          </p:cNvPr>
          <p:cNvSpPr txBox="1"/>
          <p:nvPr userDrawn="1"/>
        </p:nvSpPr>
        <p:spPr>
          <a:xfrm>
            <a:off x="5418161" y="6483240"/>
            <a:ext cx="6527899" cy="230832"/>
          </a:xfrm>
          <a:prstGeom prst="rect">
            <a:avLst/>
          </a:prstGeom>
          <a:noFill/>
        </p:spPr>
        <p:txBody>
          <a:bodyPr wrap="square" rtlCol="0">
            <a:spAutoFit/>
          </a:bodyPr>
          <a:lstStyle/>
          <a:p>
            <a:pPr algn="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17373664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Corner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33A9093-3691-AA4C-A2F4-304998E299F0}"/>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3">
            <a:extLst>
              <a:ext uri="{FF2B5EF4-FFF2-40B4-BE49-F238E27FC236}">
                <a16:creationId xmlns:a16="http://schemas.microsoft.com/office/drawing/2014/main" id="{9F342235-2539-9C42-9FFC-2583D8FF2508}"/>
              </a:ext>
            </a:extLst>
          </p:cNvPr>
          <p:cNvGrpSpPr/>
          <p:nvPr userDrawn="1"/>
        </p:nvGrpSpPr>
        <p:grpSpPr>
          <a:xfrm flipH="1" flipV="1">
            <a:off x="10644674" y="5408676"/>
            <a:ext cx="735606" cy="746592"/>
            <a:chOff x="897887" y="745236"/>
            <a:chExt cx="735606" cy="746592"/>
          </a:xfrm>
        </p:grpSpPr>
        <p:sp>
          <p:nvSpPr>
            <p:cNvPr id="5" name="Rectangle 4">
              <a:extLst>
                <a:ext uri="{FF2B5EF4-FFF2-40B4-BE49-F238E27FC236}">
                  <a16:creationId xmlns:a16="http://schemas.microsoft.com/office/drawing/2014/main" id="{7B082B33-8809-4D4E-892A-871B1D090AB4}"/>
                </a:ext>
              </a:extLst>
            </p:cNvPr>
            <p:cNvSpPr/>
            <p:nvPr/>
          </p:nvSpPr>
          <p:spPr>
            <a:xfrm rot="16200000" flipH="1">
              <a:off x="1186442" y="456681"/>
              <a:ext cx="158496" cy="735606"/>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6" name="Rectangle 5">
              <a:extLst>
                <a:ext uri="{FF2B5EF4-FFF2-40B4-BE49-F238E27FC236}">
                  <a16:creationId xmlns:a16="http://schemas.microsoft.com/office/drawing/2014/main" id="{6D9A3A04-48C2-9046-99D8-29E0696CC719}"/>
                </a:ext>
              </a:extLst>
            </p:cNvPr>
            <p:cNvSpPr/>
            <p:nvPr/>
          </p:nvSpPr>
          <p:spPr>
            <a:xfrm flipH="1">
              <a:off x="897887" y="898707"/>
              <a:ext cx="158496" cy="593121"/>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7" name="Group 6">
            <a:extLst>
              <a:ext uri="{FF2B5EF4-FFF2-40B4-BE49-F238E27FC236}">
                <a16:creationId xmlns:a16="http://schemas.microsoft.com/office/drawing/2014/main" id="{7234CB5F-76F4-6745-89D4-C806CD69862C}"/>
              </a:ext>
            </a:extLst>
          </p:cNvPr>
          <p:cNvGrpSpPr/>
          <p:nvPr userDrawn="1"/>
        </p:nvGrpSpPr>
        <p:grpSpPr>
          <a:xfrm flipV="1">
            <a:off x="789474" y="5408676"/>
            <a:ext cx="735606" cy="746592"/>
            <a:chOff x="897887" y="745236"/>
            <a:chExt cx="735606" cy="746592"/>
          </a:xfrm>
        </p:grpSpPr>
        <p:sp>
          <p:nvSpPr>
            <p:cNvPr id="8" name="Rectangle 7">
              <a:extLst>
                <a:ext uri="{FF2B5EF4-FFF2-40B4-BE49-F238E27FC236}">
                  <a16:creationId xmlns:a16="http://schemas.microsoft.com/office/drawing/2014/main" id="{29A027F7-340B-AE49-A6E7-AF7808C4881B}"/>
                </a:ext>
              </a:extLst>
            </p:cNvPr>
            <p:cNvSpPr/>
            <p:nvPr/>
          </p:nvSpPr>
          <p:spPr>
            <a:xfrm rot="16200000" flipH="1">
              <a:off x="1186442" y="456681"/>
              <a:ext cx="158496" cy="735606"/>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9" name="Rectangle 8">
              <a:extLst>
                <a:ext uri="{FF2B5EF4-FFF2-40B4-BE49-F238E27FC236}">
                  <a16:creationId xmlns:a16="http://schemas.microsoft.com/office/drawing/2014/main" id="{3008E556-02A5-F644-8527-1071C399CF8F}"/>
                </a:ext>
              </a:extLst>
            </p:cNvPr>
            <p:cNvSpPr/>
            <p:nvPr/>
          </p:nvSpPr>
          <p:spPr>
            <a:xfrm flipH="1">
              <a:off x="897887" y="898707"/>
              <a:ext cx="158496" cy="593121"/>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10" name="Group 9">
            <a:extLst>
              <a:ext uri="{FF2B5EF4-FFF2-40B4-BE49-F238E27FC236}">
                <a16:creationId xmlns:a16="http://schemas.microsoft.com/office/drawing/2014/main" id="{9F0C6396-694E-7E4D-99B5-1FFF7CB06E00}"/>
              </a:ext>
            </a:extLst>
          </p:cNvPr>
          <p:cNvGrpSpPr/>
          <p:nvPr userDrawn="1"/>
        </p:nvGrpSpPr>
        <p:grpSpPr>
          <a:xfrm flipH="1">
            <a:off x="10644674" y="745236"/>
            <a:ext cx="735606" cy="746592"/>
            <a:chOff x="897887" y="745236"/>
            <a:chExt cx="735606" cy="746592"/>
          </a:xfrm>
        </p:grpSpPr>
        <p:sp>
          <p:nvSpPr>
            <p:cNvPr id="11" name="Rectangle 10">
              <a:extLst>
                <a:ext uri="{FF2B5EF4-FFF2-40B4-BE49-F238E27FC236}">
                  <a16:creationId xmlns:a16="http://schemas.microsoft.com/office/drawing/2014/main" id="{CED90838-A6BF-0F4F-9EEF-F4EF18A3585C}"/>
                </a:ext>
              </a:extLst>
            </p:cNvPr>
            <p:cNvSpPr/>
            <p:nvPr/>
          </p:nvSpPr>
          <p:spPr>
            <a:xfrm rot="16200000" flipH="1">
              <a:off x="1186442" y="456681"/>
              <a:ext cx="158496" cy="735606"/>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2" name="Rectangle 11">
              <a:extLst>
                <a:ext uri="{FF2B5EF4-FFF2-40B4-BE49-F238E27FC236}">
                  <a16:creationId xmlns:a16="http://schemas.microsoft.com/office/drawing/2014/main" id="{B3FA1B5D-1100-BA4E-880C-425F37DC1986}"/>
                </a:ext>
              </a:extLst>
            </p:cNvPr>
            <p:cNvSpPr/>
            <p:nvPr/>
          </p:nvSpPr>
          <p:spPr>
            <a:xfrm flipH="1">
              <a:off x="897887" y="898707"/>
              <a:ext cx="158496" cy="593121"/>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3" name="Content Placeholder 15">
            <a:extLst>
              <a:ext uri="{FF2B5EF4-FFF2-40B4-BE49-F238E27FC236}">
                <a16:creationId xmlns:a16="http://schemas.microsoft.com/office/drawing/2014/main" id="{A9768829-BB27-E04C-AC08-35C2DCF43426}"/>
              </a:ext>
            </a:extLst>
          </p:cNvPr>
          <p:cNvSpPr>
            <a:spLocks noGrp="1"/>
          </p:cNvSpPr>
          <p:nvPr>
            <p:ph sz="quarter" idx="10"/>
          </p:nvPr>
        </p:nvSpPr>
        <p:spPr>
          <a:xfrm>
            <a:off x="2418591" y="2310784"/>
            <a:ext cx="7510717" cy="3394452"/>
          </a:xfrm>
        </p:spPr>
        <p:txBody>
          <a:bodyPr>
            <a:normAutofit/>
          </a:bodyPr>
          <a:lstStyle>
            <a:lvl1pPr marL="0" indent="0">
              <a:buNone/>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endParaRPr lang="en-US" dirty="0"/>
          </a:p>
        </p:txBody>
      </p:sp>
      <p:sp>
        <p:nvSpPr>
          <p:cNvPr id="14" name="Title Placeholder 1">
            <a:extLst>
              <a:ext uri="{FF2B5EF4-FFF2-40B4-BE49-F238E27FC236}">
                <a16:creationId xmlns:a16="http://schemas.microsoft.com/office/drawing/2014/main" id="{67577F2A-343B-0547-90B9-3107102671CE}"/>
              </a:ext>
            </a:extLst>
          </p:cNvPr>
          <p:cNvSpPr>
            <a:spLocks noGrp="1"/>
          </p:cNvSpPr>
          <p:nvPr>
            <p:ph type="title"/>
          </p:nvPr>
        </p:nvSpPr>
        <p:spPr>
          <a:xfrm>
            <a:off x="2418590" y="1198471"/>
            <a:ext cx="7510718" cy="845923"/>
          </a:xfrm>
          <a:prstGeom prst="rect">
            <a:avLst/>
          </a:prstGeom>
        </p:spPr>
        <p:txBody>
          <a:bodyPr vert="horz" lIns="91440" tIns="45720" rIns="91440" bIns="45720" rtlCol="0" anchor="ctr">
            <a:normAutofit/>
          </a:bodyPr>
          <a:lstStyle>
            <a:lvl1pPr>
              <a:defRPr sz="3600">
                <a:solidFill>
                  <a:schemeClr val="tx1">
                    <a:lumMod val="75000"/>
                    <a:lumOff val="25000"/>
                  </a:schemeClr>
                </a:solidFill>
              </a:defRPr>
            </a:lvl1pPr>
          </a:lstStyle>
          <a:p>
            <a:endParaRPr lang="en-US" dirty="0"/>
          </a:p>
        </p:txBody>
      </p:sp>
      <p:grpSp>
        <p:nvGrpSpPr>
          <p:cNvPr id="15" name="Group 14">
            <a:extLst>
              <a:ext uri="{FF2B5EF4-FFF2-40B4-BE49-F238E27FC236}">
                <a16:creationId xmlns:a16="http://schemas.microsoft.com/office/drawing/2014/main" id="{E6432753-6F7F-614E-852E-0E437C757C8A}"/>
              </a:ext>
            </a:extLst>
          </p:cNvPr>
          <p:cNvGrpSpPr/>
          <p:nvPr userDrawn="1"/>
        </p:nvGrpSpPr>
        <p:grpSpPr>
          <a:xfrm rot="16200000" flipH="1">
            <a:off x="786644" y="682484"/>
            <a:ext cx="731520" cy="747831"/>
            <a:chOff x="897887" y="745236"/>
            <a:chExt cx="731520" cy="747831"/>
          </a:xfrm>
        </p:grpSpPr>
        <p:sp>
          <p:nvSpPr>
            <p:cNvPr id="16" name="Rectangle 15">
              <a:extLst>
                <a:ext uri="{FF2B5EF4-FFF2-40B4-BE49-F238E27FC236}">
                  <a16:creationId xmlns:a16="http://schemas.microsoft.com/office/drawing/2014/main" id="{EC23CBF0-EBAD-5A48-BEB5-7F7ED127ED9A}"/>
                </a:ext>
              </a:extLst>
            </p:cNvPr>
            <p:cNvSpPr/>
            <p:nvPr/>
          </p:nvSpPr>
          <p:spPr>
            <a:xfrm rot="16200000" flipH="1">
              <a:off x="1184399" y="458724"/>
              <a:ext cx="158496" cy="731520"/>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7" name="Rectangle 16">
              <a:extLst>
                <a:ext uri="{FF2B5EF4-FFF2-40B4-BE49-F238E27FC236}">
                  <a16:creationId xmlns:a16="http://schemas.microsoft.com/office/drawing/2014/main" id="{6754997F-8EB7-5140-9E75-4B286C8C6FED}"/>
                </a:ext>
              </a:extLst>
            </p:cNvPr>
            <p:cNvSpPr/>
            <p:nvPr/>
          </p:nvSpPr>
          <p:spPr>
            <a:xfrm flipH="1">
              <a:off x="897887" y="898707"/>
              <a:ext cx="158496" cy="594360"/>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9" name="TextBox 18">
            <a:extLst>
              <a:ext uri="{FF2B5EF4-FFF2-40B4-BE49-F238E27FC236}">
                <a16:creationId xmlns:a16="http://schemas.microsoft.com/office/drawing/2014/main" id="{3FBA6A42-FE1F-9645-96ED-324FE44DC5BA}"/>
              </a:ext>
            </a:extLst>
          </p:cNvPr>
          <p:cNvSpPr txBox="1"/>
          <p:nvPr userDrawn="1"/>
        </p:nvSpPr>
        <p:spPr>
          <a:xfrm>
            <a:off x="3849624" y="222722"/>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21" name="TextBox 20">
            <a:extLst>
              <a:ext uri="{FF2B5EF4-FFF2-40B4-BE49-F238E27FC236}">
                <a16:creationId xmlns:a16="http://schemas.microsoft.com/office/drawing/2014/main" id="{BFE8F787-C129-6C49-8A83-661932E4AB9C}"/>
              </a:ext>
            </a:extLst>
          </p:cNvPr>
          <p:cNvSpPr txBox="1"/>
          <p:nvPr userDrawn="1"/>
        </p:nvSpPr>
        <p:spPr>
          <a:xfrm>
            <a:off x="3849623" y="6404446"/>
            <a:ext cx="4492751" cy="230832"/>
          </a:xfrm>
          <a:prstGeom prst="rect">
            <a:avLst/>
          </a:prstGeom>
          <a:noFill/>
        </p:spPr>
        <p:txBody>
          <a:bodyPr wrap="square" rtlCol="0">
            <a:spAutoFit/>
          </a:bodyPr>
          <a:lstStyle/>
          <a:p>
            <a:pPr algn="ct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4536423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enter Text Magenta Lines">
    <p:spTree>
      <p:nvGrpSpPr>
        <p:cNvPr id="1" name=""/>
        <p:cNvGrpSpPr/>
        <p:nvPr/>
      </p:nvGrpSpPr>
      <p:grpSpPr>
        <a:xfrm>
          <a:off x="0" y="0"/>
          <a:ext cx="0" cy="0"/>
          <a:chOff x="0" y="0"/>
          <a:chExt cx="0" cy="0"/>
        </a:xfrm>
      </p:grpSpPr>
      <p:pic>
        <p:nvPicPr>
          <p:cNvPr id="7" name="Picture 6" descr="A screenshot of a cell phone&#10;&#10;Description automatically generated">
            <a:extLst>
              <a:ext uri="{FF2B5EF4-FFF2-40B4-BE49-F238E27FC236}">
                <a16:creationId xmlns:a16="http://schemas.microsoft.com/office/drawing/2014/main" id="{C5C2860B-6047-5A4C-A34C-2CE3559F5EF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2001" cy="6858000"/>
          </a:xfrm>
          <a:prstGeom prst="rect">
            <a:avLst/>
          </a:prstGeom>
        </p:spPr>
      </p:pic>
      <p:sp>
        <p:nvSpPr>
          <p:cNvPr id="3" name="Title 1">
            <a:extLst>
              <a:ext uri="{FF2B5EF4-FFF2-40B4-BE49-F238E27FC236}">
                <a16:creationId xmlns:a16="http://schemas.microsoft.com/office/drawing/2014/main" id="{7F1827C6-B251-F84D-ADAF-23A63055EED5}"/>
              </a:ext>
            </a:extLst>
          </p:cNvPr>
          <p:cNvSpPr txBox="1">
            <a:spLocks/>
          </p:cNvSpPr>
          <p:nvPr userDrawn="1"/>
        </p:nvSpPr>
        <p:spPr>
          <a:xfrm>
            <a:off x="3244174" y="1626141"/>
            <a:ext cx="5791200" cy="931030"/>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b="0" i="0" kern="1200">
                <a:solidFill>
                  <a:schemeClr val="bg1"/>
                </a:solidFill>
                <a:latin typeface="Arial" panose="020B0604020202020204" pitchFamily="34" charset="0"/>
                <a:ea typeface="+mj-ea"/>
                <a:cs typeface="Arial" panose="020B0604020202020204" pitchFamily="34" charset="0"/>
              </a:defRPr>
            </a:lvl1pPr>
          </a:lstStyle>
          <a:p>
            <a:pPr algn="ctr"/>
            <a:endParaRPr lang="en-US" sz="3600" spc="0" dirty="0">
              <a:solidFill>
                <a:schemeClr val="tx1">
                  <a:lumMod val="75000"/>
                  <a:lumOff val="25000"/>
                </a:schemeClr>
              </a:solidFill>
            </a:endParaRPr>
          </a:p>
        </p:txBody>
      </p:sp>
      <p:sp>
        <p:nvSpPr>
          <p:cNvPr id="5" name="Content Placeholder 15">
            <a:extLst>
              <a:ext uri="{FF2B5EF4-FFF2-40B4-BE49-F238E27FC236}">
                <a16:creationId xmlns:a16="http://schemas.microsoft.com/office/drawing/2014/main" id="{3FE4AA1A-321B-034B-A436-1489DB5063E7}"/>
              </a:ext>
            </a:extLst>
          </p:cNvPr>
          <p:cNvSpPr>
            <a:spLocks noGrp="1"/>
          </p:cNvSpPr>
          <p:nvPr>
            <p:ph sz="quarter" idx="10"/>
          </p:nvPr>
        </p:nvSpPr>
        <p:spPr>
          <a:xfrm>
            <a:off x="2229190" y="2737943"/>
            <a:ext cx="8147304" cy="2967038"/>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1">
            <a:extLst>
              <a:ext uri="{FF2B5EF4-FFF2-40B4-BE49-F238E27FC236}">
                <a16:creationId xmlns:a16="http://schemas.microsoft.com/office/drawing/2014/main" id="{8DD80675-BCCC-9D43-8C06-61A6E7547EE5}"/>
              </a:ext>
            </a:extLst>
          </p:cNvPr>
          <p:cNvSpPr>
            <a:spLocks noGrp="1"/>
          </p:cNvSpPr>
          <p:nvPr>
            <p:ph type="title"/>
          </p:nvPr>
        </p:nvSpPr>
        <p:spPr>
          <a:xfrm>
            <a:off x="3960364" y="1809715"/>
            <a:ext cx="4358819" cy="747456"/>
          </a:xfrm>
          <a:prstGeom prst="rect">
            <a:avLst/>
          </a:prstGeom>
        </p:spPr>
        <p:txBody>
          <a:bodyPr anchor="ctr">
            <a:noAutofit/>
          </a:bodyPr>
          <a:lstStyle>
            <a:lvl1pPr algn="ctr">
              <a:defRPr sz="3200">
                <a:solidFill>
                  <a:schemeClr val="accent3"/>
                </a:solidFill>
              </a:defRPr>
            </a:lvl1pPr>
          </a:lstStyle>
          <a:p>
            <a:endParaRPr lang="en-US" dirty="0"/>
          </a:p>
        </p:txBody>
      </p:sp>
      <p:sp>
        <p:nvSpPr>
          <p:cNvPr id="8" name="TextBox 7">
            <a:extLst>
              <a:ext uri="{FF2B5EF4-FFF2-40B4-BE49-F238E27FC236}">
                <a16:creationId xmlns:a16="http://schemas.microsoft.com/office/drawing/2014/main" id="{0A0847C5-0827-A54F-A6C7-C9B067E223ED}"/>
              </a:ext>
            </a:extLst>
          </p:cNvPr>
          <p:cNvSpPr txBox="1"/>
          <p:nvPr userDrawn="1"/>
        </p:nvSpPr>
        <p:spPr>
          <a:xfrm>
            <a:off x="245940" y="6439788"/>
            <a:ext cx="6527899" cy="230832"/>
          </a:xfrm>
          <a:prstGeom prst="rect">
            <a:avLst/>
          </a:prstGeom>
          <a:noFill/>
        </p:spPr>
        <p:txBody>
          <a:bodyPr wrap="square" rtlCol="0">
            <a:spAutoFit/>
          </a:bodyPr>
          <a:lstStyle/>
          <a:p>
            <a:pPr algn="l"/>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5615873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enter Text Cyan Lines">
    <p:spTree>
      <p:nvGrpSpPr>
        <p:cNvPr id="1" name=""/>
        <p:cNvGrpSpPr/>
        <p:nvPr/>
      </p:nvGrpSpPr>
      <p:grpSpPr>
        <a:xfrm>
          <a:off x="0" y="0"/>
          <a:ext cx="0" cy="0"/>
          <a:chOff x="0" y="0"/>
          <a:chExt cx="0" cy="0"/>
        </a:xfrm>
      </p:grpSpPr>
      <p:pic>
        <p:nvPicPr>
          <p:cNvPr id="6" name="Picture 5" descr="A picture containing screenshot&#10;&#10;Description automatically generated">
            <a:extLst>
              <a:ext uri="{FF2B5EF4-FFF2-40B4-BE49-F238E27FC236}">
                <a16:creationId xmlns:a16="http://schemas.microsoft.com/office/drawing/2014/main" id="{AD24B231-6806-6549-A9EB-CC858BE52B4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2000" cy="6858000"/>
          </a:xfrm>
          <a:prstGeom prst="rect">
            <a:avLst/>
          </a:prstGeom>
        </p:spPr>
      </p:pic>
      <p:sp>
        <p:nvSpPr>
          <p:cNvPr id="4" name="Content Placeholder 15">
            <a:extLst>
              <a:ext uri="{FF2B5EF4-FFF2-40B4-BE49-F238E27FC236}">
                <a16:creationId xmlns:a16="http://schemas.microsoft.com/office/drawing/2014/main" id="{853AFDF2-6FAF-3C45-BA79-69FE0FE7C59D}"/>
              </a:ext>
            </a:extLst>
          </p:cNvPr>
          <p:cNvSpPr>
            <a:spLocks noGrp="1"/>
          </p:cNvSpPr>
          <p:nvPr>
            <p:ph sz="quarter" idx="10"/>
          </p:nvPr>
        </p:nvSpPr>
        <p:spPr>
          <a:xfrm>
            <a:off x="2229190" y="2737943"/>
            <a:ext cx="8147304" cy="2967038"/>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1">
            <a:extLst>
              <a:ext uri="{FF2B5EF4-FFF2-40B4-BE49-F238E27FC236}">
                <a16:creationId xmlns:a16="http://schemas.microsoft.com/office/drawing/2014/main" id="{FE51A568-E78E-1345-A344-90658C4D4DA6}"/>
              </a:ext>
            </a:extLst>
          </p:cNvPr>
          <p:cNvSpPr>
            <a:spLocks noGrp="1"/>
          </p:cNvSpPr>
          <p:nvPr>
            <p:ph type="title"/>
          </p:nvPr>
        </p:nvSpPr>
        <p:spPr>
          <a:xfrm>
            <a:off x="3960364" y="1809715"/>
            <a:ext cx="4358819" cy="747456"/>
          </a:xfrm>
          <a:prstGeom prst="rect">
            <a:avLst/>
          </a:prstGeom>
        </p:spPr>
        <p:txBody>
          <a:bodyPr anchor="ctr">
            <a:noAutofit/>
          </a:bodyPr>
          <a:lstStyle>
            <a:lvl1pPr algn="ctr">
              <a:defRPr sz="3200">
                <a:solidFill>
                  <a:schemeClr val="tx1">
                    <a:lumMod val="75000"/>
                    <a:lumOff val="25000"/>
                  </a:schemeClr>
                </a:solidFill>
              </a:defRPr>
            </a:lvl1pPr>
          </a:lstStyle>
          <a:p>
            <a:endParaRPr lang="en-US" dirty="0"/>
          </a:p>
        </p:txBody>
      </p:sp>
      <p:sp>
        <p:nvSpPr>
          <p:cNvPr id="7" name="TextBox 6">
            <a:extLst>
              <a:ext uri="{FF2B5EF4-FFF2-40B4-BE49-F238E27FC236}">
                <a16:creationId xmlns:a16="http://schemas.microsoft.com/office/drawing/2014/main" id="{4F930188-7E2F-2641-ACC0-DA6AE8E7DD3B}"/>
              </a:ext>
            </a:extLst>
          </p:cNvPr>
          <p:cNvSpPr txBox="1"/>
          <p:nvPr userDrawn="1"/>
        </p:nvSpPr>
        <p:spPr>
          <a:xfrm>
            <a:off x="245940" y="6439788"/>
            <a:ext cx="6527899" cy="230832"/>
          </a:xfrm>
          <a:prstGeom prst="rect">
            <a:avLst/>
          </a:prstGeom>
          <a:noFill/>
        </p:spPr>
        <p:txBody>
          <a:bodyPr wrap="square" rtlCol="0">
            <a:spAutoFit/>
          </a:bodyPr>
          <a:lstStyle/>
          <a:p>
            <a:pPr algn="l"/>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17362852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Slide">
    <p:spTree>
      <p:nvGrpSpPr>
        <p:cNvPr id="1" name=""/>
        <p:cNvGrpSpPr/>
        <p:nvPr/>
      </p:nvGrpSpPr>
      <p:grpSpPr>
        <a:xfrm>
          <a:off x="0" y="0"/>
          <a:ext cx="0" cy="0"/>
          <a:chOff x="0" y="0"/>
          <a:chExt cx="0" cy="0"/>
        </a:xfrm>
      </p:grpSpPr>
      <p:pic>
        <p:nvPicPr>
          <p:cNvPr id="6" name="Picture 5" descr="A close up of a sign&#10;&#10;Description automatically generated">
            <a:extLst>
              <a:ext uri="{FF2B5EF4-FFF2-40B4-BE49-F238E27FC236}">
                <a16:creationId xmlns:a16="http://schemas.microsoft.com/office/drawing/2014/main" id="{6D844F3F-144D-EC46-9448-847C2C242B4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7443" cy="6858000"/>
          </a:xfrm>
          <a:prstGeom prst="rect">
            <a:avLst/>
          </a:prstGeom>
        </p:spPr>
      </p:pic>
      <p:sp>
        <p:nvSpPr>
          <p:cNvPr id="4" name="Content Placeholder 15">
            <a:extLst>
              <a:ext uri="{FF2B5EF4-FFF2-40B4-BE49-F238E27FC236}">
                <a16:creationId xmlns:a16="http://schemas.microsoft.com/office/drawing/2014/main" id="{1D0C1A8D-A891-934D-BEDF-BCAF239DB67C}"/>
              </a:ext>
            </a:extLst>
          </p:cNvPr>
          <p:cNvSpPr>
            <a:spLocks noGrp="1"/>
          </p:cNvSpPr>
          <p:nvPr>
            <p:ph sz="quarter" idx="10"/>
          </p:nvPr>
        </p:nvSpPr>
        <p:spPr>
          <a:xfrm>
            <a:off x="2229190" y="2737943"/>
            <a:ext cx="8147304" cy="2967038"/>
          </a:xfrm>
        </p:spPr>
        <p:txBody>
          <a:bodyPr>
            <a:normAutofit/>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1">
            <a:extLst>
              <a:ext uri="{FF2B5EF4-FFF2-40B4-BE49-F238E27FC236}">
                <a16:creationId xmlns:a16="http://schemas.microsoft.com/office/drawing/2014/main" id="{6161F8EC-ACD0-3544-9489-9E14A2C45F49}"/>
              </a:ext>
            </a:extLst>
          </p:cNvPr>
          <p:cNvSpPr>
            <a:spLocks noGrp="1"/>
          </p:cNvSpPr>
          <p:nvPr>
            <p:ph type="title"/>
          </p:nvPr>
        </p:nvSpPr>
        <p:spPr>
          <a:xfrm>
            <a:off x="3960364" y="1809715"/>
            <a:ext cx="4358819" cy="747456"/>
          </a:xfrm>
          <a:prstGeom prst="rect">
            <a:avLst/>
          </a:prstGeom>
        </p:spPr>
        <p:txBody>
          <a:bodyPr anchor="ctr">
            <a:noAutofit/>
          </a:bodyPr>
          <a:lstStyle>
            <a:lvl1pPr algn="ctr">
              <a:defRPr sz="3200">
                <a:solidFill>
                  <a:schemeClr val="bg1"/>
                </a:solidFill>
              </a:defRPr>
            </a:lvl1pPr>
          </a:lstStyle>
          <a:p>
            <a:endParaRPr lang="en-US" dirty="0"/>
          </a:p>
        </p:txBody>
      </p:sp>
      <p:sp>
        <p:nvSpPr>
          <p:cNvPr id="8" name="TextBox 7">
            <a:extLst>
              <a:ext uri="{FF2B5EF4-FFF2-40B4-BE49-F238E27FC236}">
                <a16:creationId xmlns:a16="http://schemas.microsoft.com/office/drawing/2014/main" id="{E032EC2A-C03A-5C4E-BD58-969F342CE503}"/>
              </a:ext>
            </a:extLst>
          </p:cNvPr>
          <p:cNvSpPr txBox="1"/>
          <p:nvPr userDrawn="1"/>
        </p:nvSpPr>
        <p:spPr>
          <a:xfrm>
            <a:off x="7260219" y="6473301"/>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
        <p:nvSpPr>
          <p:cNvPr id="9" name="TextBox 8">
            <a:extLst>
              <a:ext uri="{FF2B5EF4-FFF2-40B4-BE49-F238E27FC236}">
                <a16:creationId xmlns:a16="http://schemas.microsoft.com/office/drawing/2014/main" id="{9AF58DAC-98E0-154E-9F0F-8F24314D2DE6}"/>
              </a:ext>
            </a:extLst>
          </p:cNvPr>
          <p:cNvSpPr txBox="1"/>
          <p:nvPr userDrawn="1"/>
        </p:nvSpPr>
        <p:spPr>
          <a:xfrm>
            <a:off x="245942" y="6483240"/>
            <a:ext cx="4685839" cy="230832"/>
          </a:xfrm>
          <a:prstGeom prst="rect">
            <a:avLst/>
          </a:prstGeom>
          <a:noFill/>
        </p:spPr>
        <p:txBody>
          <a:bodyPr wrap="square" rtlCol="0">
            <a:spAutoFit/>
          </a:bodyPr>
          <a:lstStyle/>
          <a:p>
            <a:pPr algn="l"/>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4003104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Slide 2">
    <p:spTree>
      <p:nvGrpSpPr>
        <p:cNvPr id="1" name=""/>
        <p:cNvGrpSpPr/>
        <p:nvPr/>
      </p:nvGrpSpPr>
      <p:grpSpPr>
        <a:xfrm>
          <a:off x="0" y="0"/>
          <a:ext cx="0" cy="0"/>
          <a:chOff x="0" y="0"/>
          <a:chExt cx="0" cy="0"/>
        </a:xfrm>
      </p:grpSpPr>
      <p:pic>
        <p:nvPicPr>
          <p:cNvPr id="3" name="Picture 2" descr="A picture containing holding, yellow, colorful, sign&#10;&#10;Description automatically generated">
            <a:extLst>
              <a:ext uri="{FF2B5EF4-FFF2-40B4-BE49-F238E27FC236}">
                <a16:creationId xmlns:a16="http://schemas.microsoft.com/office/drawing/2014/main" id="{74C3F4AC-284C-8648-B74F-734AD0C970A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Content Placeholder 15">
            <a:extLst>
              <a:ext uri="{FF2B5EF4-FFF2-40B4-BE49-F238E27FC236}">
                <a16:creationId xmlns:a16="http://schemas.microsoft.com/office/drawing/2014/main" id="{DCC8F7BA-1E34-D442-AEF7-6604F2F72632}"/>
              </a:ext>
            </a:extLst>
          </p:cNvPr>
          <p:cNvSpPr>
            <a:spLocks noGrp="1"/>
          </p:cNvSpPr>
          <p:nvPr>
            <p:ph sz="quarter" idx="10"/>
          </p:nvPr>
        </p:nvSpPr>
        <p:spPr>
          <a:xfrm>
            <a:off x="2229190" y="2737943"/>
            <a:ext cx="8147304" cy="2967038"/>
          </a:xfrm>
        </p:spPr>
        <p:txBody>
          <a:bodyPr>
            <a:normAutofit/>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1">
            <a:extLst>
              <a:ext uri="{FF2B5EF4-FFF2-40B4-BE49-F238E27FC236}">
                <a16:creationId xmlns:a16="http://schemas.microsoft.com/office/drawing/2014/main" id="{B5571367-FB83-B648-89F4-308268D2E101}"/>
              </a:ext>
            </a:extLst>
          </p:cNvPr>
          <p:cNvSpPr>
            <a:spLocks noGrp="1"/>
          </p:cNvSpPr>
          <p:nvPr>
            <p:ph type="title"/>
          </p:nvPr>
        </p:nvSpPr>
        <p:spPr>
          <a:xfrm>
            <a:off x="3960364" y="1809715"/>
            <a:ext cx="4358819" cy="747456"/>
          </a:xfrm>
          <a:prstGeom prst="rect">
            <a:avLst/>
          </a:prstGeom>
        </p:spPr>
        <p:txBody>
          <a:bodyPr anchor="ctr">
            <a:noAutofit/>
          </a:bodyPr>
          <a:lstStyle>
            <a:lvl1pPr algn="ctr">
              <a:defRPr sz="3200">
                <a:solidFill>
                  <a:schemeClr val="bg1"/>
                </a:solidFill>
              </a:defRPr>
            </a:lvl1pPr>
          </a:lstStyle>
          <a:p>
            <a:endParaRPr lang="en-US" dirty="0"/>
          </a:p>
        </p:txBody>
      </p:sp>
      <p:sp>
        <p:nvSpPr>
          <p:cNvPr id="6" name="TextBox 5">
            <a:extLst>
              <a:ext uri="{FF2B5EF4-FFF2-40B4-BE49-F238E27FC236}">
                <a16:creationId xmlns:a16="http://schemas.microsoft.com/office/drawing/2014/main" id="{FFD8B100-C385-674E-A4AE-603DC4A8231C}"/>
              </a:ext>
            </a:extLst>
          </p:cNvPr>
          <p:cNvSpPr txBox="1"/>
          <p:nvPr userDrawn="1"/>
        </p:nvSpPr>
        <p:spPr>
          <a:xfrm>
            <a:off x="245942" y="6483240"/>
            <a:ext cx="4685839" cy="230832"/>
          </a:xfrm>
          <a:prstGeom prst="rect">
            <a:avLst/>
          </a:prstGeom>
          <a:noFill/>
        </p:spPr>
        <p:txBody>
          <a:bodyPr wrap="square" rtlCol="0">
            <a:spAutoFit/>
          </a:bodyPr>
          <a:lstStyle/>
          <a:p>
            <a:pPr algn="l"/>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
        <p:nvSpPr>
          <p:cNvPr id="7" name="TextBox 6">
            <a:extLst>
              <a:ext uri="{FF2B5EF4-FFF2-40B4-BE49-F238E27FC236}">
                <a16:creationId xmlns:a16="http://schemas.microsoft.com/office/drawing/2014/main" id="{D93C050D-E4D0-A64C-B907-0F116DA9CB2E}"/>
              </a:ext>
            </a:extLst>
          </p:cNvPr>
          <p:cNvSpPr txBox="1"/>
          <p:nvPr userDrawn="1"/>
        </p:nvSpPr>
        <p:spPr>
          <a:xfrm>
            <a:off x="7260219" y="6473301"/>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Tree>
    <p:extLst>
      <p:ext uri="{BB962C8B-B14F-4D97-AF65-F5344CB8AC3E}">
        <p14:creationId xmlns:p14="http://schemas.microsoft.com/office/powerpoint/2010/main" val="42736368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eft Bar Slide 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 name="Group 26">
            <a:extLst>
              <a:ext uri="{FF2B5EF4-FFF2-40B4-BE49-F238E27FC236}">
                <a16:creationId xmlns:a16="http://schemas.microsoft.com/office/drawing/2014/main" id="{B51B882C-C539-A944-97F2-FC0CDA5F0C74}"/>
              </a:ext>
            </a:extLst>
          </p:cNvPr>
          <p:cNvGrpSpPr/>
          <p:nvPr userDrawn="1"/>
        </p:nvGrpSpPr>
        <p:grpSpPr>
          <a:xfrm flipV="1">
            <a:off x="11185080" y="298640"/>
            <a:ext cx="735606" cy="746592"/>
            <a:chOff x="10666920" y="5421408"/>
            <a:chExt cx="735606" cy="746592"/>
          </a:xfrm>
        </p:grpSpPr>
        <p:sp>
          <p:nvSpPr>
            <p:cNvPr id="28" name="Rectangle 27">
              <a:extLst>
                <a:ext uri="{FF2B5EF4-FFF2-40B4-BE49-F238E27FC236}">
                  <a16:creationId xmlns:a16="http://schemas.microsoft.com/office/drawing/2014/main" id="{16B3CB66-C4EA-1D4A-AB31-F3B036627C35}"/>
                </a:ext>
              </a:extLst>
            </p:cNvPr>
            <p:cNvSpPr/>
            <p:nvPr/>
          </p:nvSpPr>
          <p:spPr>
            <a:xfrm rot="16200000" flipV="1">
              <a:off x="10955475" y="5720949"/>
              <a:ext cx="158496" cy="735606"/>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9" name="Rectangle 28">
              <a:extLst>
                <a:ext uri="{FF2B5EF4-FFF2-40B4-BE49-F238E27FC236}">
                  <a16:creationId xmlns:a16="http://schemas.microsoft.com/office/drawing/2014/main" id="{2A919F03-190B-A144-89EE-F2C24C54E8DF}"/>
                </a:ext>
              </a:extLst>
            </p:cNvPr>
            <p:cNvSpPr/>
            <p:nvPr/>
          </p:nvSpPr>
          <p:spPr>
            <a:xfrm flipV="1">
              <a:off x="11244030" y="5421408"/>
              <a:ext cx="158496" cy="593121"/>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3282203" y="1788668"/>
            <a:ext cx="7902877" cy="4249484"/>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1" name="Title 18">
            <a:extLst>
              <a:ext uri="{FF2B5EF4-FFF2-40B4-BE49-F238E27FC236}">
                <a16:creationId xmlns:a16="http://schemas.microsoft.com/office/drawing/2014/main" id="{C716CB0E-F1FF-504E-9653-C73C2D7C4396}"/>
              </a:ext>
            </a:extLst>
          </p:cNvPr>
          <p:cNvSpPr txBox="1">
            <a:spLocks/>
          </p:cNvSpPr>
          <p:nvPr userDrawn="1"/>
        </p:nvSpPr>
        <p:spPr>
          <a:xfrm>
            <a:off x="3282203" y="894071"/>
            <a:ext cx="6105637" cy="72165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0" i="0" kern="1200" spc="300">
                <a:solidFill>
                  <a:srgbClr val="D92D8A"/>
                </a:solidFill>
                <a:latin typeface="Arial" panose="020B0604020202020204" pitchFamily="34" charset="0"/>
                <a:ea typeface="+mj-ea"/>
                <a:cs typeface="Arial" panose="020B0604020202020204" pitchFamily="34" charset="0"/>
              </a:defRPr>
            </a:lvl1pPr>
          </a:lstStyle>
          <a:p>
            <a:endParaRPr lang="en-US" sz="3200" spc="0" dirty="0"/>
          </a:p>
        </p:txBody>
      </p:sp>
      <p:sp>
        <p:nvSpPr>
          <p:cNvPr id="32" name="Title 1">
            <a:extLst>
              <a:ext uri="{FF2B5EF4-FFF2-40B4-BE49-F238E27FC236}">
                <a16:creationId xmlns:a16="http://schemas.microsoft.com/office/drawing/2014/main" id="{1AFD9C3E-7E7C-AB48-8364-4BE099796C05}"/>
              </a:ext>
            </a:extLst>
          </p:cNvPr>
          <p:cNvSpPr>
            <a:spLocks noGrp="1"/>
          </p:cNvSpPr>
          <p:nvPr>
            <p:ph type="title"/>
          </p:nvPr>
        </p:nvSpPr>
        <p:spPr>
          <a:xfrm>
            <a:off x="3282203" y="819848"/>
            <a:ext cx="7902877" cy="747456"/>
          </a:xfrm>
          <a:prstGeom prst="rect">
            <a:avLst/>
          </a:prstGeom>
        </p:spPr>
        <p:txBody>
          <a:bodyPr anchor="ctr">
            <a:noAutofit/>
          </a:bodyPr>
          <a:lstStyle>
            <a:lvl1pPr algn="l">
              <a:defRPr sz="3200">
                <a:solidFill>
                  <a:schemeClr val="accent3"/>
                </a:solidFill>
              </a:defRPr>
            </a:lvl1pPr>
          </a:lstStyle>
          <a:p>
            <a:endParaRPr lang="en-US" dirty="0"/>
          </a:p>
        </p:txBody>
      </p:sp>
      <p:pic>
        <p:nvPicPr>
          <p:cNvPr id="4" name="Picture 3" descr="A blue sky&#10;&#10;Description automatically generated">
            <a:extLst>
              <a:ext uri="{FF2B5EF4-FFF2-40B4-BE49-F238E27FC236}">
                <a16:creationId xmlns:a16="http://schemas.microsoft.com/office/drawing/2014/main" id="{F52B9004-D179-1A4A-80CE-4571C434E5D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2465798" cy="6857999"/>
          </a:xfrm>
          <a:prstGeom prst="rect">
            <a:avLst/>
          </a:prstGeom>
        </p:spPr>
      </p:pic>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290" y="5713629"/>
            <a:ext cx="1217550" cy="563880"/>
          </a:xfrm>
          <a:prstGeom prst="rect">
            <a:avLst/>
          </a:prstGeom>
        </p:spPr>
      </p:pic>
      <p:sp>
        <p:nvSpPr>
          <p:cNvPr id="11" name="TextBox 10">
            <a:extLst>
              <a:ext uri="{FF2B5EF4-FFF2-40B4-BE49-F238E27FC236}">
                <a16:creationId xmlns:a16="http://schemas.microsoft.com/office/drawing/2014/main" id="{E06E9D32-A765-F043-8AF6-BD4FF2155B96}"/>
              </a:ext>
            </a:extLst>
          </p:cNvPr>
          <p:cNvSpPr txBox="1"/>
          <p:nvPr userDrawn="1"/>
        </p:nvSpPr>
        <p:spPr>
          <a:xfrm>
            <a:off x="5418161" y="6483240"/>
            <a:ext cx="6527899" cy="230832"/>
          </a:xfrm>
          <a:prstGeom prst="rect">
            <a:avLst/>
          </a:prstGeom>
          <a:noFill/>
        </p:spPr>
        <p:txBody>
          <a:bodyPr wrap="square" rtlCol="0">
            <a:spAutoFit/>
          </a:bodyPr>
          <a:lstStyle/>
          <a:p>
            <a:pPr algn="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20573696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eft Bar Slide 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3282203" y="1788667"/>
            <a:ext cx="7929604" cy="4175261"/>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itle 1">
            <a:extLst>
              <a:ext uri="{FF2B5EF4-FFF2-40B4-BE49-F238E27FC236}">
                <a16:creationId xmlns:a16="http://schemas.microsoft.com/office/drawing/2014/main" id="{A200CCED-6E70-9C4C-8D34-9653C97BC9AD}"/>
              </a:ext>
            </a:extLst>
          </p:cNvPr>
          <p:cNvSpPr>
            <a:spLocks noGrp="1"/>
          </p:cNvSpPr>
          <p:nvPr>
            <p:ph type="title"/>
          </p:nvPr>
        </p:nvSpPr>
        <p:spPr>
          <a:xfrm>
            <a:off x="3282203" y="819848"/>
            <a:ext cx="7929604" cy="747456"/>
          </a:xfrm>
          <a:prstGeom prst="rect">
            <a:avLst/>
          </a:prstGeom>
        </p:spPr>
        <p:txBody>
          <a:bodyPr anchor="ctr">
            <a:noAutofit/>
          </a:bodyPr>
          <a:lstStyle>
            <a:lvl1pPr algn="l">
              <a:defRPr sz="3200">
                <a:solidFill>
                  <a:schemeClr val="accent3"/>
                </a:solidFill>
              </a:defRPr>
            </a:lvl1pPr>
          </a:lstStyle>
          <a:p>
            <a:endParaRPr lang="en-US" dirty="0"/>
          </a:p>
        </p:txBody>
      </p:sp>
      <p:pic>
        <p:nvPicPr>
          <p:cNvPr id="19" name="Picture 18" descr="A blue sky&#10;&#10;Description automatically generated">
            <a:extLst>
              <a:ext uri="{FF2B5EF4-FFF2-40B4-BE49-F238E27FC236}">
                <a16:creationId xmlns:a16="http://schemas.microsoft.com/office/drawing/2014/main" id="{6B427909-11C3-2B4F-99E1-06647A82931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2465798" cy="6858000"/>
          </a:xfrm>
          <a:prstGeom prst="rect">
            <a:avLst/>
          </a:prstGeom>
        </p:spPr>
      </p:pic>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290" y="5713629"/>
            <a:ext cx="1217550" cy="563880"/>
          </a:xfrm>
          <a:prstGeom prst="rect">
            <a:avLst/>
          </a:prstGeom>
        </p:spPr>
      </p:pic>
      <p:grpSp>
        <p:nvGrpSpPr>
          <p:cNvPr id="11" name="Group 10">
            <a:extLst>
              <a:ext uri="{FF2B5EF4-FFF2-40B4-BE49-F238E27FC236}">
                <a16:creationId xmlns:a16="http://schemas.microsoft.com/office/drawing/2014/main" id="{6C4F623B-6644-7B41-A514-8B0D97CB3BB5}"/>
              </a:ext>
            </a:extLst>
          </p:cNvPr>
          <p:cNvGrpSpPr/>
          <p:nvPr userDrawn="1"/>
        </p:nvGrpSpPr>
        <p:grpSpPr>
          <a:xfrm>
            <a:off x="2393879" y="0"/>
            <a:ext cx="9798121" cy="6889337"/>
            <a:chOff x="2421466" y="-1"/>
            <a:chExt cx="9810796" cy="6874007"/>
          </a:xfrm>
        </p:grpSpPr>
        <p:sp>
          <p:nvSpPr>
            <p:cNvPr id="12" name="Rectangle 11">
              <a:extLst>
                <a:ext uri="{FF2B5EF4-FFF2-40B4-BE49-F238E27FC236}">
                  <a16:creationId xmlns:a16="http://schemas.microsoft.com/office/drawing/2014/main" id="{E7E3BA29-D548-E14A-925A-6DDE5A185378}"/>
                </a:ext>
              </a:extLst>
            </p:cNvPr>
            <p:cNvSpPr/>
            <p:nvPr/>
          </p:nvSpPr>
          <p:spPr>
            <a:xfrm rot="16200000" flipH="1">
              <a:off x="-852862" y="3408870"/>
              <a:ext cx="6723461" cy="174801"/>
            </a:xfrm>
            <a:prstGeom prst="rect">
              <a:avLst/>
            </a:prstGeom>
            <a:gradFill>
              <a:gsLst>
                <a:gs pos="98000">
                  <a:srgbClr val="D92D8A"/>
                </a:gs>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 name="Rectangle 12">
              <a:extLst>
                <a:ext uri="{FF2B5EF4-FFF2-40B4-BE49-F238E27FC236}">
                  <a16:creationId xmlns:a16="http://schemas.microsoft.com/office/drawing/2014/main" id="{166DB505-A3CE-D74D-92E0-CB719251EDDA}"/>
                </a:ext>
              </a:extLst>
            </p:cNvPr>
            <p:cNvSpPr/>
            <p:nvPr/>
          </p:nvSpPr>
          <p:spPr>
            <a:xfrm flipH="1">
              <a:off x="2421466" y="-1"/>
              <a:ext cx="9770533" cy="134540"/>
            </a:xfrm>
            <a:prstGeom prst="rect">
              <a:avLst/>
            </a:prstGeom>
            <a:gradFill>
              <a:gsLst>
                <a:gs pos="96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4" name="Rectangle 13">
              <a:extLst>
                <a:ext uri="{FF2B5EF4-FFF2-40B4-BE49-F238E27FC236}">
                  <a16:creationId xmlns:a16="http://schemas.microsoft.com/office/drawing/2014/main" id="{EB5620D0-8507-8C49-B78D-FCF723E33FB3}"/>
                </a:ext>
              </a:extLst>
            </p:cNvPr>
            <p:cNvSpPr/>
            <p:nvPr/>
          </p:nvSpPr>
          <p:spPr>
            <a:xfrm flipH="1">
              <a:off x="2421467" y="6739466"/>
              <a:ext cx="5266266" cy="134540"/>
            </a:xfrm>
            <a:prstGeom prst="rect">
              <a:avLst/>
            </a:prstGeom>
            <a:gradFill>
              <a:gsLst>
                <a:gs pos="96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5" name="Rectangle 14">
              <a:extLst>
                <a:ext uri="{FF2B5EF4-FFF2-40B4-BE49-F238E27FC236}">
                  <a16:creationId xmlns:a16="http://schemas.microsoft.com/office/drawing/2014/main" id="{40D88CDB-1D99-0741-8F0C-6B653BC890C1}"/>
                </a:ext>
              </a:extLst>
            </p:cNvPr>
            <p:cNvSpPr/>
            <p:nvPr/>
          </p:nvSpPr>
          <p:spPr>
            <a:xfrm rot="16200000" flipH="1">
              <a:off x="11018794" y="1038665"/>
              <a:ext cx="2252134" cy="174802"/>
            </a:xfrm>
            <a:prstGeom prst="rect">
              <a:avLst/>
            </a:prstGeom>
            <a:gradFill>
              <a:gsLst>
                <a:gs pos="96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6" name="TextBox 15">
            <a:extLst>
              <a:ext uri="{FF2B5EF4-FFF2-40B4-BE49-F238E27FC236}">
                <a16:creationId xmlns:a16="http://schemas.microsoft.com/office/drawing/2014/main" id="{300312A5-3945-8243-B728-D8550A1AD6B5}"/>
              </a:ext>
            </a:extLst>
          </p:cNvPr>
          <p:cNvSpPr txBox="1"/>
          <p:nvPr userDrawn="1"/>
        </p:nvSpPr>
        <p:spPr>
          <a:xfrm>
            <a:off x="5418161" y="6483240"/>
            <a:ext cx="6527899" cy="230832"/>
          </a:xfrm>
          <a:prstGeom prst="rect">
            <a:avLst/>
          </a:prstGeom>
          <a:noFill/>
        </p:spPr>
        <p:txBody>
          <a:bodyPr wrap="square" rtlCol="0">
            <a:spAutoFit/>
          </a:bodyPr>
          <a:lstStyle/>
          <a:p>
            <a:pPr algn="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30784859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ixed Background 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45290" y="5713629"/>
            <a:ext cx="1217550" cy="563880"/>
          </a:xfrm>
          <a:prstGeom prst="rect">
            <a:avLst/>
          </a:prstGeom>
        </p:spPr>
      </p:pic>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545290" y="1852474"/>
            <a:ext cx="3802775" cy="3280664"/>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itle 1">
            <a:extLst>
              <a:ext uri="{FF2B5EF4-FFF2-40B4-BE49-F238E27FC236}">
                <a16:creationId xmlns:a16="http://schemas.microsoft.com/office/drawing/2014/main" id="{B112813B-6A84-0946-A634-0826DA95D627}"/>
              </a:ext>
            </a:extLst>
          </p:cNvPr>
          <p:cNvSpPr>
            <a:spLocks noGrp="1"/>
          </p:cNvSpPr>
          <p:nvPr>
            <p:ph type="title"/>
          </p:nvPr>
        </p:nvSpPr>
        <p:spPr>
          <a:xfrm>
            <a:off x="545290" y="1039190"/>
            <a:ext cx="3802775" cy="563880"/>
          </a:xfrm>
          <a:prstGeom prst="rect">
            <a:avLst/>
          </a:prstGeom>
        </p:spPr>
        <p:txBody>
          <a:bodyPr anchor="ctr">
            <a:noAutofit/>
          </a:bodyPr>
          <a:lstStyle>
            <a:lvl1pPr algn="ctr">
              <a:defRPr sz="2800">
                <a:solidFill>
                  <a:schemeClr val="accent3"/>
                </a:solidFill>
              </a:defRPr>
            </a:lvl1pPr>
          </a:lstStyle>
          <a:p>
            <a:endParaRPr lang="en-US" dirty="0"/>
          </a:p>
        </p:txBody>
      </p:sp>
      <p:pic>
        <p:nvPicPr>
          <p:cNvPr id="31" name="Picture 30" descr="A blue sky&#10;&#10;Description automatically generated">
            <a:extLst>
              <a:ext uri="{FF2B5EF4-FFF2-40B4-BE49-F238E27FC236}">
                <a16:creationId xmlns:a16="http://schemas.microsoft.com/office/drawing/2014/main" id="{7F8F79F9-053E-AC4E-A228-8BCFC40902F4}"/>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977568" y="0"/>
            <a:ext cx="7214432" cy="6858000"/>
          </a:xfrm>
          <a:prstGeom prst="rect">
            <a:avLst/>
          </a:prstGeom>
        </p:spPr>
      </p:pic>
      <p:sp>
        <p:nvSpPr>
          <p:cNvPr id="34" name="Content Placeholder 15">
            <a:extLst>
              <a:ext uri="{FF2B5EF4-FFF2-40B4-BE49-F238E27FC236}">
                <a16:creationId xmlns:a16="http://schemas.microsoft.com/office/drawing/2014/main" id="{FA4447E9-32AB-CE42-93AE-D7EC1B389EDC}"/>
              </a:ext>
            </a:extLst>
          </p:cNvPr>
          <p:cNvSpPr>
            <a:spLocks noGrp="1"/>
          </p:cNvSpPr>
          <p:nvPr>
            <p:ph sz="quarter" idx="12"/>
          </p:nvPr>
        </p:nvSpPr>
        <p:spPr>
          <a:xfrm>
            <a:off x="6490347" y="1852474"/>
            <a:ext cx="4277180" cy="3280664"/>
          </a:xfrm>
        </p:spPr>
        <p:txBody>
          <a:bodyPr>
            <a:normAutofit/>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21" name="Group 20">
            <a:extLst>
              <a:ext uri="{FF2B5EF4-FFF2-40B4-BE49-F238E27FC236}">
                <a16:creationId xmlns:a16="http://schemas.microsoft.com/office/drawing/2014/main" id="{6DBF4C30-962C-1E4F-9E58-14FE84F789BA}"/>
              </a:ext>
            </a:extLst>
          </p:cNvPr>
          <p:cNvGrpSpPr/>
          <p:nvPr userDrawn="1"/>
        </p:nvGrpSpPr>
        <p:grpSpPr>
          <a:xfrm flipV="1">
            <a:off x="5539550" y="5593682"/>
            <a:ext cx="522582" cy="530387"/>
            <a:chOff x="5537621" y="745236"/>
            <a:chExt cx="522582" cy="530387"/>
          </a:xfrm>
        </p:grpSpPr>
        <p:sp>
          <p:nvSpPr>
            <p:cNvPr id="22" name="Rectangle 21">
              <a:extLst>
                <a:ext uri="{FF2B5EF4-FFF2-40B4-BE49-F238E27FC236}">
                  <a16:creationId xmlns:a16="http://schemas.microsoft.com/office/drawing/2014/main" id="{7850B0C7-D302-0B4B-AD72-E890FFCB54EE}"/>
                </a:ext>
              </a:extLst>
            </p:cNvPr>
            <p:cNvSpPr/>
            <p:nvPr/>
          </p:nvSpPr>
          <p:spPr>
            <a:xfrm rot="16200000" flipH="1">
              <a:off x="5742613"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3" name="Rectangle 22">
              <a:extLst>
                <a:ext uri="{FF2B5EF4-FFF2-40B4-BE49-F238E27FC236}">
                  <a16:creationId xmlns:a16="http://schemas.microsoft.com/office/drawing/2014/main" id="{7649CCCB-7919-8C48-AA2A-25B9454C5E42}"/>
                </a:ext>
              </a:extLst>
            </p:cNvPr>
            <p:cNvSpPr/>
            <p:nvPr/>
          </p:nvSpPr>
          <p:spPr>
            <a:xfrm flipH="1">
              <a:off x="5537621" y="854263"/>
              <a:ext cx="112597" cy="421360"/>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18" name="Group 17">
            <a:extLst>
              <a:ext uri="{FF2B5EF4-FFF2-40B4-BE49-F238E27FC236}">
                <a16:creationId xmlns:a16="http://schemas.microsoft.com/office/drawing/2014/main" id="{DD4B3544-D1C9-F748-A16A-673E8B5DE3A0}"/>
              </a:ext>
            </a:extLst>
          </p:cNvPr>
          <p:cNvGrpSpPr/>
          <p:nvPr userDrawn="1"/>
        </p:nvGrpSpPr>
        <p:grpSpPr>
          <a:xfrm>
            <a:off x="5539550" y="745236"/>
            <a:ext cx="522582" cy="529651"/>
            <a:chOff x="5537621" y="745236"/>
            <a:chExt cx="522582" cy="529651"/>
          </a:xfrm>
        </p:grpSpPr>
        <p:sp>
          <p:nvSpPr>
            <p:cNvPr id="19" name="Rectangle 18">
              <a:extLst>
                <a:ext uri="{FF2B5EF4-FFF2-40B4-BE49-F238E27FC236}">
                  <a16:creationId xmlns:a16="http://schemas.microsoft.com/office/drawing/2014/main" id="{A058E3C8-4ED3-FA44-8429-ECCE05048DE4}"/>
                </a:ext>
              </a:extLst>
            </p:cNvPr>
            <p:cNvSpPr/>
            <p:nvPr/>
          </p:nvSpPr>
          <p:spPr>
            <a:xfrm rot="16200000" flipH="1">
              <a:off x="5742613"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0" name="Rectangle 19">
              <a:extLst>
                <a:ext uri="{FF2B5EF4-FFF2-40B4-BE49-F238E27FC236}">
                  <a16:creationId xmlns:a16="http://schemas.microsoft.com/office/drawing/2014/main" id="{B0143827-EC07-1845-BF59-7E49CB3304DC}"/>
                </a:ext>
              </a:extLst>
            </p:cNvPr>
            <p:cNvSpPr/>
            <p:nvPr/>
          </p:nvSpPr>
          <p:spPr>
            <a:xfrm flipH="1">
              <a:off x="5537621" y="854263"/>
              <a:ext cx="112597" cy="420624"/>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grpSp>
        <p:nvGrpSpPr>
          <p:cNvPr id="24" name="Group 23">
            <a:extLst>
              <a:ext uri="{FF2B5EF4-FFF2-40B4-BE49-F238E27FC236}">
                <a16:creationId xmlns:a16="http://schemas.microsoft.com/office/drawing/2014/main" id="{178A2E4B-D844-0742-91AF-B6EE973CA645}"/>
              </a:ext>
            </a:extLst>
          </p:cNvPr>
          <p:cNvGrpSpPr/>
          <p:nvPr userDrawn="1"/>
        </p:nvGrpSpPr>
        <p:grpSpPr>
          <a:xfrm>
            <a:off x="11086608" y="745236"/>
            <a:ext cx="522582" cy="530387"/>
            <a:chOff x="11140977" y="745236"/>
            <a:chExt cx="522582" cy="530387"/>
          </a:xfrm>
        </p:grpSpPr>
        <p:sp>
          <p:nvSpPr>
            <p:cNvPr id="25" name="Rectangle 24">
              <a:extLst>
                <a:ext uri="{FF2B5EF4-FFF2-40B4-BE49-F238E27FC236}">
                  <a16:creationId xmlns:a16="http://schemas.microsoft.com/office/drawing/2014/main" id="{7C654D92-F1BA-A349-9034-C64E2FC07C5E}"/>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7" name="Rectangle 26">
              <a:extLst>
                <a:ext uri="{FF2B5EF4-FFF2-40B4-BE49-F238E27FC236}">
                  <a16:creationId xmlns:a16="http://schemas.microsoft.com/office/drawing/2014/main" id="{4AF6365A-E6EB-6243-9EDA-C82AE5EF6EA1}"/>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28" name="Group 27">
            <a:extLst>
              <a:ext uri="{FF2B5EF4-FFF2-40B4-BE49-F238E27FC236}">
                <a16:creationId xmlns:a16="http://schemas.microsoft.com/office/drawing/2014/main" id="{8FF200F0-881B-AE40-AFBB-575D931372BB}"/>
              </a:ext>
            </a:extLst>
          </p:cNvPr>
          <p:cNvGrpSpPr/>
          <p:nvPr userDrawn="1"/>
        </p:nvGrpSpPr>
        <p:grpSpPr>
          <a:xfrm flipV="1">
            <a:off x="11086608" y="5593682"/>
            <a:ext cx="522582" cy="530387"/>
            <a:chOff x="11140977" y="745236"/>
            <a:chExt cx="522582" cy="530387"/>
          </a:xfrm>
        </p:grpSpPr>
        <p:sp>
          <p:nvSpPr>
            <p:cNvPr id="29" name="Rectangle 28">
              <a:extLst>
                <a:ext uri="{FF2B5EF4-FFF2-40B4-BE49-F238E27FC236}">
                  <a16:creationId xmlns:a16="http://schemas.microsoft.com/office/drawing/2014/main" id="{46C6B3E1-3A65-FB44-990B-A4475CBDDD93}"/>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2" name="Rectangle 31">
              <a:extLst>
                <a:ext uri="{FF2B5EF4-FFF2-40B4-BE49-F238E27FC236}">
                  <a16:creationId xmlns:a16="http://schemas.microsoft.com/office/drawing/2014/main" id="{4FD0C5D8-C5A4-A943-A2B2-8EF3C3E01D9E}"/>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3" name="TextBox 32">
            <a:extLst>
              <a:ext uri="{FF2B5EF4-FFF2-40B4-BE49-F238E27FC236}">
                <a16:creationId xmlns:a16="http://schemas.microsoft.com/office/drawing/2014/main" id="{AAF42ADD-11E9-0C4D-B772-CBE1FB52960C}"/>
              </a:ext>
            </a:extLst>
          </p:cNvPr>
          <p:cNvSpPr txBox="1"/>
          <p:nvPr userDrawn="1"/>
        </p:nvSpPr>
        <p:spPr>
          <a:xfrm>
            <a:off x="6382561" y="222722"/>
            <a:ext cx="4492751" cy="230832"/>
          </a:xfrm>
          <a:prstGeom prst="rect">
            <a:avLst/>
          </a:prstGeom>
          <a:noFill/>
        </p:spPr>
        <p:txBody>
          <a:bodyPr wrap="square" rtlCol="0">
            <a:spAutoFit/>
          </a:bodyPr>
          <a:lstStyle/>
          <a:p>
            <a:pPr algn="ctr"/>
            <a:r>
              <a:rPr lang="en-US" sz="900" kern="1200" spc="300" dirty="0">
                <a:solidFill>
                  <a:schemeClr val="bg1"/>
                </a:solidFill>
                <a:latin typeface="Arial" panose="020B0604020202020204" pitchFamily="34" charset="0"/>
                <a:ea typeface="+mn-ea"/>
                <a:cs typeface="Arial" panose="020B0604020202020204" pitchFamily="34" charset="0"/>
              </a:rPr>
              <a:t>FLORIDA INTERNATIONAL UNIVERSITY</a:t>
            </a:r>
          </a:p>
        </p:txBody>
      </p:sp>
      <p:sp>
        <p:nvSpPr>
          <p:cNvPr id="36" name="TextBox 35">
            <a:extLst>
              <a:ext uri="{FF2B5EF4-FFF2-40B4-BE49-F238E27FC236}">
                <a16:creationId xmlns:a16="http://schemas.microsoft.com/office/drawing/2014/main" id="{0D97CE62-9048-574E-AA6E-594E72B1C971}"/>
              </a:ext>
            </a:extLst>
          </p:cNvPr>
          <p:cNvSpPr txBox="1"/>
          <p:nvPr userDrawn="1"/>
        </p:nvSpPr>
        <p:spPr>
          <a:xfrm>
            <a:off x="5364986" y="6473301"/>
            <a:ext cx="6527899" cy="230832"/>
          </a:xfrm>
          <a:prstGeom prst="rect">
            <a:avLst/>
          </a:prstGeom>
          <a:noFill/>
        </p:spPr>
        <p:txBody>
          <a:bodyPr wrap="square" rtlCol="0">
            <a:spAutoFit/>
          </a:bodyPr>
          <a:lstStyle/>
          <a:p>
            <a:pPr algn="ctr"/>
            <a:r>
              <a:rPr lang="en-US" sz="900" spc="300" dirty="0">
                <a:solidFill>
                  <a:schemeClr val="bg1"/>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467274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Mixed Background 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descr="A blue sky&#10;&#10;Description automatically generated">
            <a:extLst>
              <a:ext uri="{FF2B5EF4-FFF2-40B4-BE49-F238E27FC236}">
                <a16:creationId xmlns:a16="http://schemas.microsoft.com/office/drawing/2014/main" id="{5941AC91-51E1-BD44-8333-8EC6B8C58CB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977568" y="0"/>
            <a:ext cx="7214432" cy="6858000"/>
          </a:xfrm>
          <a:prstGeom prst="rect">
            <a:avLst/>
          </a:prstGeom>
        </p:spPr>
      </p:pic>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290" y="5713629"/>
            <a:ext cx="1217550" cy="563880"/>
          </a:xfrm>
          <a:prstGeom prst="rect">
            <a:avLst/>
          </a:prstGeom>
        </p:spPr>
      </p:pic>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545290" y="1852474"/>
            <a:ext cx="3802775" cy="3280664"/>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6" name="Title 1">
            <a:extLst>
              <a:ext uri="{FF2B5EF4-FFF2-40B4-BE49-F238E27FC236}">
                <a16:creationId xmlns:a16="http://schemas.microsoft.com/office/drawing/2014/main" id="{B10E303A-0EE2-014D-982B-DD7765D17655}"/>
              </a:ext>
            </a:extLst>
          </p:cNvPr>
          <p:cNvSpPr>
            <a:spLocks noGrp="1"/>
          </p:cNvSpPr>
          <p:nvPr>
            <p:ph type="title"/>
          </p:nvPr>
        </p:nvSpPr>
        <p:spPr>
          <a:xfrm>
            <a:off x="545290" y="1039190"/>
            <a:ext cx="3802775" cy="563880"/>
          </a:xfrm>
          <a:prstGeom prst="rect">
            <a:avLst/>
          </a:prstGeom>
        </p:spPr>
        <p:txBody>
          <a:bodyPr anchor="ctr">
            <a:noAutofit/>
          </a:bodyPr>
          <a:lstStyle>
            <a:lvl1pPr algn="ctr">
              <a:defRPr sz="2800">
                <a:solidFill>
                  <a:schemeClr val="accent3"/>
                </a:solidFill>
              </a:defRPr>
            </a:lvl1pPr>
          </a:lstStyle>
          <a:p>
            <a:endParaRPr lang="en-US" dirty="0"/>
          </a:p>
        </p:txBody>
      </p:sp>
      <p:grpSp>
        <p:nvGrpSpPr>
          <p:cNvPr id="43" name="Group 42">
            <a:extLst>
              <a:ext uri="{FF2B5EF4-FFF2-40B4-BE49-F238E27FC236}">
                <a16:creationId xmlns:a16="http://schemas.microsoft.com/office/drawing/2014/main" id="{3BE6CB02-B2E4-FD48-BD48-A0CD3144A8D8}"/>
              </a:ext>
            </a:extLst>
          </p:cNvPr>
          <p:cNvGrpSpPr/>
          <p:nvPr userDrawn="1"/>
        </p:nvGrpSpPr>
        <p:grpSpPr>
          <a:xfrm flipH="1" flipV="1">
            <a:off x="11087460" y="5596087"/>
            <a:ext cx="522582" cy="530386"/>
            <a:chOff x="2645664" y="2011680"/>
            <a:chExt cx="735606" cy="746592"/>
          </a:xfrm>
        </p:grpSpPr>
        <p:sp>
          <p:nvSpPr>
            <p:cNvPr id="44" name="Rectangle 43">
              <a:extLst>
                <a:ext uri="{FF2B5EF4-FFF2-40B4-BE49-F238E27FC236}">
                  <a16:creationId xmlns:a16="http://schemas.microsoft.com/office/drawing/2014/main" id="{F87CEFF8-E1E9-8041-AC38-FEBE13C577B2}"/>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5" name="Rectangle 44">
              <a:extLst>
                <a:ext uri="{FF2B5EF4-FFF2-40B4-BE49-F238E27FC236}">
                  <a16:creationId xmlns:a16="http://schemas.microsoft.com/office/drawing/2014/main" id="{6E8AB8CF-68F3-2B43-811F-C129FA1BA13A}"/>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40" name="Group 39">
            <a:extLst>
              <a:ext uri="{FF2B5EF4-FFF2-40B4-BE49-F238E27FC236}">
                <a16:creationId xmlns:a16="http://schemas.microsoft.com/office/drawing/2014/main" id="{8E541D45-E316-744F-BD0C-4BFACA731C29}"/>
              </a:ext>
            </a:extLst>
          </p:cNvPr>
          <p:cNvGrpSpPr/>
          <p:nvPr userDrawn="1"/>
        </p:nvGrpSpPr>
        <p:grpSpPr>
          <a:xfrm flipV="1">
            <a:off x="5539549" y="5593683"/>
            <a:ext cx="522582" cy="530386"/>
            <a:chOff x="2645664" y="2011680"/>
            <a:chExt cx="735606" cy="746592"/>
          </a:xfrm>
        </p:grpSpPr>
        <p:sp>
          <p:nvSpPr>
            <p:cNvPr id="41" name="Rectangle 40">
              <a:extLst>
                <a:ext uri="{FF2B5EF4-FFF2-40B4-BE49-F238E27FC236}">
                  <a16:creationId xmlns:a16="http://schemas.microsoft.com/office/drawing/2014/main" id="{17D29A71-357A-DD47-96D9-D8E4DEBA1741}"/>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2" name="Rectangle 41">
              <a:extLst>
                <a:ext uri="{FF2B5EF4-FFF2-40B4-BE49-F238E27FC236}">
                  <a16:creationId xmlns:a16="http://schemas.microsoft.com/office/drawing/2014/main" id="{53E9CFD4-BC95-8047-BE3F-CA666B3459D8}"/>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34" name="Group 33">
            <a:extLst>
              <a:ext uri="{FF2B5EF4-FFF2-40B4-BE49-F238E27FC236}">
                <a16:creationId xmlns:a16="http://schemas.microsoft.com/office/drawing/2014/main" id="{F1632377-3A0F-C443-BA2C-398E882AC060}"/>
              </a:ext>
            </a:extLst>
          </p:cNvPr>
          <p:cNvGrpSpPr/>
          <p:nvPr userDrawn="1"/>
        </p:nvGrpSpPr>
        <p:grpSpPr>
          <a:xfrm>
            <a:off x="5540614" y="745361"/>
            <a:ext cx="522582" cy="530386"/>
            <a:chOff x="2645664" y="2011680"/>
            <a:chExt cx="735606" cy="746592"/>
          </a:xfrm>
        </p:grpSpPr>
        <p:sp>
          <p:nvSpPr>
            <p:cNvPr id="35" name="Rectangle 34">
              <a:extLst>
                <a:ext uri="{FF2B5EF4-FFF2-40B4-BE49-F238E27FC236}">
                  <a16:creationId xmlns:a16="http://schemas.microsoft.com/office/drawing/2014/main" id="{5689ABA4-7585-2A44-A2F2-E1D06AEEB21B}"/>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6" name="Rectangle 35">
              <a:extLst>
                <a:ext uri="{FF2B5EF4-FFF2-40B4-BE49-F238E27FC236}">
                  <a16:creationId xmlns:a16="http://schemas.microsoft.com/office/drawing/2014/main" id="{F32732AD-65BD-0C4B-8F28-9B79B9820FC9}"/>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37" name="Group 36">
            <a:extLst>
              <a:ext uri="{FF2B5EF4-FFF2-40B4-BE49-F238E27FC236}">
                <a16:creationId xmlns:a16="http://schemas.microsoft.com/office/drawing/2014/main" id="{CDB2452C-A655-8D47-A8D4-3493DDA1D602}"/>
              </a:ext>
            </a:extLst>
          </p:cNvPr>
          <p:cNvGrpSpPr/>
          <p:nvPr userDrawn="1"/>
        </p:nvGrpSpPr>
        <p:grpSpPr>
          <a:xfrm flipH="1">
            <a:off x="11087460" y="742129"/>
            <a:ext cx="522582" cy="530386"/>
            <a:chOff x="2645664" y="2011680"/>
            <a:chExt cx="735606" cy="746592"/>
          </a:xfrm>
        </p:grpSpPr>
        <p:sp>
          <p:nvSpPr>
            <p:cNvPr id="38" name="Rectangle 37">
              <a:extLst>
                <a:ext uri="{FF2B5EF4-FFF2-40B4-BE49-F238E27FC236}">
                  <a16:creationId xmlns:a16="http://schemas.microsoft.com/office/drawing/2014/main" id="{02C730C6-91C6-664D-9DC8-68F6D2CB25FB}"/>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39" name="Rectangle 38">
              <a:extLst>
                <a:ext uri="{FF2B5EF4-FFF2-40B4-BE49-F238E27FC236}">
                  <a16:creationId xmlns:a16="http://schemas.microsoft.com/office/drawing/2014/main" id="{ABD38127-BA89-A54A-B41C-130C55941480}"/>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3" name="Content Placeholder 15">
            <a:extLst>
              <a:ext uri="{FF2B5EF4-FFF2-40B4-BE49-F238E27FC236}">
                <a16:creationId xmlns:a16="http://schemas.microsoft.com/office/drawing/2014/main" id="{895CA8A0-79E6-DE47-B969-C4A95B671AB7}"/>
              </a:ext>
            </a:extLst>
          </p:cNvPr>
          <p:cNvSpPr>
            <a:spLocks noGrp="1"/>
          </p:cNvSpPr>
          <p:nvPr>
            <p:ph sz="quarter" idx="11"/>
          </p:nvPr>
        </p:nvSpPr>
        <p:spPr>
          <a:xfrm>
            <a:off x="6490347" y="1852474"/>
            <a:ext cx="4277180" cy="3280664"/>
          </a:xfrm>
        </p:spPr>
        <p:txBody>
          <a:bodyPr>
            <a:normAutofit/>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TextBox 19">
            <a:extLst>
              <a:ext uri="{FF2B5EF4-FFF2-40B4-BE49-F238E27FC236}">
                <a16:creationId xmlns:a16="http://schemas.microsoft.com/office/drawing/2014/main" id="{3834FB87-CB2A-D646-B7BD-30BCD5E6FC4B}"/>
              </a:ext>
            </a:extLst>
          </p:cNvPr>
          <p:cNvSpPr txBox="1"/>
          <p:nvPr userDrawn="1"/>
        </p:nvSpPr>
        <p:spPr>
          <a:xfrm>
            <a:off x="6382561" y="222722"/>
            <a:ext cx="4492751" cy="230832"/>
          </a:xfrm>
          <a:prstGeom prst="rect">
            <a:avLst/>
          </a:prstGeom>
          <a:noFill/>
        </p:spPr>
        <p:txBody>
          <a:bodyPr wrap="square" rtlCol="0">
            <a:spAutoFit/>
          </a:bodyPr>
          <a:lstStyle/>
          <a:p>
            <a:pPr algn="ctr"/>
            <a:r>
              <a:rPr lang="en-US" sz="900" kern="1200" spc="300" dirty="0">
                <a:solidFill>
                  <a:schemeClr val="bg1"/>
                </a:solidFill>
                <a:latin typeface="Arial" panose="020B0604020202020204" pitchFamily="34" charset="0"/>
                <a:ea typeface="+mn-ea"/>
                <a:cs typeface="Arial" panose="020B0604020202020204" pitchFamily="34" charset="0"/>
              </a:rPr>
              <a:t>FLORIDA INTERNATIONAL UNIVERSITY</a:t>
            </a:r>
          </a:p>
        </p:txBody>
      </p:sp>
      <p:sp>
        <p:nvSpPr>
          <p:cNvPr id="22" name="TextBox 21">
            <a:extLst>
              <a:ext uri="{FF2B5EF4-FFF2-40B4-BE49-F238E27FC236}">
                <a16:creationId xmlns:a16="http://schemas.microsoft.com/office/drawing/2014/main" id="{B92359A8-7512-DF4F-A76B-6A7EB216BE56}"/>
              </a:ext>
            </a:extLst>
          </p:cNvPr>
          <p:cNvSpPr txBox="1"/>
          <p:nvPr userDrawn="1"/>
        </p:nvSpPr>
        <p:spPr>
          <a:xfrm>
            <a:off x="5364986" y="6473301"/>
            <a:ext cx="6527899" cy="230832"/>
          </a:xfrm>
          <a:prstGeom prst="rect">
            <a:avLst/>
          </a:prstGeom>
          <a:noFill/>
        </p:spPr>
        <p:txBody>
          <a:bodyPr wrap="square" rtlCol="0">
            <a:spAutoFit/>
          </a:bodyPr>
          <a:lstStyle/>
          <a:p>
            <a:pPr algn="ctr"/>
            <a:r>
              <a:rPr lang="en-US" sz="900" spc="300" dirty="0">
                <a:solidFill>
                  <a:schemeClr val="bg1"/>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41760227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A98F8D55-B506-3449-B7ED-0C6B5D8C8EAB}"/>
              </a:ext>
            </a:extLst>
          </p:cNvPr>
          <p:cNvSpPr>
            <a:spLocks noGrp="1"/>
          </p:cNvSpPr>
          <p:nvPr>
            <p:ph type="body" sz="quarter" idx="14"/>
          </p:nvPr>
        </p:nvSpPr>
        <p:spPr>
          <a:xfrm>
            <a:off x="1590222" y="1939925"/>
            <a:ext cx="8984543" cy="4338956"/>
          </a:xfrm>
        </p:spPr>
        <p:txBody>
          <a:bodyPr/>
          <a:lstStyle>
            <a:lvl1pPr marL="0" indent="0">
              <a:buNone/>
              <a:defRPr/>
            </a:lvl1pPr>
          </a:lstStyle>
          <a:p>
            <a:endParaRPr lang="en-US" dirty="0"/>
          </a:p>
        </p:txBody>
      </p:sp>
      <p:sp>
        <p:nvSpPr>
          <p:cNvPr id="8" name="Title Placeholder 1">
            <a:extLst>
              <a:ext uri="{FF2B5EF4-FFF2-40B4-BE49-F238E27FC236}">
                <a16:creationId xmlns:a16="http://schemas.microsoft.com/office/drawing/2014/main" id="{DBEB633C-F7A2-6145-BF98-E1B7E0CDEEA5}"/>
              </a:ext>
            </a:extLst>
          </p:cNvPr>
          <p:cNvSpPr>
            <a:spLocks noGrp="1"/>
          </p:cNvSpPr>
          <p:nvPr>
            <p:ph type="title"/>
          </p:nvPr>
        </p:nvSpPr>
        <p:spPr>
          <a:xfrm>
            <a:off x="1590222" y="470310"/>
            <a:ext cx="8984543" cy="1325563"/>
          </a:xfrm>
          <a:prstGeom prst="rect">
            <a:avLst/>
          </a:prstGeom>
        </p:spPr>
        <p:txBody>
          <a:bodyPr vert="horz" lIns="91440" tIns="45720" rIns="91440" bIns="45720" rtlCol="0" anchor="ctr">
            <a:normAutofit/>
          </a:bodyPr>
          <a:lstStyle>
            <a:lvl1pPr>
              <a:defRPr sz="3600"/>
            </a:lvl1pPr>
          </a:lstStyle>
          <a:p>
            <a:endParaRPr lang="en-US" dirty="0"/>
          </a:p>
        </p:txBody>
      </p:sp>
      <p:pic>
        <p:nvPicPr>
          <p:cNvPr id="10" name="Picture 9" descr="A close up of a sign&#10;&#10;Description automatically generated">
            <a:extLst>
              <a:ext uri="{FF2B5EF4-FFF2-40B4-BE49-F238E27FC236}">
                <a16:creationId xmlns:a16="http://schemas.microsoft.com/office/drawing/2014/main" id="{02B47B7A-374F-F040-A985-8B40D325DED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8510" y="219326"/>
            <a:ext cx="1217550" cy="563880"/>
          </a:xfrm>
          <a:prstGeom prst="rect">
            <a:avLst/>
          </a:prstGeom>
        </p:spPr>
      </p:pic>
      <p:sp>
        <p:nvSpPr>
          <p:cNvPr id="11" name="TextBox 10">
            <a:extLst>
              <a:ext uri="{FF2B5EF4-FFF2-40B4-BE49-F238E27FC236}">
                <a16:creationId xmlns:a16="http://schemas.microsoft.com/office/drawing/2014/main" id="{C32868F4-779E-AA44-95BD-4CC72A6CA6F0}"/>
              </a:ext>
            </a:extLst>
          </p:cNvPr>
          <p:cNvSpPr txBox="1"/>
          <p:nvPr userDrawn="1"/>
        </p:nvSpPr>
        <p:spPr>
          <a:xfrm>
            <a:off x="7260219" y="6473301"/>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
        <p:nvSpPr>
          <p:cNvPr id="12" name="TextBox 11">
            <a:extLst>
              <a:ext uri="{FF2B5EF4-FFF2-40B4-BE49-F238E27FC236}">
                <a16:creationId xmlns:a16="http://schemas.microsoft.com/office/drawing/2014/main" id="{80B5ED8F-25D7-8A40-AA69-E1CAC8F5F0D3}"/>
              </a:ext>
            </a:extLst>
          </p:cNvPr>
          <p:cNvSpPr txBox="1"/>
          <p:nvPr userDrawn="1"/>
        </p:nvSpPr>
        <p:spPr>
          <a:xfrm>
            <a:off x="245942" y="6483240"/>
            <a:ext cx="4685839" cy="230832"/>
          </a:xfrm>
          <a:prstGeom prst="rect">
            <a:avLst/>
          </a:prstGeom>
          <a:noFill/>
        </p:spPr>
        <p:txBody>
          <a:bodyPr wrap="square" rtlCol="0">
            <a:spAutoFit/>
          </a:bodyPr>
          <a:lstStyle/>
          <a:p>
            <a:pPr algn="l"/>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41615444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xed Background 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a:extLst>
              <a:ext uri="{FF2B5EF4-FFF2-40B4-BE49-F238E27FC236}">
                <a16:creationId xmlns:a16="http://schemas.microsoft.com/office/drawing/2014/main" id="{DD4B3544-D1C9-F748-A16A-673E8B5DE3A0}"/>
              </a:ext>
            </a:extLst>
          </p:cNvPr>
          <p:cNvGrpSpPr/>
          <p:nvPr userDrawn="1"/>
        </p:nvGrpSpPr>
        <p:grpSpPr>
          <a:xfrm>
            <a:off x="5539550" y="745236"/>
            <a:ext cx="522582" cy="530387"/>
            <a:chOff x="5537621" y="745236"/>
            <a:chExt cx="522582" cy="530387"/>
          </a:xfrm>
        </p:grpSpPr>
        <p:sp>
          <p:nvSpPr>
            <p:cNvPr id="19" name="Rectangle 18">
              <a:extLst>
                <a:ext uri="{FF2B5EF4-FFF2-40B4-BE49-F238E27FC236}">
                  <a16:creationId xmlns:a16="http://schemas.microsoft.com/office/drawing/2014/main" id="{A058E3C8-4ED3-FA44-8429-ECCE05048DE4}"/>
                </a:ext>
              </a:extLst>
            </p:cNvPr>
            <p:cNvSpPr/>
            <p:nvPr/>
          </p:nvSpPr>
          <p:spPr>
            <a:xfrm rot="16200000" flipH="1">
              <a:off x="5742613"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0" name="Rectangle 19">
              <a:extLst>
                <a:ext uri="{FF2B5EF4-FFF2-40B4-BE49-F238E27FC236}">
                  <a16:creationId xmlns:a16="http://schemas.microsoft.com/office/drawing/2014/main" id="{B0143827-EC07-1845-BF59-7E49CB3304DC}"/>
                </a:ext>
              </a:extLst>
            </p:cNvPr>
            <p:cNvSpPr/>
            <p:nvPr/>
          </p:nvSpPr>
          <p:spPr>
            <a:xfrm flipH="1">
              <a:off x="5537621" y="854263"/>
              <a:ext cx="112597" cy="421360"/>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21" name="Group 20">
            <a:extLst>
              <a:ext uri="{FF2B5EF4-FFF2-40B4-BE49-F238E27FC236}">
                <a16:creationId xmlns:a16="http://schemas.microsoft.com/office/drawing/2014/main" id="{6DBF4C30-962C-1E4F-9E58-14FE84F789BA}"/>
              </a:ext>
            </a:extLst>
          </p:cNvPr>
          <p:cNvGrpSpPr/>
          <p:nvPr userDrawn="1"/>
        </p:nvGrpSpPr>
        <p:grpSpPr>
          <a:xfrm flipV="1">
            <a:off x="5539550" y="5593682"/>
            <a:ext cx="522582" cy="530387"/>
            <a:chOff x="5537621" y="745236"/>
            <a:chExt cx="522582" cy="530387"/>
          </a:xfrm>
        </p:grpSpPr>
        <p:sp>
          <p:nvSpPr>
            <p:cNvPr id="22" name="Rectangle 21">
              <a:extLst>
                <a:ext uri="{FF2B5EF4-FFF2-40B4-BE49-F238E27FC236}">
                  <a16:creationId xmlns:a16="http://schemas.microsoft.com/office/drawing/2014/main" id="{7850B0C7-D302-0B4B-AD72-E890FFCB54EE}"/>
                </a:ext>
              </a:extLst>
            </p:cNvPr>
            <p:cNvSpPr/>
            <p:nvPr/>
          </p:nvSpPr>
          <p:spPr>
            <a:xfrm rot="16200000" flipH="1">
              <a:off x="5742613"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3" name="Rectangle 22">
              <a:extLst>
                <a:ext uri="{FF2B5EF4-FFF2-40B4-BE49-F238E27FC236}">
                  <a16:creationId xmlns:a16="http://schemas.microsoft.com/office/drawing/2014/main" id="{7649CCCB-7919-8C48-AA2A-25B9454C5E42}"/>
                </a:ext>
              </a:extLst>
            </p:cNvPr>
            <p:cNvSpPr/>
            <p:nvPr/>
          </p:nvSpPr>
          <p:spPr>
            <a:xfrm flipH="1">
              <a:off x="5537621" y="854263"/>
              <a:ext cx="112597" cy="421360"/>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24" name="Group 23">
            <a:extLst>
              <a:ext uri="{FF2B5EF4-FFF2-40B4-BE49-F238E27FC236}">
                <a16:creationId xmlns:a16="http://schemas.microsoft.com/office/drawing/2014/main" id="{178A2E4B-D844-0742-91AF-B6EE973CA645}"/>
              </a:ext>
            </a:extLst>
          </p:cNvPr>
          <p:cNvGrpSpPr/>
          <p:nvPr userDrawn="1"/>
        </p:nvGrpSpPr>
        <p:grpSpPr>
          <a:xfrm>
            <a:off x="11086608" y="745236"/>
            <a:ext cx="522582" cy="530387"/>
            <a:chOff x="11140977" y="745236"/>
            <a:chExt cx="522582" cy="530387"/>
          </a:xfrm>
        </p:grpSpPr>
        <p:sp>
          <p:nvSpPr>
            <p:cNvPr id="25" name="Rectangle 24">
              <a:extLst>
                <a:ext uri="{FF2B5EF4-FFF2-40B4-BE49-F238E27FC236}">
                  <a16:creationId xmlns:a16="http://schemas.microsoft.com/office/drawing/2014/main" id="{7C654D92-F1BA-A349-9034-C64E2FC07C5E}"/>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7" name="Rectangle 26">
              <a:extLst>
                <a:ext uri="{FF2B5EF4-FFF2-40B4-BE49-F238E27FC236}">
                  <a16:creationId xmlns:a16="http://schemas.microsoft.com/office/drawing/2014/main" id="{4AF6365A-E6EB-6243-9EDA-C82AE5EF6EA1}"/>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28" name="Group 27">
            <a:extLst>
              <a:ext uri="{FF2B5EF4-FFF2-40B4-BE49-F238E27FC236}">
                <a16:creationId xmlns:a16="http://schemas.microsoft.com/office/drawing/2014/main" id="{8FF200F0-881B-AE40-AFBB-575D931372BB}"/>
              </a:ext>
            </a:extLst>
          </p:cNvPr>
          <p:cNvGrpSpPr/>
          <p:nvPr userDrawn="1"/>
        </p:nvGrpSpPr>
        <p:grpSpPr>
          <a:xfrm flipV="1">
            <a:off x="11086608" y="5593682"/>
            <a:ext cx="522582" cy="530387"/>
            <a:chOff x="11140977" y="745236"/>
            <a:chExt cx="522582" cy="530387"/>
          </a:xfrm>
        </p:grpSpPr>
        <p:sp>
          <p:nvSpPr>
            <p:cNvPr id="29" name="Rectangle 28">
              <a:extLst>
                <a:ext uri="{FF2B5EF4-FFF2-40B4-BE49-F238E27FC236}">
                  <a16:creationId xmlns:a16="http://schemas.microsoft.com/office/drawing/2014/main" id="{46C6B3E1-3A65-FB44-990B-A4475CBDDD93}"/>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2" name="Rectangle 31">
              <a:extLst>
                <a:ext uri="{FF2B5EF4-FFF2-40B4-BE49-F238E27FC236}">
                  <a16:creationId xmlns:a16="http://schemas.microsoft.com/office/drawing/2014/main" id="{4FD0C5D8-C5A4-A943-A2B2-8EF3C3E01D9E}"/>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3" name="Content Placeholder 15">
            <a:extLst>
              <a:ext uri="{FF2B5EF4-FFF2-40B4-BE49-F238E27FC236}">
                <a16:creationId xmlns:a16="http://schemas.microsoft.com/office/drawing/2014/main" id="{895CA8A0-79E6-DE47-B969-C4A95B671AB7}"/>
              </a:ext>
            </a:extLst>
          </p:cNvPr>
          <p:cNvSpPr>
            <a:spLocks noGrp="1"/>
          </p:cNvSpPr>
          <p:nvPr>
            <p:ph sz="quarter" idx="11"/>
          </p:nvPr>
        </p:nvSpPr>
        <p:spPr>
          <a:xfrm>
            <a:off x="6490347" y="1852474"/>
            <a:ext cx="4277180" cy="3280664"/>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35" name="Picture 34" descr="A blue sky&#10;&#10;Description automatically generated">
            <a:extLst>
              <a:ext uri="{FF2B5EF4-FFF2-40B4-BE49-F238E27FC236}">
                <a16:creationId xmlns:a16="http://schemas.microsoft.com/office/drawing/2014/main" id="{36B238F2-2857-544E-8AD3-AED1952A87F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5065873" cy="6858000"/>
          </a:xfrm>
          <a:prstGeom prst="rect">
            <a:avLst/>
          </a:prstGeom>
        </p:spPr>
      </p:pic>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290" y="5713629"/>
            <a:ext cx="1217550" cy="563880"/>
          </a:xfrm>
          <a:prstGeom prst="rect">
            <a:avLst/>
          </a:prstGeom>
        </p:spPr>
      </p:pic>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545290" y="1852474"/>
            <a:ext cx="3802775" cy="3280664"/>
          </a:xfrm>
        </p:spPr>
        <p:txBody>
          <a:bodyPr>
            <a:normAutofit/>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itle 1">
            <a:extLst>
              <a:ext uri="{FF2B5EF4-FFF2-40B4-BE49-F238E27FC236}">
                <a16:creationId xmlns:a16="http://schemas.microsoft.com/office/drawing/2014/main" id="{CCFBBF3E-8312-B947-832D-CDD3E3286484}"/>
              </a:ext>
            </a:extLst>
          </p:cNvPr>
          <p:cNvSpPr>
            <a:spLocks noGrp="1"/>
          </p:cNvSpPr>
          <p:nvPr>
            <p:ph type="title"/>
          </p:nvPr>
        </p:nvSpPr>
        <p:spPr>
          <a:xfrm>
            <a:off x="545290" y="1039190"/>
            <a:ext cx="3802775" cy="563880"/>
          </a:xfrm>
          <a:prstGeom prst="rect">
            <a:avLst/>
          </a:prstGeom>
        </p:spPr>
        <p:txBody>
          <a:bodyPr anchor="ctr">
            <a:noAutofit/>
          </a:bodyPr>
          <a:lstStyle>
            <a:lvl1pPr algn="ctr">
              <a:defRPr sz="2800">
                <a:solidFill>
                  <a:schemeClr val="bg1"/>
                </a:solidFill>
              </a:defRPr>
            </a:lvl1pPr>
          </a:lstStyle>
          <a:p>
            <a:endParaRPr lang="en-US" dirty="0"/>
          </a:p>
        </p:txBody>
      </p:sp>
      <p:sp>
        <p:nvSpPr>
          <p:cNvPr id="31" name="TextBox 30">
            <a:extLst>
              <a:ext uri="{FF2B5EF4-FFF2-40B4-BE49-F238E27FC236}">
                <a16:creationId xmlns:a16="http://schemas.microsoft.com/office/drawing/2014/main" id="{34FAAA71-8596-3F49-BEF5-47CD4EB6EAE4}"/>
              </a:ext>
            </a:extLst>
          </p:cNvPr>
          <p:cNvSpPr txBox="1"/>
          <p:nvPr userDrawn="1"/>
        </p:nvSpPr>
        <p:spPr>
          <a:xfrm>
            <a:off x="6382561" y="222722"/>
            <a:ext cx="4492751" cy="230832"/>
          </a:xfrm>
          <a:prstGeom prst="rect">
            <a:avLst/>
          </a:prstGeom>
          <a:noFill/>
        </p:spPr>
        <p:txBody>
          <a:bodyPr wrap="square" rtlCol="0">
            <a:spAutoFit/>
          </a:bodyPr>
          <a:lstStyle/>
          <a:p>
            <a:pPr algn="ctr"/>
            <a:r>
              <a:rPr lang="en-US" sz="900" kern="1200" spc="300" dirty="0">
                <a:solidFill>
                  <a:schemeClr val="tx1">
                    <a:lumMod val="50000"/>
                    <a:lumOff val="50000"/>
                  </a:schemeClr>
                </a:solidFill>
                <a:latin typeface="Arial" panose="020B0604020202020204" pitchFamily="34" charset="0"/>
                <a:ea typeface="+mn-ea"/>
                <a:cs typeface="Arial" panose="020B0604020202020204" pitchFamily="34" charset="0"/>
              </a:rPr>
              <a:t>FLORIDA INTERNATIONAL UNIVERSITY</a:t>
            </a:r>
          </a:p>
        </p:txBody>
      </p:sp>
      <p:sp>
        <p:nvSpPr>
          <p:cNvPr id="36" name="TextBox 35">
            <a:extLst>
              <a:ext uri="{FF2B5EF4-FFF2-40B4-BE49-F238E27FC236}">
                <a16:creationId xmlns:a16="http://schemas.microsoft.com/office/drawing/2014/main" id="{DDE175FA-E49D-F14E-910A-C70CA2595DB4}"/>
              </a:ext>
            </a:extLst>
          </p:cNvPr>
          <p:cNvSpPr txBox="1"/>
          <p:nvPr userDrawn="1"/>
        </p:nvSpPr>
        <p:spPr>
          <a:xfrm>
            <a:off x="5364986" y="6473301"/>
            <a:ext cx="6527899" cy="230832"/>
          </a:xfrm>
          <a:prstGeom prst="rect">
            <a:avLst/>
          </a:prstGeom>
          <a:noFill/>
        </p:spPr>
        <p:txBody>
          <a:bodyPr wrap="square" rtlCol="0">
            <a:spAutoFit/>
          </a:bodyPr>
          <a:lstStyle/>
          <a:p>
            <a:pPr algn="ct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7920124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all-out Slide">
    <p:spTree>
      <p:nvGrpSpPr>
        <p:cNvPr id="1" name=""/>
        <p:cNvGrpSpPr/>
        <p:nvPr/>
      </p:nvGrpSpPr>
      <p:grpSpPr>
        <a:xfrm>
          <a:off x="0" y="0"/>
          <a:ext cx="0" cy="0"/>
          <a:chOff x="0" y="0"/>
          <a:chExt cx="0" cy="0"/>
        </a:xfrm>
      </p:grpSpPr>
      <p:sp>
        <p:nvSpPr>
          <p:cNvPr id="3" name="Text Placeholder 3">
            <a:extLst>
              <a:ext uri="{FF2B5EF4-FFF2-40B4-BE49-F238E27FC236}">
                <a16:creationId xmlns:a16="http://schemas.microsoft.com/office/drawing/2014/main" id="{476AA251-3835-8641-83B2-FAB7327B0A35}"/>
              </a:ext>
            </a:extLst>
          </p:cNvPr>
          <p:cNvSpPr>
            <a:spLocks noGrp="1"/>
          </p:cNvSpPr>
          <p:nvPr>
            <p:ph type="body" sz="half" idx="10"/>
          </p:nvPr>
        </p:nvSpPr>
        <p:spPr>
          <a:xfrm>
            <a:off x="2994074" y="2799440"/>
            <a:ext cx="6203852" cy="1259120"/>
          </a:xfrm>
        </p:spPr>
        <p:txBody>
          <a:bodyPr anchor="ctr">
            <a:normAutofit/>
          </a:bodyPr>
          <a:lstStyle>
            <a:lvl1pPr marL="0" indent="0" algn="ctr">
              <a:buNone/>
              <a:defRPr sz="3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dirty="0"/>
          </a:p>
        </p:txBody>
      </p:sp>
      <p:sp>
        <p:nvSpPr>
          <p:cNvPr id="5" name="TextBox 4">
            <a:extLst>
              <a:ext uri="{FF2B5EF4-FFF2-40B4-BE49-F238E27FC236}">
                <a16:creationId xmlns:a16="http://schemas.microsoft.com/office/drawing/2014/main" id="{5C98D820-CA12-3348-9CE5-033338F534A1}"/>
              </a:ext>
            </a:extLst>
          </p:cNvPr>
          <p:cNvSpPr txBox="1"/>
          <p:nvPr userDrawn="1"/>
        </p:nvSpPr>
        <p:spPr>
          <a:xfrm>
            <a:off x="7260223" y="6475545"/>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
        <p:nvSpPr>
          <p:cNvPr id="6" name="TextBox 5">
            <a:extLst>
              <a:ext uri="{FF2B5EF4-FFF2-40B4-BE49-F238E27FC236}">
                <a16:creationId xmlns:a16="http://schemas.microsoft.com/office/drawing/2014/main" id="{FFAAF04C-3797-0042-84B5-09E19421E193}"/>
              </a:ext>
            </a:extLst>
          </p:cNvPr>
          <p:cNvSpPr txBox="1"/>
          <p:nvPr userDrawn="1"/>
        </p:nvSpPr>
        <p:spPr>
          <a:xfrm>
            <a:off x="245942" y="6483240"/>
            <a:ext cx="4685839" cy="230832"/>
          </a:xfrm>
          <a:prstGeom prst="rect">
            <a:avLst/>
          </a:prstGeom>
          <a:noFill/>
        </p:spPr>
        <p:txBody>
          <a:bodyPr wrap="square" rtlCol="0">
            <a:spAutoFit/>
          </a:bodyPr>
          <a:lstStyle/>
          <a:p>
            <a:pPr algn="l"/>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40796901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nly Backgroun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A634E62-8BC6-A34F-8FFD-C562690FB714}"/>
              </a:ext>
            </a:extLst>
          </p:cNvPr>
          <p:cNvSpPr txBox="1"/>
          <p:nvPr userDrawn="1"/>
        </p:nvSpPr>
        <p:spPr>
          <a:xfrm>
            <a:off x="7260223" y="6475545"/>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
        <p:nvSpPr>
          <p:cNvPr id="3" name="TextBox 2">
            <a:extLst>
              <a:ext uri="{FF2B5EF4-FFF2-40B4-BE49-F238E27FC236}">
                <a16:creationId xmlns:a16="http://schemas.microsoft.com/office/drawing/2014/main" id="{8C51B2EA-0E7C-1D47-8BE2-0F6912069F58}"/>
              </a:ext>
            </a:extLst>
          </p:cNvPr>
          <p:cNvSpPr txBox="1"/>
          <p:nvPr userDrawn="1"/>
        </p:nvSpPr>
        <p:spPr>
          <a:xfrm>
            <a:off x="245940" y="6475545"/>
            <a:ext cx="4685839" cy="230832"/>
          </a:xfrm>
          <a:prstGeom prst="rect">
            <a:avLst/>
          </a:prstGeom>
          <a:noFill/>
        </p:spPr>
        <p:txBody>
          <a:bodyPr wrap="square" rtlCol="0">
            <a:spAutoFit/>
          </a:bodyPr>
          <a:lstStyle>
            <a:defPPr>
              <a:defRPr lang="en-US"/>
            </a:defPPr>
            <a:lvl1pPr>
              <a:defRPr sz="1000" spc="300">
                <a:solidFill>
                  <a:schemeClr val="bg1">
                    <a:lumMod val="50000"/>
                  </a:schemeClr>
                </a:solidFill>
                <a:latin typeface="Arial" panose="020B0604020202020204" pitchFamily="34" charset="0"/>
                <a:cs typeface="Arial" panose="020B0604020202020204" pitchFamily="34" charset="0"/>
              </a:defRPr>
            </a:lvl1pPr>
          </a:lstStyle>
          <a:p>
            <a:pPr marL="0" lvl="0" algn="l" defTabSz="914400" rtl="0" eaLnBrk="1" latinLnBrk="0" hangingPunct="1"/>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1807689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column slid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660D855-4CD9-FC45-9379-29AA29186698}"/>
              </a:ext>
            </a:extLst>
          </p:cNvPr>
          <p:cNvSpPr>
            <a:spLocks noGrp="1"/>
          </p:cNvSpPr>
          <p:nvPr>
            <p:ph sz="half" idx="1"/>
          </p:nvPr>
        </p:nvSpPr>
        <p:spPr>
          <a:xfrm>
            <a:off x="1590222" y="1951592"/>
            <a:ext cx="4222749" cy="433895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4" name="Picture 3" descr="A close up of a sign&#10;&#10;Description automatically generated">
            <a:extLst>
              <a:ext uri="{FF2B5EF4-FFF2-40B4-BE49-F238E27FC236}">
                <a16:creationId xmlns:a16="http://schemas.microsoft.com/office/drawing/2014/main" id="{FF7AE448-EA8B-3741-9051-021832094D5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8510" y="219326"/>
            <a:ext cx="1217550" cy="563880"/>
          </a:xfrm>
          <a:prstGeom prst="rect">
            <a:avLst/>
          </a:prstGeom>
        </p:spPr>
      </p:pic>
      <p:sp>
        <p:nvSpPr>
          <p:cNvPr id="5" name="Title Placeholder 1">
            <a:extLst>
              <a:ext uri="{FF2B5EF4-FFF2-40B4-BE49-F238E27FC236}">
                <a16:creationId xmlns:a16="http://schemas.microsoft.com/office/drawing/2014/main" id="{0EF1B571-98EE-5644-AF99-B840E3214441}"/>
              </a:ext>
            </a:extLst>
          </p:cNvPr>
          <p:cNvSpPr>
            <a:spLocks noGrp="1"/>
          </p:cNvSpPr>
          <p:nvPr>
            <p:ph type="title"/>
          </p:nvPr>
        </p:nvSpPr>
        <p:spPr>
          <a:xfrm>
            <a:off x="1590222" y="470310"/>
            <a:ext cx="8984543" cy="1325563"/>
          </a:xfrm>
          <a:prstGeom prst="rect">
            <a:avLst/>
          </a:prstGeom>
        </p:spPr>
        <p:txBody>
          <a:bodyPr vert="horz" lIns="91440" tIns="45720" rIns="91440" bIns="45720" rtlCol="0" anchor="ctr">
            <a:normAutofit/>
          </a:bodyPr>
          <a:lstStyle>
            <a:lvl1pPr>
              <a:defRPr sz="3600"/>
            </a:lvl1pPr>
          </a:lstStyle>
          <a:p>
            <a:endParaRPr lang="en-US" dirty="0"/>
          </a:p>
        </p:txBody>
      </p:sp>
      <p:sp>
        <p:nvSpPr>
          <p:cNvPr id="6" name="Content Placeholder 2">
            <a:extLst>
              <a:ext uri="{FF2B5EF4-FFF2-40B4-BE49-F238E27FC236}">
                <a16:creationId xmlns:a16="http://schemas.microsoft.com/office/drawing/2014/main" id="{39C10A61-C3FE-6D42-9D75-3E01190582E4}"/>
              </a:ext>
            </a:extLst>
          </p:cNvPr>
          <p:cNvSpPr>
            <a:spLocks noGrp="1"/>
          </p:cNvSpPr>
          <p:nvPr>
            <p:ph sz="half" idx="10"/>
          </p:nvPr>
        </p:nvSpPr>
        <p:spPr>
          <a:xfrm>
            <a:off x="6352016" y="1951592"/>
            <a:ext cx="4222749" cy="433895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Box 6">
            <a:extLst>
              <a:ext uri="{FF2B5EF4-FFF2-40B4-BE49-F238E27FC236}">
                <a16:creationId xmlns:a16="http://schemas.microsoft.com/office/drawing/2014/main" id="{F1E19F95-A052-B345-B8CB-24664E9F155A}"/>
              </a:ext>
            </a:extLst>
          </p:cNvPr>
          <p:cNvSpPr txBox="1"/>
          <p:nvPr userDrawn="1"/>
        </p:nvSpPr>
        <p:spPr>
          <a:xfrm>
            <a:off x="245940" y="6475545"/>
            <a:ext cx="4685839" cy="230832"/>
          </a:xfrm>
          <a:prstGeom prst="rect">
            <a:avLst/>
          </a:prstGeom>
          <a:noFill/>
        </p:spPr>
        <p:txBody>
          <a:bodyPr wrap="square" rtlCol="0">
            <a:spAutoFit/>
          </a:bodyPr>
          <a:lstStyle>
            <a:defPPr>
              <a:defRPr lang="en-US"/>
            </a:defPPr>
            <a:lvl1pPr>
              <a:defRPr sz="1000" spc="300">
                <a:solidFill>
                  <a:schemeClr val="bg1">
                    <a:lumMod val="50000"/>
                  </a:schemeClr>
                </a:solidFill>
                <a:latin typeface="Arial" panose="020B0604020202020204" pitchFamily="34" charset="0"/>
                <a:cs typeface="Arial" panose="020B0604020202020204" pitchFamily="34" charset="0"/>
              </a:defRPr>
            </a:lvl1pPr>
          </a:lstStyle>
          <a:p>
            <a:pPr lvl="0"/>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
        <p:nvSpPr>
          <p:cNvPr id="10" name="TextBox 9">
            <a:extLst>
              <a:ext uri="{FF2B5EF4-FFF2-40B4-BE49-F238E27FC236}">
                <a16:creationId xmlns:a16="http://schemas.microsoft.com/office/drawing/2014/main" id="{52C5CFA7-7F30-664A-88A0-76774E0DD320}"/>
              </a:ext>
            </a:extLst>
          </p:cNvPr>
          <p:cNvSpPr txBox="1"/>
          <p:nvPr userDrawn="1"/>
        </p:nvSpPr>
        <p:spPr>
          <a:xfrm>
            <a:off x="7260223" y="6475545"/>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Tree>
    <p:extLst>
      <p:ext uri="{BB962C8B-B14F-4D97-AF65-F5344CB8AC3E}">
        <p14:creationId xmlns:p14="http://schemas.microsoft.com/office/powerpoint/2010/main" val="714295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hoto Slide 1">
    <p:spTree>
      <p:nvGrpSpPr>
        <p:cNvPr id="1" name=""/>
        <p:cNvGrpSpPr/>
        <p:nvPr/>
      </p:nvGrpSpPr>
      <p:grpSpPr>
        <a:xfrm>
          <a:off x="0" y="0"/>
          <a:ext cx="0" cy="0"/>
          <a:chOff x="0" y="0"/>
          <a:chExt cx="0" cy="0"/>
        </a:xfrm>
      </p:grpSpPr>
      <p:sp>
        <p:nvSpPr>
          <p:cNvPr id="3" name="Picture Placeholder 40">
            <a:extLst>
              <a:ext uri="{FF2B5EF4-FFF2-40B4-BE49-F238E27FC236}">
                <a16:creationId xmlns:a16="http://schemas.microsoft.com/office/drawing/2014/main" id="{01F82B3F-9873-EF4E-94EC-057DD4B20E20}"/>
              </a:ext>
            </a:extLst>
          </p:cNvPr>
          <p:cNvSpPr>
            <a:spLocks noGrp="1"/>
          </p:cNvSpPr>
          <p:nvPr>
            <p:ph type="pic" sz="quarter" idx="10"/>
          </p:nvPr>
        </p:nvSpPr>
        <p:spPr>
          <a:xfrm flipH="1">
            <a:off x="3721834" y="880677"/>
            <a:ext cx="7988142" cy="5366010"/>
          </a:xfrm>
          <a:prstGeom prst="corner">
            <a:avLst>
              <a:gd name="adj1" fmla="val 57242"/>
              <a:gd name="adj2" fmla="val 95740"/>
            </a:avLst>
          </a:prstGeom>
          <a:blipFill dpi="0" rotWithShape="0">
            <a:blip r:embed="rId2" cstate="email">
              <a:alphaModFix amt="0"/>
              <a:extLst>
                <a:ext uri="{28A0092B-C50C-407E-A947-70E740481C1C}">
                  <a14:useLocalDpi xmlns:a14="http://schemas.microsoft.com/office/drawing/2010/main"/>
                </a:ext>
              </a:extLst>
            </a:blip>
            <a:srcRect/>
            <a:stretch>
              <a:fillRect/>
            </a:stretch>
          </a:blipFill>
        </p:spPr>
        <p:txBody>
          <a:bodyPr wrap="square">
            <a:normAutofit/>
          </a:bodyPr>
          <a:lstStyle/>
          <a:p>
            <a:endParaRPr lang="en-US" dirty="0"/>
          </a:p>
        </p:txBody>
      </p:sp>
      <p:sp>
        <p:nvSpPr>
          <p:cNvPr id="4" name="Text Placeholder 3">
            <a:extLst>
              <a:ext uri="{FF2B5EF4-FFF2-40B4-BE49-F238E27FC236}">
                <a16:creationId xmlns:a16="http://schemas.microsoft.com/office/drawing/2014/main" id="{54BEEB5A-8893-144A-91F5-C06A23DED126}"/>
              </a:ext>
            </a:extLst>
          </p:cNvPr>
          <p:cNvSpPr>
            <a:spLocks noGrp="1"/>
          </p:cNvSpPr>
          <p:nvPr>
            <p:ph type="body" sz="half" idx="2"/>
          </p:nvPr>
        </p:nvSpPr>
        <p:spPr>
          <a:xfrm>
            <a:off x="839788" y="2951929"/>
            <a:ext cx="2469469" cy="304136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dirty="0"/>
          </a:p>
        </p:txBody>
      </p:sp>
      <p:sp>
        <p:nvSpPr>
          <p:cNvPr id="5" name="Title 1">
            <a:extLst>
              <a:ext uri="{FF2B5EF4-FFF2-40B4-BE49-F238E27FC236}">
                <a16:creationId xmlns:a16="http://schemas.microsoft.com/office/drawing/2014/main" id="{91FA37C7-20CF-AC4A-BD08-C6142B1C51FC}"/>
              </a:ext>
            </a:extLst>
          </p:cNvPr>
          <p:cNvSpPr>
            <a:spLocks noGrp="1"/>
          </p:cNvSpPr>
          <p:nvPr>
            <p:ph type="title"/>
          </p:nvPr>
        </p:nvSpPr>
        <p:spPr>
          <a:xfrm>
            <a:off x="839788" y="748430"/>
            <a:ext cx="4720887" cy="1854093"/>
          </a:xfrm>
        </p:spPr>
        <p:txBody>
          <a:bodyPr/>
          <a:lstStyle/>
          <a:p>
            <a:endParaRPr lang="en-US" dirty="0"/>
          </a:p>
        </p:txBody>
      </p:sp>
      <p:pic>
        <p:nvPicPr>
          <p:cNvPr id="6" name="Picture 5" descr="A close up of a sign&#10;&#10;Description automatically generated">
            <a:extLst>
              <a:ext uri="{FF2B5EF4-FFF2-40B4-BE49-F238E27FC236}">
                <a16:creationId xmlns:a16="http://schemas.microsoft.com/office/drawing/2014/main" id="{024E5270-E663-6349-BFBE-6C5E5807A15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07654" y="6123851"/>
            <a:ext cx="1217550" cy="563880"/>
          </a:xfrm>
          <a:prstGeom prst="rect">
            <a:avLst/>
          </a:prstGeom>
        </p:spPr>
      </p:pic>
      <p:grpSp>
        <p:nvGrpSpPr>
          <p:cNvPr id="8" name="Group 7">
            <a:extLst>
              <a:ext uri="{FF2B5EF4-FFF2-40B4-BE49-F238E27FC236}">
                <a16:creationId xmlns:a16="http://schemas.microsoft.com/office/drawing/2014/main" id="{C1995F14-BCAF-A943-B330-BDBF466216E3}"/>
              </a:ext>
            </a:extLst>
          </p:cNvPr>
          <p:cNvGrpSpPr/>
          <p:nvPr userDrawn="1"/>
        </p:nvGrpSpPr>
        <p:grpSpPr>
          <a:xfrm>
            <a:off x="3721835" y="773552"/>
            <a:ext cx="7988141" cy="2408473"/>
            <a:chOff x="3673920" y="736031"/>
            <a:chExt cx="7988141" cy="2408473"/>
          </a:xfrm>
        </p:grpSpPr>
        <p:sp>
          <p:nvSpPr>
            <p:cNvPr id="9" name="Rectangle 8">
              <a:extLst>
                <a:ext uri="{FF2B5EF4-FFF2-40B4-BE49-F238E27FC236}">
                  <a16:creationId xmlns:a16="http://schemas.microsoft.com/office/drawing/2014/main" id="{32DC6E15-79FC-9B4E-8E6B-F01C12947347}"/>
                </a:ext>
              </a:extLst>
            </p:cNvPr>
            <p:cNvSpPr/>
            <p:nvPr/>
          </p:nvSpPr>
          <p:spPr>
            <a:xfrm>
              <a:off x="6426113" y="736031"/>
              <a:ext cx="5235948" cy="110300"/>
            </a:xfrm>
            <a:prstGeom prst="rect">
              <a:avLst/>
            </a:prstGeom>
            <a:gradFill>
              <a:gsLst>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0" name="Rectangle 9">
              <a:extLst>
                <a:ext uri="{FF2B5EF4-FFF2-40B4-BE49-F238E27FC236}">
                  <a16:creationId xmlns:a16="http://schemas.microsoft.com/office/drawing/2014/main" id="{162493B4-9D15-5940-B5ED-66732B4B293A}"/>
                </a:ext>
              </a:extLst>
            </p:cNvPr>
            <p:cNvSpPr/>
            <p:nvPr/>
          </p:nvSpPr>
          <p:spPr>
            <a:xfrm rot="5400000">
              <a:off x="6048976" y="1212201"/>
              <a:ext cx="860965" cy="106691"/>
            </a:xfrm>
            <a:prstGeom prst="rect">
              <a:avLst/>
            </a:prstGeom>
            <a:gradFill>
              <a:gsLst>
                <a:gs pos="0">
                  <a:srgbClr val="D92D8A"/>
                </a:gs>
                <a:gs pos="56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1" name="Rectangle 10">
              <a:extLst>
                <a:ext uri="{FF2B5EF4-FFF2-40B4-BE49-F238E27FC236}">
                  <a16:creationId xmlns:a16="http://schemas.microsoft.com/office/drawing/2014/main" id="{7F65F000-A2F0-714C-ADAA-960582B7C4AB}"/>
                </a:ext>
              </a:extLst>
            </p:cNvPr>
            <p:cNvSpPr/>
            <p:nvPr/>
          </p:nvSpPr>
          <p:spPr>
            <a:xfrm rot="16200000">
              <a:off x="5741965" y="2347501"/>
              <a:ext cx="1474993" cy="106693"/>
            </a:xfrm>
            <a:prstGeom prst="rect">
              <a:avLst/>
            </a:prstGeom>
            <a:gradFill>
              <a:gsLst>
                <a:gs pos="7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2" name="Rectangle 11">
              <a:extLst>
                <a:ext uri="{FF2B5EF4-FFF2-40B4-BE49-F238E27FC236}">
                  <a16:creationId xmlns:a16="http://schemas.microsoft.com/office/drawing/2014/main" id="{486AD155-D0FF-8642-B412-219D327DA829}"/>
                </a:ext>
              </a:extLst>
            </p:cNvPr>
            <p:cNvSpPr/>
            <p:nvPr/>
          </p:nvSpPr>
          <p:spPr>
            <a:xfrm flipH="1">
              <a:off x="3673920" y="3034776"/>
              <a:ext cx="2858884" cy="109728"/>
            </a:xfrm>
            <a:prstGeom prst="rect">
              <a:avLst/>
            </a:prstGeom>
            <a:gradFill>
              <a:gsLst>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3" name="TextBox 12">
            <a:extLst>
              <a:ext uri="{FF2B5EF4-FFF2-40B4-BE49-F238E27FC236}">
                <a16:creationId xmlns:a16="http://schemas.microsoft.com/office/drawing/2014/main" id="{1CC004EC-C3AC-0046-902C-40A3A5EE8F21}"/>
              </a:ext>
            </a:extLst>
          </p:cNvPr>
          <p:cNvSpPr txBox="1"/>
          <p:nvPr userDrawn="1"/>
        </p:nvSpPr>
        <p:spPr>
          <a:xfrm>
            <a:off x="7260223" y="6475545"/>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Tree>
    <p:extLst>
      <p:ext uri="{BB962C8B-B14F-4D97-AF65-F5344CB8AC3E}">
        <p14:creationId xmlns:p14="http://schemas.microsoft.com/office/powerpoint/2010/main" val="38812983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hoto Slide 2">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6525A8C-1EFB-6341-8B8C-79B7C59F703F}"/>
              </a:ext>
            </a:extLst>
          </p:cNvPr>
          <p:cNvSpPr>
            <a:spLocks noGrp="1"/>
          </p:cNvSpPr>
          <p:nvPr>
            <p:ph type="pic" sz="quarter" idx="11"/>
          </p:nvPr>
        </p:nvSpPr>
        <p:spPr>
          <a:xfrm>
            <a:off x="3843957" y="696340"/>
            <a:ext cx="7622001" cy="5015143"/>
          </a:xfrm>
          <a:prstGeom prst="corner">
            <a:avLst>
              <a:gd name="adj1" fmla="val 78408"/>
              <a:gd name="adj2" fmla="val 117748"/>
            </a:avLst>
          </a:prstGeom>
        </p:spPr>
        <p:txBody>
          <a:bodyPr/>
          <a:lstStyle/>
          <a:p>
            <a:endParaRPr lang="en-US" dirty="0"/>
          </a:p>
        </p:txBody>
      </p:sp>
      <p:pic>
        <p:nvPicPr>
          <p:cNvPr id="4" name="Picture 3" descr="A close up of a sign&#10;&#10;Description automatically generated">
            <a:extLst>
              <a:ext uri="{FF2B5EF4-FFF2-40B4-BE49-F238E27FC236}">
                <a16:creationId xmlns:a16="http://schemas.microsoft.com/office/drawing/2014/main" id="{31E7B94C-6884-7948-9EDC-3BED80DDDB1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129936" y="686124"/>
            <a:ext cx="1217550" cy="563880"/>
          </a:xfrm>
          <a:prstGeom prst="rect">
            <a:avLst/>
          </a:prstGeom>
        </p:spPr>
      </p:pic>
      <p:sp>
        <p:nvSpPr>
          <p:cNvPr id="5" name="Text Placeholder 3">
            <a:extLst>
              <a:ext uri="{FF2B5EF4-FFF2-40B4-BE49-F238E27FC236}">
                <a16:creationId xmlns:a16="http://schemas.microsoft.com/office/drawing/2014/main" id="{821AA497-2E05-2249-9F34-D8D245642331}"/>
              </a:ext>
            </a:extLst>
          </p:cNvPr>
          <p:cNvSpPr>
            <a:spLocks noGrp="1"/>
          </p:cNvSpPr>
          <p:nvPr>
            <p:ph type="body" sz="half" idx="10"/>
          </p:nvPr>
        </p:nvSpPr>
        <p:spPr>
          <a:xfrm>
            <a:off x="726042" y="1371538"/>
            <a:ext cx="2583215" cy="3444301"/>
          </a:xfrm>
        </p:spPr>
        <p:txBody>
          <a:bodyPr/>
          <a:lstStyle>
            <a:lvl1pPr marL="0" inden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dirty="0"/>
          </a:p>
        </p:txBody>
      </p:sp>
      <p:sp>
        <p:nvSpPr>
          <p:cNvPr id="6" name="Title 1">
            <a:extLst>
              <a:ext uri="{FF2B5EF4-FFF2-40B4-BE49-F238E27FC236}">
                <a16:creationId xmlns:a16="http://schemas.microsoft.com/office/drawing/2014/main" id="{E6C8A8FC-C281-7540-A2F1-0C7261C1AFA7}"/>
              </a:ext>
            </a:extLst>
          </p:cNvPr>
          <p:cNvSpPr>
            <a:spLocks noGrp="1"/>
          </p:cNvSpPr>
          <p:nvPr>
            <p:ph type="title"/>
          </p:nvPr>
        </p:nvSpPr>
        <p:spPr>
          <a:xfrm>
            <a:off x="726040" y="544528"/>
            <a:ext cx="2583217" cy="563880"/>
          </a:xfrm>
          <a:prstGeom prst="rect">
            <a:avLst/>
          </a:prstGeom>
        </p:spPr>
        <p:txBody>
          <a:bodyPr anchor="ctr">
            <a:noAutofit/>
          </a:bodyPr>
          <a:lstStyle>
            <a:lvl1pPr>
              <a:defRPr sz="2400">
                <a:solidFill>
                  <a:schemeClr val="bg1"/>
                </a:solidFill>
              </a:defRPr>
            </a:lvl1pPr>
          </a:lstStyle>
          <a:p>
            <a:endParaRPr lang="en-US" dirty="0"/>
          </a:p>
        </p:txBody>
      </p:sp>
      <p:grpSp>
        <p:nvGrpSpPr>
          <p:cNvPr id="7" name="Group 6">
            <a:extLst>
              <a:ext uri="{FF2B5EF4-FFF2-40B4-BE49-F238E27FC236}">
                <a16:creationId xmlns:a16="http://schemas.microsoft.com/office/drawing/2014/main" id="{B90C27EA-5D11-5546-8472-866F259E7BFC}"/>
              </a:ext>
            </a:extLst>
          </p:cNvPr>
          <p:cNvGrpSpPr/>
          <p:nvPr userDrawn="1"/>
        </p:nvGrpSpPr>
        <p:grpSpPr>
          <a:xfrm>
            <a:off x="3843957" y="582803"/>
            <a:ext cx="7628351" cy="1197932"/>
            <a:chOff x="3840781" y="580943"/>
            <a:chExt cx="7628351" cy="1197932"/>
          </a:xfrm>
        </p:grpSpPr>
        <p:sp>
          <p:nvSpPr>
            <p:cNvPr id="8" name="Rectangle 7">
              <a:extLst>
                <a:ext uri="{FF2B5EF4-FFF2-40B4-BE49-F238E27FC236}">
                  <a16:creationId xmlns:a16="http://schemas.microsoft.com/office/drawing/2014/main" id="{4215F3C6-7BE9-E34E-B778-A0FF431CC9C1}"/>
                </a:ext>
              </a:extLst>
            </p:cNvPr>
            <p:cNvSpPr/>
            <p:nvPr/>
          </p:nvSpPr>
          <p:spPr>
            <a:xfrm flipH="1">
              <a:off x="3840781" y="580944"/>
              <a:ext cx="5970185" cy="113536"/>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9" name="Rectangle 8">
              <a:extLst>
                <a:ext uri="{FF2B5EF4-FFF2-40B4-BE49-F238E27FC236}">
                  <a16:creationId xmlns:a16="http://schemas.microsoft.com/office/drawing/2014/main" id="{9C83E426-A956-204B-922C-C9B114A51E89}"/>
                </a:ext>
              </a:extLst>
            </p:cNvPr>
            <p:cNvSpPr/>
            <p:nvPr/>
          </p:nvSpPr>
          <p:spPr>
            <a:xfrm>
              <a:off x="9757159" y="1669147"/>
              <a:ext cx="1711973" cy="109728"/>
            </a:xfrm>
            <a:prstGeom prst="rect">
              <a:avLst/>
            </a:prstGeom>
            <a:gradFill>
              <a:gsLst>
                <a:gs pos="9000">
                  <a:srgbClr val="00FFFF"/>
                </a:gs>
                <a:gs pos="6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0" name="Rectangle 9">
              <a:extLst>
                <a:ext uri="{FF2B5EF4-FFF2-40B4-BE49-F238E27FC236}">
                  <a16:creationId xmlns:a16="http://schemas.microsoft.com/office/drawing/2014/main" id="{744F2D43-E606-9E4C-B3E1-C3F4607A4260}"/>
                </a:ext>
              </a:extLst>
            </p:cNvPr>
            <p:cNvSpPr/>
            <p:nvPr/>
          </p:nvSpPr>
          <p:spPr>
            <a:xfrm rot="5400000" flipH="1">
              <a:off x="9201318" y="1125045"/>
              <a:ext cx="1197932" cy="109728"/>
            </a:xfrm>
            <a:prstGeom prst="rect">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2" name="TextBox 11">
            <a:extLst>
              <a:ext uri="{FF2B5EF4-FFF2-40B4-BE49-F238E27FC236}">
                <a16:creationId xmlns:a16="http://schemas.microsoft.com/office/drawing/2014/main" id="{46F0BFE3-62C4-4143-B7A4-34BE2F0631E2}"/>
              </a:ext>
            </a:extLst>
          </p:cNvPr>
          <p:cNvSpPr txBox="1"/>
          <p:nvPr userDrawn="1"/>
        </p:nvSpPr>
        <p:spPr>
          <a:xfrm>
            <a:off x="7260223" y="6475545"/>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
        <p:nvSpPr>
          <p:cNvPr id="13" name="TextBox 12">
            <a:extLst>
              <a:ext uri="{FF2B5EF4-FFF2-40B4-BE49-F238E27FC236}">
                <a16:creationId xmlns:a16="http://schemas.microsoft.com/office/drawing/2014/main" id="{645E0D03-2997-3848-9DA3-8A864CF76775}"/>
              </a:ext>
            </a:extLst>
          </p:cNvPr>
          <p:cNvSpPr txBox="1"/>
          <p:nvPr userDrawn="1"/>
        </p:nvSpPr>
        <p:spPr>
          <a:xfrm>
            <a:off x="245942" y="6483240"/>
            <a:ext cx="4685839" cy="230832"/>
          </a:xfrm>
          <a:prstGeom prst="rect">
            <a:avLst/>
          </a:prstGeom>
          <a:noFill/>
        </p:spPr>
        <p:txBody>
          <a:bodyPr wrap="square" rtlCol="0">
            <a:spAutoFit/>
          </a:bodyPr>
          <a:lstStyle/>
          <a:p>
            <a:pPr algn="l"/>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6598099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hoto Slide 3">
    <p:spTree>
      <p:nvGrpSpPr>
        <p:cNvPr id="1" name=""/>
        <p:cNvGrpSpPr/>
        <p:nvPr/>
      </p:nvGrpSpPr>
      <p:grpSpPr>
        <a:xfrm>
          <a:off x="0" y="0"/>
          <a:ext cx="0" cy="0"/>
          <a:chOff x="0" y="0"/>
          <a:chExt cx="0" cy="0"/>
        </a:xfrm>
      </p:grpSpPr>
      <p:pic>
        <p:nvPicPr>
          <p:cNvPr id="12" name="Picture 11" descr="A picture containing flying, plane, bird&#10;&#10;Description automatically generated">
            <a:extLst>
              <a:ext uri="{FF2B5EF4-FFF2-40B4-BE49-F238E27FC236}">
                <a16:creationId xmlns:a16="http://schemas.microsoft.com/office/drawing/2014/main" id="{64D9EE0F-6494-1A4B-AB72-3C7AE9F28FC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7443" cy="6858000"/>
          </a:xfrm>
          <a:prstGeom prst="rect">
            <a:avLst/>
          </a:prstGeom>
        </p:spPr>
      </p:pic>
      <p:sp>
        <p:nvSpPr>
          <p:cNvPr id="4" name="Picture Placeholder 3">
            <a:extLst>
              <a:ext uri="{FF2B5EF4-FFF2-40B4-BE49-F238E27FC236}">
                <a16:creationId xmlns:a16="http://schemas.microsoft.com/office/drawing/2014/main" id="{2084FFD0-FE9F-7B4A-B7A3-7CE892EF9B99}"/>
              </a:ext>
            </a:extLst>
          </p:cNvPr>
          <p:cNvSpPr>
            <a:spLocks noGrp="1"/>
          </p:cNvSpPr>
          <p:nvPr>
            <p:ph type="pic" sz="quarter" idx="11"/>
          </p:nvPr>
        </p:nvSpPr>
        <p:spPr>
          <a:xfrm>
            <a:off x="3887648" y="546137"/>
            <a:ext cx="7578309" cy="5618863"/>
          </a:xfrm>
          <a:prstGeom prst="corner">
            <a:avLst>
              <a:gd name="adj1" fmla="val 80709"/>
              <a:gd name="adj2" fmla="val 104483"/>
            </a:avLst>
          </a:prstGeom>
        </p:spPr>
        <p:txBody>
          <a:bodyPr/>
          <a:lstStyle>
            <a:lvl1pPr>
              <a:defRPr>
                <a:solidFill>
                  <a:schemeClr val="tx1">
                    <a:lumMod val="65000"/>
                    <a:lumOff val="35000"/>
                  </a:schemeClr>
                </a:solidFill>
              </a:defRPr>
            </a:lvl1pPr>
          </a:lstStyle>
          <a:p>
            <a:endParaRPr lang="en-US" dirty="0"/>
          </a:p>
        </p:txBody>
      </p:sp>
      <p:pic>
        <p:nvPicPr>
          <p:cNvPr id="5" name="Picture 4" descr="A close up of a sign&#10;&#10;Description automatically generated">
            <a:extLst>
              <a:ext uri="{FF2B5EF4-FFF2-40B4-BE49-F238E27FC236}">
                <a16:creationId xmlns:a16="http://schemas.microsoft.com/office/drawing/2014/main" id="{BE8B4190-7A7B-3447-AACA-71ED88EA3DC9}"/>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129936" y="686124"/>
            <a:ext cx="1217550" cy="563880"/>
          </a:xfrm>
          <a:prstGeom prst="rect">
            <a:avLst/>
          </a:prstGeom>
        </p:spPr>
      </p:pic>
      <p:sp>
        <p:nvSpPr>
          <p:cNvPr id="6" name="Text Placeholder 3">
            <a:extLst>
              <a:ext uri="{FF2B5EF4-FFF2-40B4-BE49-F238E27FC236}">
                <a16:creationId xmlns:a16="http://schemas.microsoft.com/office/drawing/2014/main" id="{8BBA3D3B-F75B-7247-96EC-42A55EF769AE}"/>
              </a:ext>
            </a:extLst>
          </p:cNvPr>
          <p:cNvSpPr>
            <a:spLocks noGrp="1"/>
          </p:cNvSpPr>
          <p:nvPr>
            <p:ph type="body" sz="half" idx="10"/>
          </p:nvPr>
        </p:nvSpPr>
        <p:spPr>
          <a:xfrm>
            <a:off x="726042" y="1371538"/>
            <a:ext cx="2583215" cy="3444301"/>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solidFill>
                  <a:schemeClr val="tx1">
                    <a:lumMod val="75000"/>
                    <a:lumOff val="2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dirty="0"/>
          </a:p>
        </p:txBody>
      </p:sp>
      <p:grpSp>
        <p:nvGrpSpPr>
          <p:cNvPr id="7" name="Group 6">
            <a:extLst>
              <a:ext uri="{FF2B5EF4-FFF2-40B4-BE49-F238E27FC236}">
                <a16:creationId xmlns:a16="http://schemas.microsoft.com/office/drawing/2014/main" id="{DEA623E1-FED3-3B47-8817-14EF8A883FB7}"/>
              </a:ext>
            </a:extLst>
          </p:cNvPr>
          <p:cNvGrpSpPr/>
          <p:nvPr userDrawn="1"/>
        </p:nvGrpSpPr>
        <p:grpSpPr>
          <a:xfrm>
            <a:off x="3887648" y="438917"/>
            <a:ext cx="7578438" cy="1195570"/>
            <a:chOff x="3884346" y="453875"/>
            <a:chExt cx="7578438" cy="1195570"/>
          </a:xfrm>
        </p:grpSpPr>
        <p:sp>
          <p:nvSpPr>
            <p:cNvPr id="8" name="Rectangle 7">
              <a:extLst>
                <a:ext uri="{FF2B5EF4-FFF2-40B4-BE49-F238E27FC236}">
                  <a16:creationId xmlns:a16="http://schemas.microsoft.com/office/drawing/2014/main" id="{F090177E-9537-5F45-AFBE-4A490F8D6F92}"/>
                </a:ext>
              </a:extLst>
            </p:cNvPr>
            <p:cNvSpPr/>
            <p:nvPr/>
          </p:nvSpPr>
          <p:spPr>
            <a:xfrm flipH="1">
              <a:off x="3884346" y="453875"/>
              <a:ext cx="5975988" cy="108513"/>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9" name="Rectangle 8">
              <a:extLst>
                <a:ext uri="{FF2B5EF4-FFF2-40B4-BE49-F238E27FC236}">
                  <a16:creationId xmlns:a16="http://schemas.microsoft.com/office/drawing/2014/main" id="{3169BA91-4DC2-7049-92BF-1B3EAE687357}"/>
                </a:ext>
              </a:extLst>
            </p:cNvPr>
            <p:cNvSpPr/>
            <p:nvPr/>
          </p:nvSpPr>
          <p:spPr>
            <a:xfrm rot="5400000" flipH="1">
              <a:off x="9264368" y="944309"/>
              <a:ext cx="1080817" cy="111114"/>
            </a:xfrm>
            <a:prstGeom prst="rect">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0" name="Rectangle 9">
              <a:extLst>
                <a:ext uri="{FF2B5EF4-FFF2-40B4-BE49-F238E27FC236}">
                  <a16:creationId xmlns:a16="http://schemas.microsoft.com/office/drawing/2014/main" id="{C211978C-319D-DE49-9152-FBF63531B669}"/>
                </a:ext>
              </a:extLst>
            </p:cNvPr>
            <p:cNvSpPr/>
            <p:nvPr/>
          </p:nvSpPr>
          <p:spPr>
            <a:xfrm>
              <a:off x="9750298" y="1538958"/>
              <a:ext cx="1712486" cy="110487"/>
            </a:xfrm>
            <a:prstGeom prst="rect">
              <a:avLst/>
            </a:prstGeom>
            <a:gradFill>
              <a:gsLst>
                <a:gs pos="9000">
                  <a:srgbClr val="00FFFF"/>
                </a:gs>
                <a:gs pos="6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1" name="Title 1">
            <a:extLst>
              <a:ext uri="{FF2B5EF4-FFF2-40B4-BE49-F238E27FC236}">
                <a16:creationId xmlns:a16="http://schemas.microsoft.com/office/drawing/2014/main" id="{DBB3F20F-B263-4446-8E1A-6206F56911E2}"/>
              </a:ext>
            </a:extLst>
          </p:cNvPr>
          <p:cNvSpPr>
            <a:spLocks noGrp="1"/>
          </p:cNvSpPr>
          <p:nvPr>
            <p:ph type="title"/>
          </p:nvPr>
        </p:nvSpPr>
        <p:spPr>
          <a:xfrm>
            <a:off x="726040" y="544528"/>
            <a:ext cx="2583217" cy="563880"/>
          </a:xfrm>
          <a:prstGeom prst="rect">
            <a:avLst/>
          </a:prstGeom>
        </p:spPr>
        <p:txBody>
          <a:bodyPr anchor="ctr">
            <a:noAutofit/>
          </a:bodyPr>
          <a:lstStyle>
            <a:lvl1pPr>
              <a:defRPr sz="2400">
                <a:solidFill>
                  <a:schemeClr val="tx1">
                    <a:lumMod val="75000"/>
                    <a:lumOff val="25000"/>
                  </a:schemeClr>
                </a:solidFill>
              </a:defRPr>
            </a:lvl1pPr>
          </a:lstStyle>
          <a:p>
            <a:endParaRPr lang="en-US" dirty="0"/>
          </a:p>
        </p:txBody>
      </p:sp>
      <p:sp>
        <p:nvSpPr>
          <p:cNvPr id="13" name="TextBox 12">
            <a:extLst>
              <a:ext uri="{FF2B5EF4-FFF2-40B4-BE49-F238E27FC236}">
                <a16:creationId xmlns:a16="http://schemas.microsoft.com/office/drawing/2014/main" id="{D29285CD-4628-A141-A01F-52CF4A6E0625}"/>
              </a:ext>
            </a:extLst>
          </p:cNvPr>
          <p:cNvSpPr txBox="1"/>
          <p:nvPr userDrawn="1"/>
        </p:nvSpPr>
        <p:spPr>
          <a:xfrm>
            <a:off x="245940" y="6483240"/>
            <a:ext cx="6527899" cy="230832"/>
          </a:xfrm>
          <a:prstGeom prst="rect">
            <a:avLst/>
          </a:prstGeom>
          <a:noFill/>
        </p:spPr>
        <p:txBody>
          <a:bodyPr wrap="square" rtlCol="0">
            <a:spAutoFit/>
          </a:bodyPr>
          <a:lstStyle/>
          <a:p>
            <a:pPr algn="l"/>
            <a:r>
              <a:rPr lang="en-US" sz="900" spc="300" dirty="0">
                <a:solidFill>
                  <a:schemeClr val="tx1">
                    <a:lumMod val="50000"/>
                    <a:lumOff val="50000"/>
                  </a:schemeClr>
                </a:solidFill>
                <a:latin typeface="Arial" panose="020B0604020202020204" pitchFamily="34" charset="0"/>
                <a:cs typeface="Arial" panose="020B0604020202020204" pitchFamily="34" charset="0"/>
              </a:rPr>
              <a:t>FLORIDA INTERNATIONAL UNIVERSITY</a:t>
            </a:r>
          </a:p>
        </p:txBody>
      </p:sp>
      <p:sp>
        <p:nvSpPr>
          <p:cNvPr id="14" name="TextBox 13">
            <a:extLst>
              <a:ext uri="{FF2B5EF4-FFF2-40B4-BE49-F238E27FC236}">
                <a16:creationId xmlns:a16="http://schemas.microsoft.com/office/drawing/2014/main" id="{07CDB4C7-0A17-2A41-8CE6-D9D79E493896}"/>
              </a:ext>
            </a:extLst>
          </p:cNvPr>
          <p:cNvSpPr txBox="1"/>
          <p:nvPr userDrawn="1"/>
        </p:nvSpPr>
        <p:spPr>
          <a:xfrm>
            <a:off x="5418161" y="6483240"/>
            <a:ext cx="6527899" cy="230832"/>
          </a:xfrm>
          <a:prstGeom prst="rect">
            <a:avLst/>
          </a:prstGeom>
          <a:noFill/>
        </p:spPr>
        <p:txBody>
          <a:bodyPr wrap="square" rtlCol="0">
            <a:spAutoFit/>
          </a:bodyPr>
          <a:lstStyle/>
          <a:p>
            <a:pPr algn="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7609976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hoto Slide 4">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F743E-C74B-214B-B173-9EFE2CD82F0D}"/>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Picture Placeholder 3">
            <a:extLst>
              <a:ext uri="{FF2B5EF4-FFF2-40B4-BE49-F238E27FC236}">
                <a16:creationId xmlns:a16="http://schemas.microsoft.com/office/drawing/2014/main" id="{457611A3-7DA6-4941-8266-CCDEC1D5B741}"/>
              </a:ext>
            </a:extLst>
          </p:cNvPr>
          <p:cNvSpPr>
            <a:spLocks noGrp="1"/>
          </p:cNvSpPr>
          <p:nvPr>
            <p:ph type="pic" sz="quarter" idx="11"/>
          </p:nvPr>
        </p:nvSpPr>
        <p:spPr>
          <a:xfrm>
            <a:off x="3893905" y="537158"/>
            <a:ext cx="7570949" cy="5799726"/>
          </a:xfrm>
          <a:prstGeom prst="corner">
            <a:avLst>
              <a:gd name="adj1" fmla="val 83572"/>
              <a:gd name="adj2" fmla="val 113968"/>
            </a:avLst>
          </a:prstGeom>
        </p:spPr>
        <p:txBody>
          <a:bodyPr/>
          <a:lstStyle/>
          <a:p>
            <a:endParaRPr lang="en-US"/>
          </a:p>
        </p:txBody>
      </p:sp>
      <p:pic>
        <p:nvPicPr>
          <p:cNvPr id="5" name="Picture 4" descr="A close up of a sign&#10;&#10;Description automatically generated">
            <a:extLst>
              <a:ext uri="{FF2B5EF4-FFF2-40B4-BE49-F238E27FC236}">
                <a16:creationId xmlns:a16="http://schemas.microsoft.com/office/drawing/2014/main" id="{CA158107-483F-AE4B-81A6-57EC0902E15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07654" y="6123851"/>
            <a:ext cx="1217550" cy="563880"/>
          </a:xfrm>
          <a:prstGeom prst="rect">
            <a:avLst/>
          </a:prstGeom>
        </p:spPr>
      </p:pic>
      <p:sp>
        <p:nvSpPr>
          <p:cNvPr id="6" name="Title 1">
            <a:extLst>
              <a:ext uri="{FF2B5EF4-FFF2-40B4-BE49-F238E27FC236}">
                <a16:creationId xmlns:a16="http://schemas.microsoft.com/office/drawing/2014/main" id="{936ACA9C-A609-644F-AC2C-E59094058F22}"/>
              </a:ext>
            </a:extLst>
          </p:cNvPr>
          <p:cNvSpPr>
            <a:spLocks noGrp="1"/>
          </p:cNvSpPr>
          <p:nvPr>
            <p:ph type="title"/>
          </p:nvPr>
        </p:nvSpPr>
        <p:spPr>
          <a:xfrm>
            <a:off x="726040" y="544528"/>
            <a:ext cx="2583217" cy="563880"/>
          </a:xfrm>
          <a:prstGeom prst="rect">
            <a:avLst/>
          </a:prstGeom>
        </p:spPr>
        <p:txBody>
          <a:bodyPr anchor="ctr">
            <a:noAutofit/>
          </a:bodyPr>
          <a:lstStyle>
            <a:lvl1pPr>
              <a:defRPr sz="2400">
                <a:solidFill>
                  <a:schemeClr val="accent3"/>
                </a:solidFill>
              </a:defRPr>
            </a:lvl1pPr>
          </a:lstStyle>
          <a:p>
            <a:endParaRPr lang="en-US" dirty="0"/>
          </a:p>
        </p:txBody>
      </p:sp>
      <p:sp>
        <p:nvSpPr>
          <p:cNvPr id="7" name="Text Placeholder 3">
            <a:extLst>
              <a:ext uri="{FF2B5EF4-FFF2-40B4-BE49-F238E27FC236}">
                <a16:creationId xmlns:a16="http://schemas.microsoft.com/office/drawing/2014/main" id="{8A3DAFB7-60E6-1441-B24D-9C1F734F58BF}"/>
              </a:ext>
            </a:extLst>
          </p:cNvPr>
          <p:cNvSpPr>
            <a:spLocks noGrp="1"/>
          </p:cNvSpPr>
          <p:nvPr>
            <p:ph type="body" sz="half" idx="10"/>
          </p:nvPr>
        </p:nvSpPr>
        <p:spPr>
          <a:xfrm>
            <a:off x="726042" y="1371538"/>
            <a:ext cx="2583215" cy="3444301"/>
          </a:xfrm>
        </p:spPr>
        <p:txBody>
          <a:bodyPr/>
          <a:lstStyle>
            <a:lvl1pPr marL="0" indent="0">
              <a:buNone/>
              <a:defRPr sz="1600">
                <a:solidFill>
                  <a:schemeClr val="tx1">
                    <a:lumMod val="75000"/>
                    <a:lumOff val="2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dirty="0"/>
          </a:p>
        </p:txBody>
      </p:sp>
      <p:grpSp>
        <p:nvGrpSpPr>
          <p:cNvPr id="8" name="Group 7">
            <a:extLst>
              <a:ext uri="{FF2B5EF4-FFF2-40B4-BE49-F238E27FC236}">
                <a16:creationId xmlns:a16="http://schemas.microsoft.com/office/drawing/2014/main" id="{ED4E7D76-C3ED-8641-B474-65A69EB4CAD3}"/>
              </a:ext>
            </a:extLst>
          </p:cNvPr>
          <p:cNvGrpSpPr/>
          <p:nvPr userDrawn="1"/>
        </p:nvGrpSpPr>
        <p:grpSpPr>
          <a:xfrm>
            <a:off x="3893905" y="434340"/>
            <a:ext cx="7570949" cy="1059565"/>
            <a:chOff x="3893905" y="434339"/>
            <a:chExt cx="7570949" cy="1059565"/>
          </a:xfrm>
        </p:grpSpPr>
        <p:sp>
          <p:nvSpPr>
            <p:cNvPr id="9" name="Rectangle 8">
              <a:extLst>
                <a:ext uri="{FF2B5EF4-FFF2-40B4-BE49-F238E27FC236}">
                  <a16:creationId xmlns:a16="http://schemas.microsoft.com/office/drawing/2014/main" id="{ED80F71C-3C06-414A-B4F3-EA00E023389F}"/>
                </a:ext>
              </a:extLst>
            </p:cNvPr>
            <p:cNvSpPr/>
            <p:nvPr/>
          </p:nvSpPr>
          <p:spPr>
            <a:xfrm flipH="1">
              <a:off x="3893905" y="434339"/>
              <a:ext cx="6713955" cy="109728"/>
            </a:xfrm>
            <a:prstGeom prst="rect">
              <a:avLst/>
            </a:prstGeom>
            <a:gradFill>
              <a:gsLst>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0" name="Rectangle 9">
              <a:extLst>
                <a:ext uri="{FF2B5EF4-FFF2-40B4-BE49-F238E27FC236}">
                  <a16:creationId xmlns:a16="http://schemas.microsoft.com/office/drawing/2014/main" id="{4091A517-7BE4-1947-9D32-E2AC4C6021B3}"/>
                </a:ext>
              </a:extLst>
            </p:cNvPr>
            <p:cNvSpPr/>
            <p:nvPr/>
          </p:nvSpPr>
          <p:spPr>
            <a:xfrm rot="5400000" flipH="1">
              <a:off x="10127459" y="906370"/>
              <a:ext cx="848793" cy="110368"/>
            </a:xfrm>
            <a:prstGeom prst="rect">
              <a:avLst/>
            </a:prstGeom>
            <a:gradFill>
              <a:gsLst>
                <a:gs pos="97000">
                  <a:srgbClr val="D92D8A"/>
                </a:gs>
                <a:gs pos="7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1" name="Rectangle 10">
              <a:extLst>
                <a:ext uri="{FF2B5EF4-FFF2-40B4-BE49-F238E27FC236}">
                  <a16:creationId xmlns:a16="http://schemas.microsoft.com/office/drawing/2014/main" id="{71B09379-08CB-F142-8445-073D64045AF1}"/>
                </a:ext>
              </a:extLst>
            </p:cNvPr>
            <p:cNvSpPr/>
            <p:nvPr/>
          </p:nvSpPr>
          <p:spPr>
            <a:xfrm>
              <a:off x="10497148" y="1381850"/>
              <a:ext cx="967706" cy="112054"/>
            </a:xfrm>
            <a:prstGeom prst="rect">
              <a:avLst/>
            </a:prstGeom>
            <a:gradFill>
              <a:gsLst>
                <a:gs pos="10000">
                  <a:srgbClr val="D92D8A"/>
                </a:gs>
                <a:gs pos="61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2" name="TextBox 11">
            <a:extLst>
              <a:ext uri="{FF2B5EF4-FFF2-40B4-BE49-F238E27FC236}">
                <a16:creationId xmlns:a16="http://schemas.microsoft.com/office/drawing/2014/main" id="{D18A989C-9180-2547-9BE6-F4182009A23C}"/>
              </a:ext>
            </a:extLst>
          </p:cNvPr>
          <p:cNvSpPr txBox="1"/>
          <p:nvPr userDrawn="1"/>
        </p:nvSpPr>
        <p:spPr>
          <a:xfrm>
            <a:off x="5418161" y="6483240"/>
            <a:ext cx="6527899" cy="230832"/>
          </a:xfrm>
          <a:prstGeom prst="rect">
            <a:avLst/>
          </a:prstGeom>
          <a:noFill/>
        </p:spPr>
        <p:txBody>
          <a:bodyPr wrap="square" rtlCol="0">
            <a:spAutoFit/>
          </a:bodyPr>
          <a:lstStyle/>
          <a:p>
            <a:pPr algn="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30822229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0F1F921-75B0-9943-B1DF-025B2C48E6D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B81FDCEF-2E0F-6748-B31C-B512291498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descr="A blue sky&#10;&#10;Description automatically generated">
            <a:extLst>
              <a:ext uri="{FF2B5EF4-FFF2-40B4-BE49-F238E27FC236}">
                <a16:creationId xmlns:a16="http://schemas.microsoft.com/office/drawing/2014/main" id="{E2B0E723-963E-D746-9C64-1044790CE17F}"/>
              </a:ext>
            </a:extLst>
          </p:cNvPr>
          <p:cNvPicPr>
            <a:picLocks noChangeAspect="1"/>
          </p:cNvPicPr>
          <p:nvPr userDrawn="1"/>
        </p:nvPicPr>
        <p:blipFill>
          <a:blip r:embed="rId22" cstate="email">
            <a:extLst>
              <a:ext uri="{28A0092B-C50C-407E-A947-70E740481C1C}">
                <a14:useLocalDpi xmlns:a14="http://schemas.microsoft.com/office/drawing/2010/main"/>
              </a:ext>
            </a:extLst>
          </a:blip>
          <a:stretch>
            <a:fillRect/>
          </a:stretch>
        </p:blipFill>
        <p:spPr>
          <a:xfrm>
            <a:off x="0" y="3060"/>
            <a:ext cx="12192000" cy="6854940"/>
          </a:xfrm>
          <a:prstGeom prst="rect">
            <a:avLst/>
          </a:prstGeom>
        </p:spPr>
      </p:pic>
    </p:spTree>
    <p:extLst>
      <p:ext uri="{BB962C8B-B14F-4D97-AF65-F5344CB8AC3E}">
        <p14:creationId xmlns:p14="http://schemas.microsoft.com/office/powerpoint/2010/main" val="292088807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0" r:id="rId3"/>
    <p:sldLayoutId id="2147483688" r:id="rId4"/>
    <p:sldLayoutId id="2147483671" r:id="rId5"/>
    <p:sldLayoutId id="2147483672" r:id="rId6"/>
    <p:sldLayoutId id="2147483673" r:id="rId7"/>
    <p:sldLayoutId id="2147483674" r:id="rId8"/>
    <p:sldLayoutId id="2147483675" r:id="rId9"/>
    <p:sldLayoutId id="2147483676"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 id="2147483687" r:id="rId19"/>
    <p:sldLayoutId id="2147483686" r:id="rId20"/>
  </p:sldLayoutIdLst>
  <p:txStyles>
    <p:titleStyle>
      <a:lvl1pPr algn="l" defTabSz="914400" rtl="0" eaLnBrk="1" latinLnBrk="0" hangingPunct="1">
        <a:lnSpc>
          <a:spcPct val="90000"/>
        </a:lnSpc>
        <a:spcBef>
          <a:spcPct val="0"/>
        </a:spcBef>
        <a:buNone/>
        <a:defRPr sz="3600" kern="1200">
          <a:solidFill>
            <a:schemeClr val="accent5"/>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5"/>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5"/>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5"/>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5EE7E-78DF-CB43-BB57-897A3D5D9CC0}"/>
              </a:ext>
            </a:extLst>
          </p:cNvPr>
          <p:cNvSpPr>
            <a:spLocks noGrp="1"/>
          </p:cNvSpPr>
          <p:nvPr>
            <p:ph type="title"/>
          </p:nvPr>
        </p:nvSpPr>
        <p:spPr/>
        <p:txBody>
          <a:bodyPr>
            <a:normAutofit/>
          </a:bodyPr>
          <a:lstStyle/>
          <a:p>
            <a:r>
              <a:rPr lang="en-US" sz="4000" dirty="0"/>
              <a:t>Secure HealthPath: HIPAA Edition</a:t>
            </a:r>
          </a:p>
        </p:txBody>
      </p:sp>
      <p:pic>
        <p:nvPicPr>
          <p:cNvPr id="4" name="Picture 3" descr="A picture containing drawing&#10;&#10;Description automatically generated">
            <a:extLst>
              <a:ext uri="{FF2B5EF4-FFF2-40B4-BE49-F238E27FC236}">
                <a16:creationId xmlns:a16="http://schemas.microsoft.com/office/drawing/2014/main" id="{3009D0D4-1336-7142-B403-8AA4F8F5F3F2}"/>
              </a:ext>
            </a:extLst>
          </p:cNvPr>
          <p:cNvPicPr>
            <a:picLocks noChangeAspect="1"/>
          </p:cNvPicPr>
          <p:nvPr/>
        </p:nvPicPr>
        <p:blipFill>
          <a:blip r:embed="rId2"/>
          <a:stretch>
            <a:fillRect/>
          </a:stretch>
        </p:blipFill>
        <p:spPr>
          <a:xfrm>
            <a:off x="1922638" y="2240270"/>
            <a:ext cx="4658794" cy="895922"/>
          </a:xfrm>
          <a:prstGeom prst="rect">
            <a:avLst/>
          </a:prstGeom>
        </p:spPr>
      </p:pic>
      <p:pic>
        <p:nvPicPr>
          <p:cNvPr id="5" name="Picture 4" descr="A logo for a healthpath&#10;&#10;Description automatically generated">
            <a:extLst>
              <a:ext uri="{FF2B5EF4-FFF2-40B4-BE49-F238E27FC236}">
                <a16:creationId xmlns:a16="http://schemas.microsoft.com/office/drawing/2014/main" id="{A31F8970-BC67-0E9C-8D12-AF74BCA2293C}"/>
              </a:ext>
            </a:extLst>
          </p:cNvPr>
          <p:cNvPicPr>
            <a:picLocks noChangeAspect="1"/>
          </p:cNvPicPr>
          <p:nvPr/>
        </p:nvPicPr>
        <p:blipFill rotWithShape="1">
          <a:blip r:embed="rId3"/>
          <a:srcRect l="8457"/>
          <a:stretch/>
        </p:blipFill>
        <p:spPr>
          <a:xfrm>
            <a:off x="7406038" y="1663341"/>
            <a:ext cx="2277745" cy="2049780"/>
          </a:xfrm>
          <a:prstGeom prst="rect">
            <a:avLst/>
          </a:prstGeom>
        </p:spPr>
      </p:pic>
    </p:spTree>
    <p:extLst>
      <p:ext uri="{BB962C8B-B14F-4D97-AF65-F5344CB8AC3E}">
        <p14:creationId xmlns:p14="http://schemas.microsoft.com/office/powerpoint/2010/main" val="2287128485"/>
      </p:ext>
    </p:extLst>
  </p:cSld>
  <p:clrMapOvr>
    <a:masterClrMapping/>
  </p:clrMapOvr>
  <mc:AlternateContent xmlns:mc="http://schemas.openxmlformats.org/markup-compatibility/2006" xmlns:p14="http://schemas.microsoft.com/office/powerpoint/2010/main">
    <mc:Choice Requires="p14">
      <p:transition spd="slow" p14:dur="2000" advTm="9477"/>
    </mc:Choice>
    <mc:Fallback xmlns="">
      <p:transition spd="slow" advTm="9477"/>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3680A1A-2445-AD47-8319-324A977DBC44}"/>
              </a:ext>
            </a:extLst>
          </p:cNvPr>
          <p:cNvSpPr>
            <a:spLocks noGrp="1"/>
          </p:cNvSpPr>
          <p:nvPr>
            <p:ph sz="quarter" idx="10"/>
          </p:nvPr>
        </p:nvSpPr>
        <p:spPr/>
        <p:txBody>
          <a:bodyPr/>
          <a:lstStyle/>
          <a:p>
            <a:r>
              <a:rPr lang="en-US" dirty="0"/>
              <a:t>The user interface of the Secure HealthPath Application</a:t>
            </a:r>
          </a:p>
          <a:p>
            <a:pPr marL="0" indent="0">
              <a:buNone/>
            </a:pPr>
            <a:endParaRPr lang="en-US" dirty="0"/>
          </a:p>
          <a:p>
            <a:r>
              <a:rPr lang="en-US" dirty="0"/>
              <a:t>Appointment Booking Page showing the terms and conditions to agree for the appointment</a:t>
            </a:r>
          </a:p>
          <a:p>
            <a:pPr marL="0" indent="0">
              <a:buNone/>
            </a:pPr>
            <a:endParaRPr lang="en-US" dirty="0"/>
          </a:p>
          <a:p>
            <a:r>
              <a:rPr lang="en-US" dirty="0"/>
              <a:t>Appointment Confirmation is sent via Email</a:t>
            </a:r>
          </a:p>
          <a:p>
            <a:pPr marL="0" indent="0">
              <a:buNone/>
            </a:pPr>
            <a:endParaRPr lang="en-US" dirty="0"/>
          </a:p>
        </p:txBody>
      </p:sp>
      <p:sp>
        <p:nvSpPr>
          <p:cNvPr id="4" name="Title 3">
            <a:extLst>
              <a:ext uri="{FF2B5EF4-FFF2-40B4-BE49-F238E27FC236}">
                <a16:creationId xmlns:a16="http://schemas.microsoft.com/office/drawing/2014/main" id="{080D29F2-393C-C840-A1C7-30B80961A02C}"/>
              </a:ext>
            </a:extLst>
          </p:cNvPr>
          <p:cNvSpPr>
            <a:spLocks noGrp="1"/>
          </p:cNvSpPr>
          <p:nvPr>
            <p:ph type="title"/>
          </p:nvPr>
        </p:nvSpPr>
        <p:spPr/>
        <p:txBody>
          <a:bodyPr/>
          <a:lstStyle/>
          <a:p>
            <a:r>
              <a:rPr lang="en-US" dirty="0"/>
              <a:t>User Interface </a:t>
            </a:r>
          </a:p>
        </p:txBody>
      </p:sp>
      <p:pic>
        <p:nvPicPr>
          <p:cNvPr id="5" name="Picture 4">
            <a:extLst>
              <a:ext uri="{FF2B5EF4-FFF2-40B4-BE49-F238E27FC236}">
                <a16:creationId xmlns:a16="http://schemas.microsoft.com/office/drawing/2014/main" id="{1A42CE66-4FBE-BEC1-DFE1-7FBFFD6EFAE1}"/>
              </a:ext>
            </a:extLst>
          </p:cNvPr>
          <p:cNvPicPr>
            <a:picLocks noChangeAspect="1"/>
          </p:cNvPicPr>
          <p:nvPr/>
        </p:nvPicPr>
        <p:blipFill rotWithShape="1">
          <a:blip r:embed="rId2"/>
          <a:srcRect t="13590" b="8788"/>
          <a:stretch/>
        </p:blipFill>
        <p:spPr>
          <a:xfrm>
            <a:off x="5234474" y="1707502"/>
            <a:ext cx="6643396" cy="3592286"/>
          </a:xfrm>
          <a:prstGeom prst="rect">
            <a:avLst/>
          </a:prstGeom>
        </p:spPr>
      </p:pic>
    </p:spTree>
    <p:extLst>
      <p:ext uri="{BB962C8B-B14F-4D97-AF65-F5344CB8AC3E}">
        <p14:creationId xmlns:p14="http://schemas.microsoft.com/office/powerpoint/2010/main" val="1564867489"/>
      </p:ext>
    </p:extLst>
  </p:cSld>
  <p:clrMapOvr>
    <a:masterClrMapping/>
  </p:clrMapOvr>
  <mc:AlternateContent xmlns:mc="http://schemas.openxmlformats.org/markup-compatibility/2006" xmlns:p14="http://schemas.microsoft.com/office/powerpoint/2010/main">
    <mc:Choice Requires="p14">
      <p:transition spd="slow" p14:dur="2000" advTm="9962"/>
    </mc:Choice>
    <mc:Fallback xmlns="">
      <p:transition spd="slow" advTm="9962"/>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56FBB54-B73D-A5CA-4D32-9561E8B1ADBC}"/>
              </a:ext>
            </a:extLst>
          </p:cNvPr>
          <p:cNvSpPr>
            <a:spLocks noGrp="1"/>
          </p:cNvSpPr>
          <p:nvPr>
            <p:ph sz="quarter" idx="10"/>
          </p:nvPr>
        </p:nvSpPr>
        <p:spPr/>
        <p:txBody>
          <a:bodyPr/>
          <a:lstStyle/>
          <a:p>
            <a:r>
              <a:rPr lang="en-US" dirty="0"/>
              <a:t>These images show the electronic personal health information of a patient which is protected by a password</a:t>
            </a:r>
          </a:p>
          <a:p>
            <a:endParaRPr lang="en-US" dirty="0"/>
          </a:p>
          <a:p>
            <a:r>
              <a:rPr lang="en-US" dirty="0"/>
              <a:t>User enters their password to access their health information</a:t>
            </a:r>
          </a:p>
        </p:txBody>
      </p:sp>
      <p:sp>
        <p:nvSpPr>
          <p:cNvPr id="3" name="Title 2">
            <a:extLst>
              <a:ext uri="{FF2B5EF4-FFF2-40B4-BE49-F238E27FC236}">
                <a16:creationId xmlns:a16="http://schemas.microsoft.com/office/drawing/2014/main" id="{49570DC5-45BC-43C4-2D47-FE5F53896AB7}"/>
              </a:ext>
            </a:extLst>
          </p:cNvPr>
          <p:cNvSpPr>
            <a:spLocks noGrp="1"/>
          </p:cNvSpPr>
          <p:nvPr>
            <p:ph type="title"/>
          </p:nvPr>
        </p:nvSpPr>
        <p:spPr/>
        <p:txBody>
          <a:bodyPr/>
          <a:lstStyle/>
          <a:p>
            <a:r>
              <a:rPr lang="en-US" dirty="0"/>
              <a:t>User Interface</a:t>
            </a:r>
          </a:p>
        </p:txBody>
      </p:sp>
      <p:pic>
        <p:nvPicPr>
          <p:cNvPr id="6" name="Picture 5">
            <a:extLst>
              <a:ext uri="{FF2B5EF4-FFF2-40B4-BE49-F238E27FC236}">
                <a16:creationId xmlns:a16="http://schemas.microsoft.com/office/drawing/2014/main" id="{F3BFA6E4-5CC4-18B8-7450-5F0F795C8132}"/>
              </a:ext>
            </a:extLst>
          </p:cNvPr>
          <p:cNvPicPr>
            <a:picLocks noChangeAspect="1"/>
          </p:cNvPicPr>
          <p:nvPr/>
        </p:nvPicPr>
        <p:blipFill rotWithShape="1">
          <a:blip r:embed="rId2"/>
          <a:srcRect l="27930" t="23375" r="27845" b="18621"/>
          <a:stretch/>
        </p:blipFill>
        <p:spPr>
          <a:xfrm>
            <a:off x="5458408" y="542920"/>
            <a:ext cx="4012163" cy="2629488"/>
          </a:xfrm>
          <a:prstGeom prst="rect">
            <a:avLst/>
          </a:prstGeom>
        </p:spPr>
      </p:pic>
      <p:pic>
        <p:nvPicPr>
          <p:cNvPr id="8" name="Picture 7">
            <a:extLst>
              <a:ext uri="{FF2B5EF4-FFF2-40B4-BE49-F238E27FC236}">
                <a16:creationId xmlns:a16="http://schemas.microsoft.com/office/drawing/2014/main" id="{DC934CF9-3A48-97DC-10CC-694A5D2EB43D}"/>
              </a:ext>
            </a:extLst>
          </p:cNvPr>
          <p:cNvPicPr>
            <a:picLocks noChangeAspect="1"/>
          </p:cNvPicPr>
          <p:nvPr/>
        </p:nvPicPr>
        <p:blipFill rotWithShape="1">
          <a:blip r:embed="rId3"/>
          <a:srcRect l="23419" t="25578" r="48495" b="12925"/>
          <a:stretch/>
        </p:blipFill>
        <p:spPr>
          <a:xfrm>
            <a:off x="8222375" y="2472612"/>
            <a:ext cx="3424335" cy="3741576"/>
          </a:xfrm>
          <a:prstGeom prst="rect">
            <a:avLst/>
          </a:prstGeom>
        </p:spPr>
      </p:pic>
    </p:spTree>
    <p:extLst>
      <p:ext uri="{BB962C8B-B14F-4D97-AF65-F5344CB8AC3E}">
        <p14:creationId xmlns:p14="http://schemas.microsoft.com/office/powerpoint/2010/main" val="37915286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11D729F-2530-F34E-977B-FA99013BAA3F}"/>
              </a:ext>
            </a:extLst>
          </p:cNvPr>
          <p:cNvSpPr>
            <a:spLocks noGrp="1"/>
          </p:cNvSpPr>
          <p:nvPr>
            <p:ph sz="quarter" idx="10"/>
          </p:nvPr>
        </p:nvSpPr>
        <p:spPr>
          <a:xfrm>
            <a:off x="1196602" y="2575770"/>
            <a:ext cx="9079512" cy="3871684"/>
          </a:xfrm>
        </p:spPr>
        <p:txBody>
          <a:bodyPr>
            <a:normAutofit/>
          </a:bodyPr>
          <a:lstStyle/>
          <a:p>
            <a:pPr marL="457200" indent="-457200">
              <a:buFont typeface="Arial" panose="020B0604020202020204" pitchFamily="34" charset="0"/>
              <a:buChar char="•"/>
            </a:pPr>
            <a:r>
              <a:rPr lang="en-US" sz="1600" dirty="0"/>
              <a:t>Delete Doctor and User data when no longer required.</a:t>
            </a:r>
          </a:p>
          <a:p>
            <a:pPr marL="457200" indent="-457200">
              <a:buFont typeface="Arial" panose="020B0604020202020204" pitchFamily="34" charset="0"/>
              <a:buChar char="•"/>
            </a:pPr>
            <a:r>
              <a:rPr lang="en-US" sz="1600" dirty="0"/>
              <a:t>Confirmation Email for Appointment Booking</a:t>
            </a:r>
          </a:p>
          <a:p>
            <a:pPr marL="457200" indent="-457200">
              <a:buFont typeface="Arial" panose="020B0604020202020204" pitchFamily="34" charset="0"/>
              <a:buChar char="•"/>
            </a:pPr>
            <a:r>
              <a:rPr lang="en-US" sz="1600" dirty="0"/>
              <a:t>Update User and Doctor Profile</a:t>
            </a:r>
          </a:p>
          <a:p>
            <a:pPr marL="457200" indent="-457200">
              <a:buFont typeface="Arial" panose="020B0604020202020204" pitchFamily="34" charset="0"/>
              <a:buChar char="•"/>
            </a:pPr>
            <a:r>
              <a:rPr lang="en-US" sz="1600" dirty="0"/>
              <a:t>Change Account Password by using Email to Reset Password </a:t>
            </a:r>
          </a:p>
          <a:p>
            <a:pPr marL="457200" indent="-457200">
              <a:buFont typeface="Arial" panose="020B0604020202020204" pitchFamily="34" charset="0"/>
              <a:buChar char="•"/>
            </a:pPr>
            <a:r>
              <a:rPr lang="en-US" sz="1600" dirty="0"/>
              <a:t>Limiting Unsuccessful Log-in Attempts – Account Locks for 2 minutes</a:t>
            </a:r>
          </a:p>
          <a:p>
            <a:pPr marL="457200" indent="-457200">
              <a:buFont typeface="Arial" panose="020B0604020202020204" pitchFamily="34" charset="0"/>
              <a:buChar char="•"/>
            </a:pPr>
            <a:r>
              <a:rPr lang="en-US" sz="1600" dirty="0"/>
              <a:t>Terms and Conditions for Users and Doctors</a:t>
            </a:r>
          </a:p>
          <a:p>
            <a:pPr marL="457200" indent="-457200">
              <a:buFont typeface="Arial" panose="020B0604020202020204" pitchFamily="34" charset="0"/>
              <a:buChar char="•"/>
            </a:pPr>
            <a:r>
              <a:rPr lang="en-US" sz="1600" dirty="0"/>
              <a:t>Monitoring Log-In Attempts and Information</a:t>
            </a:r>
          </a:p>
          <a:p>
            <a:pPr marL="457200" indent="-457200">
              <a:buFont typeface="Arial" panose="020B0604020202020204" pitchFamily="34" charset="0"/>
              <a:buChar char="•"/>
            </a:pPr>
            <a:r>
              <a:rPr lang="en-US" sz="1600" dirty="0"/>
              <a:t>Digital ID Verification of Doctor and File Scanning for Viruses</a:t>
            </a:r>
          </a:p>
          <a:p>
            <a:pPr marL="457200" indent="-457200">
              <a:buFont typeface="Arial" panose="020B0604020202020204" pitchFamily="34" charset="0"/>
              <a:buChar char="•"/>
            </a:pPr>
            <a:r>
              <a:rPr lang="en-US" sz="1600" dirty="0"/>
              <a:t>Password protected Personal Health Information Page</a:t>
            </a:r>
          </a:p>
          <a:p>
            <a:pPr marL="457200" indent="-457200">
              <a:buFont typeface="Arial" panose="020B0604020202020204" pitchFamily="34" charset="0"/>
              <a:buChar char="•"/>
            </a:pPr>
            <a:r>
              <a:rPr lang="en-US" sz="1600" dirty="0"/>
              <a:t>Breach Notification Email incase of breach on health information</a:t>
            </a:r>
          </a:p>
        </p:txBody>
      </p:sp>
      <p:sp>
        <p:nvSpPr>
          <p:cNvPr id="3" name="Title 2">
            <a:extLst>
              <a:ext uri="{FF2B5EF4-FFF2-40B4-BE49-F238E27FC236}">
                <a16:creationId xmlns:a16="http://schemas.microsoft.com/office/drawing/2014/main" id="{92A78F3D-91CE-1C45-ABC8-6FFDB89FEFD9}"/>
              </a:ext>
            </a:extLst>
          </p:cNvPr>
          <p:cNvSpPr>
            <a:spLocks noGrp="1"/>
          </p:cNvSpPr>
          <p:nvPr>
            <p:ph type="title"/>
          </p:nvPr>
        </p:nvSpPr>
        <p:spPr>
          <a:xfrm>
            <a:off x="3241907" y="1062259"/>
            <a:ext cx="5435562" cy="747456"/>
          </a:xfrm>
        </p:spPr>
        <p:txBody>
          <a:bodyPr/>
          <a:lstStyle/>
          <a:p>
            <a:pPr algn="l"/>
            <a:r>
              <a:rPr lang="en-US" dirty="0"/>
              <a:t>Key Functionalities</a:t>
            </a:r>
          </a:p>
        </p:txBody>
      </p:sp>
      <p:sp>
        <p:nvSpPr>
          <p:cNvPr id="4" name="TextBox 3">
            <a:extLst>
              <a:ext uri="{FF2B5EF4-FFF2-40B4-BE49-F238E27FC236}">
                <a16:creationId xmlns:a16="http://schemas.microsoft.com/office/drawing/2014/main" id="{C10DAB4A-B9A3-A7E9-6C73-18F32B700F3A}"/>
              </a:ext>
            </a:extLst>
          </p:cNvPr>
          <p:cNvSpPr txBox="1"/>
          <p:nvPr/>
        </p:nvSpPr>
        <p:spPr>
          <a:xfrm>
            <a:off x="1196602" y="1996751"/>
            <a:ext cx="5682343" cy="461665"/>
          </a:xfrm>
          <a:prstGeom prst="rect">
            <a:avLst/>
          </a:prstGeom>
          <a:noFill/>
        </p:spPr>
        <p:txBody>
          <a:bodyPr wrap="square" rtlCol="0">
            <a:spAutoFit/>
          </a:bodyPr>
          <a:lstStyle/>
          <a:p>
            <a:r>
              <a:rPr lang="en-US" sz="2400" dirty="0">
                <a:solidFill>
                  <a:schemeClr val="bg1"/>
                </a:solidFill>
              </a:rPr>
              <a:t>Implemented by Mohammad Kazmi:</a:t>
            </a:r>
            <a:endParaRPr lang="en-US" sz="2400" dirty="0"/>
          </a:p>
        </p:txBody>
      </p:sp>
    </p:spTree>
    <p:extLst>
      <p:ext uri="{BB962C8B-B14F-4D97-AF65-F5344CB8AC3E}">
        <p14:creationId xmlns:p14="http://schemas.microsoft.com/office/powerpoint/2010/main" val="1817670316"/>
      </p:ext>
    </p:extLst>
  </p:cSld>
  <p:clrMapOvr>
    <a:masterClrMapping/>
  </p:clrMapOvr>
  <mc:AlternateContent xmlns:mc="http://schemas.openxmlformats.org/markup-compatibility/2006" xmlns:p14="http://schemas.microsoft.com/office/powerpoint/2010/main">
    <mc:Choice Requires="p14">
      <p:transition spd="slow" p14:dur="2000" advTm="33941"/>
    </mc:Choice>
    <mc:Fallback xmlns="">
      <p:transition spd="slow" advTm="33941"/>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11D729F-2530-F34E-977B-FA99013BAA3F}"/>
              </a:ext>
            </a:extLst>
          </p:cNvPr>
          <p:cNvSpPr>
            <a:spLocks noGrp="1"/>
          </p:cNvSpPr>
          <p:nvPr>
            <p:ph sz="quarter" idx="10"/>
          </p:nvPr>
        </p:nvSpPr>
        <p:spPr>
          <a:xfrm>
            <a:off x="1196602" y="2486929"/>
            <a:ext cx="9079512" cy="3871684"/>
          </a:xfrm>
        </p:spPr>
        <p:txBody>
          <a:bodyPr>
            <a:normAutofit/>
          </a:bodyPr>
          <a:lstStyle/>
          <a:p>
            <a:pPr marL="457200" indent="-457200">
              <a:buFont typeface="Arial" panose="020B0604020202020204" pitchFamily="34" charset="0"/>
              <a:buChar char="•"/>
            </a:pPr>
            <a:r>
              <a:rPr lang="en-US" sz="1600" dirty="0"/>
              <a:t>Notification system </a:t>
            </a:r>
          </a:p>
          <a:p>
            <a:pPr marL="457200" indent="-457200">
              <a:buFont typeface="Arial" panose="020B0604020202020204" pitchFamily="34" charset="0"/>
              <a:buChar char="•"/>
            </a:pPr>
            <a:r>
              <a:rPr lang="en-US" sz="1600" dirty="0"/>
              <a:t>Filtering system to discover doctors based on specialization </a:t>
            </a:r>
          </a:p>
          <a:p>
            <a:pPr marL="457200" indent="-457200">
              <a:buFont typeface="Arial" panose="020B0604020202020204" pitchFamily="34" charset="0"/>
              <a:buChar char="•"/>
            </a:pPr>
            <a:r>
              <a:rPr lang="en-US" sz="1600" dirty="0"/>
              <a:t>Two-factor authentication </a:t>
            </a:r>
          </a:p>
          <a:p>
            <a:pPr marL="457200" indent="-457200">
              <a:buFont typeface="Arial" panose="020B0604020202020204" pitchFamily="34" charset="0"/>
              <a:buChar char="•"/>
            </a:pPr>
            <a:r>
              <a:rPr lang="en-US" sz="1600" dirty="0"/>
              <a:t>Terminate electronic sessions after a predetermined time of inactivity </a:t>
            </a:r>
          </a:p>
          <a:p>
            <a:pPr marL="457200" indent="-457200">
              <a:buFont typeface="Arial" panose="020B0604020202020204" pitchFamily="34" charset="0"/>
              <a:buChar char="•"/>
            </a:pPr>
            <a:r>
              <a:rPr lang="en-US" sz="1600" dirty="0"/>
              <a:t>Prohibit users from reusing previous passwords  </a:t>
            </a:r>
          </a:p>
          <a:p>
            <a:pPr marL="457200" indent="-457200">
              <a:buFont typeface="Arial" panose="020B0604020202020204" pitchFamily="34" charset="0"/>
              <a:buChar char="•"/>
            </a:pPr>
            <a:r>
              <a:rPr lang="en-US" sz="1600" dirty="0"/>
              <a:t>Provide / update personal health information</a:t>
            </a:r>
          </a:p>
          <a:p>
            <a:pPr marL="457200" indent="-457200">
              <a:buFont typeface="Arial" panose="020B0604020202020204" pitchFamily="34" charset="0"/>
              <a:buChar char="•"/>
            </a:pPr>
            <a:r>
              <a:rPr lang="en-US" sz="1600" dirty="0"/>
              <a:t>Application vulnerability scanner </a:t>
            </a:r>
          </a:p>
          <a:p>
            <a:pPr marL="457200" indent="-457200">
              <a:buFont typeface="Arial" panose="020B0604020202020204" pitchFamily="34" charset="0"/>
              <a:buChar char="•"/>
            </a:pPr>
            <a:r>
              <a:rPr lang="en-US" sz="1600" dirty="0"/>
              <a:t>Strong password feature </a:t>
            </a:r>
          </a:p>
          <a:p>
            <a:pPr marL="457200" indent="-457200">
              <a:buFont typeface="Arial" panose="020B0604020202020204" pitchFamily="34" charset="0"/>
              <a:buChar char="•"/>
            </a:pPr>
            <a:r>
              <a:rPr lang="en-US" sz="1600" dirty="0"/>
              <a:t>Account deactivation and recovery </a:t>
            </a:r>
          </a:p>
          <a:p>
            <a:pPr marL="457200" indent="-457200">
              <a:buFont typeface="Arial" panose="020B0604020202020204" pitchFamily="34" charset="0"/>
              <a:buChar char="•"/>
            </a:pPr>
            <a:r>
              <a:rPr lang="en-US" sz="1600" dirty="0"/>
              <a:t>Accept / deny changes to health information </a:t>
            </a:r>
          </a:p>
          <a:p>
            <a:pPr marL="457200" indent="-457200">
              <a:buFont typeface="Arial" panose="020B0604020202020204" pitchFamily="34" charset="0"/>
              <a:buChar char="•"/>
            </a:pPr>
            <a:r>
              <a:rPr lang="en-US" sz="1600" dirty="0"/>
              <a:t>Data encryption / decryption </a:t>
            </a:r>
          </a:p>
        </p:txBody>
      </p:sp>
      <p:sp>
        <p:nvSpPr>
          <p:cNvPr id="3" name="Title 2">
            <a:extLst>
              <a:ext uri="{FF2B5EF4-FFF2-40B4-BE49-F238E27FC236}">
                <a16:creationId xmlns:a16="http://schemas.microsoft.com/office/drawing/2014/main" id="{92A78F3D-91CE-1C45-ABC8-6FFDB89FEFD9}"/>
              </a:ext>
            </a:extLst>
          </p:cNvPr>
          <p:cNvSpPr>
            <a:spLocks noGrp="1"/>
          </p:cNvSpPr>
          <p:nvPr>
            <p:ph type="title"/>
          </p:nvPr>
        </p:nvSpPr>
        <p:spPr>
          <a:xfrm>
            <a:off x="3241907" y="1062259"/>
            <a:ext cx="5435562" cy="747456"/>
          </a:xfrm>
        </p:spPr>
        <p:txBody>
          <a:bodyPr/>
          <a:lstStyle/>
          <a:p>
            <a:pPr algn="l"/>
            <a:r>
              <a:rPr lang="en-US" dirty="0"/>
              <a:t>Key Functionalities</a:t>
            </a:r>
          </a:p>
        </p:txBody>
      </p:sp>
      <p:sp>
        <p:nvSpPr>
          <p:cNvPr id="4" name="TextBox 3">
            <a:extLst>
              <a:ext uri="{FF2B5EF4-FFF2-40B4-BE49-F238E27FC236}">
                <a16:creationId xmlns:a16="http://schemas.microsoft.com/office/drawing/2014/main" id="{C10DAB4A-B9A3-A7E9-6C73-18F32B700F3A}"/>
              </a:ext>
            </a:extLst>
          </p:cNvPr>
          <p:cNvSpPr txBox="1"/>
          <p:nvPr/>
        </p:nvSpPr>
        <p:spPr>
          <a:xfrm>
            <a:off x="1196602" y="1917489"/>
            <a:ext cx="5682343" cy="461665"/>
          </a:xfrm>
          <a:prstGeom prst="rect">
            <a:avLst/>
          </a:prstGeom>
          <a:noFill/>
        </p:spPr>
        <p:txBody>
          <a:bodyPr wrap="square" rtlCol="0">
            <a:spAutoFit/>
          </a:bodyPr>
          <a:lstStyle/>
          <a:p>
            <a:r>
              <a:rPr lang="en-US" sz="2400" dirty="0">
                <a:solidFill>
                  <a:schemeClr val="bg1"/>
                </a:solidFill>
              </a:rPr>
              <a:t>Implemented by Jason Kildare:</a:t>
            </a:r>
            <a:endParaRPr lang="en-US" sz="2400" dirty="0"/>
          </a:p>
        </p:txBody>
      </p:sp>
    </p:spTree>
    <p:extLst>
      <p:ext uri="{BB962C8B-B14F-4D97-AF65-F5344CB8AC3E}">
        <p14:creationId xmlns:p14="http://schemas.microsoft.com/office/powerpoint/2010/main" val="3937200548"/>
      </p:ext>
    </p:extLst>
  </p:cSld>
  <p:clrMapOvr>
    <a:masterClrMapping/>
  </p:clrMapOvr>
  <mc:AlternateContent xmlns:mc="http://schemas.openxmlformats.org/markup-compatibility/2006">
    <mc:Choice xmlns:p14="http://schemas.microsoft.com/office/powerpoint/2010/main" Requires="p14">
      <p:transition spd="slow" p14:dur="2000" advTm="33941"/>
    </mc:Choice>
    <mc:Fallback>
      <p:transition spd="slow" advTm="33941"/>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11D729F-2530-F34E-977B-FA99013BAA3F}"/>
              </a:ext>
            </a:extLst>
          </p:cNvPr>
          <p:cNvSpPr>
            <a:spLocks noGrp="1"/>
          </p:cNvSpPr>
          <p:nvPr>
            <p:ph sz="quarter" idx="10"/>
          </p:nvPr>
        </p:nvSpPr>
        <p:spPr>
          <a:xfrm>
            <a:off x="1174831" y="2081247"/>
            <a:ext cx="9564704" cy="3714494"/>
          </a:xfrm>
        </p:spPr>
        <p:txBody>
          <a:bodyPr>
            <a:normAutofit/>
          </a:bodyPr>
          <a:lstStyle/>
          <a:p>
            <a:pPr marL="0" indent="0">
              <a:buNone/>
            </a:pPr>
            <a:r>
              <a:rPr lang="en-US" dirty="0"/>
              <a:t>The Secure HealthPath Application has undergone substantial enhancements, addressing and rectifying numerous issues associated with patient health information, appointment booking, notification systems, and user and doctor communication. These improvements contribute to a more streamlined and efficient user experience. </a:t>
            </a:r>
          </a:p>
          <a:p>
            <a:pPr marL="0" indent="0">
              <a:buNone/>
            </a:pPr>
            <a:r>
              <a:rPr lang="en-US" dirty="0"/>
              <a:t>Notably, extensive efforts have been devoted to fortifying the application's security posture in accordance with HIPAA guidelines, thereby mitigating potential vulnerabilities to malicious threats. </a:t>
            </a:r>
          </a:p>
          <a:p>
            <a:pPr marL="0" indent="0">
              <a:buNone/>
            </a:pPr>
            <a:r>
              <a:rPr lang="en-US" dirty="0"/>
              <a:t>While significant progress has been made, acknowledging that further enhancements are possible, particularly in terms of structural robustness and resilience against cyber threats, underscores the ongoing commitment to advancing the Secure HealthPath Application's security framework.</a:t>
            </a:r>
          </a:p>
          <a:p>
            <a:pPr marL="457200" indent="-457200">
              <a:buFont typeface="Arial" panose="020B0604020202020204" pitchFamily="34" charset="0"/>
              <a:buChar char="•"/>
            </a:pPr>
            <a:endParaRPr lang="en-US" sz="1600" dirty="0"/>
          </a:p>
        </p:txBody>
      </p:sp>
      <p:sp>
        <p:nvSpPr>
          <p:cNvPr id="3" name="Title 2">
            <a:extLst>
              <a:ext uri="{FF2B5EF4-FFF2-40B4-BE49-F238E27FC236}">
                <a16:creationId xmlns:a16="http://schemas.microsoft.com/office/drawing/2014/main" id="{92A78F3D-91CE-1C45-ABC8-6FFDB89FEFD9}"/>
              </a:ext>
            </a:extLst>
          </p:cNvPr>
          <p:cNvSpPr>
            <a:spLocks noGrp="1"/>
          </p:cNvSpPr>
          <p:nvPr>
            <p:ph type="title"/>
          </p:nvPr>
        </p:nvSpPr>
        <p:spPr>
          <a:xfrm>
            <a:off x="3241907" y="1062259"/>
            <a:ext cx="5435562" cy="747456"/>
          </a:xfrm>
        </p:spPr>
        <p:txBody>
          <a:bodyPr/>
          <a:lstStyle/>
          <a:p>
            <a:pPr algn="l"/>
            <a:r>
              <a:rPr lang="en-US" dirty="0"/>
              <a:t>Summary</a:t>
            </a:r>
          </a:p>
        </p:txBody>
      </p:sp>
    </p:spTree>
    <p:extLst>
      <p:ext uri="{BB962C8B-B14F-4D97-AF65-F5344CB8AC3E}">
        <p14:creationId xmlns:p14="http://schemas.microsoft.com/office/powerpoint/2010/main" val="308074768"/>
      </p:ext>
    </p:extLst>
  </p:cSld>
  <p:clrMapOvr>
    <a:masterClrMapping/>
  </p:clrMapOvr>
  <mc:AlternateContent xmlns:mc="http://schemas.openxmlformats.org/markup-compatibility/2006" xmlns:p14="http://schemas.microsoft.com/office/powerpoint/2010/main">
    <mc:Choice Requires="p14">
      <p:transition spd="slow" p14:dur="2000" advTm="47247"/>
    </mc:Choice>
    <mc:Fallback xmlns="">
      <p:transition spd="slow" advTm="47247"/>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F79C512-F028-824E-91F2-9E2FECA850AC}"/>
              </a:ext>
            </a:extLst>
          </p:cNvPr>
          <p:cNvSpPr>
            <a:spLocks noGrp="1"/>
          </p:cNvSpPr>
          <p:nvPr>
            <p:ph type="body" sz="quarter" idx="14"/>
          </p:nvPr>
        </p:nvSpPr>
        <p:spPr>
          <a:xfrm>
            <a:off x="1603728" y="1706660"/>
            <a:ext cx="8984543" cy="4338956"/>
          </a:xfrm>
        </p:spPr>
        <p:txBody>
          <a:bodyPr/>
          <a:lstStyle/>
          <a:p>
            <a:r>
              <a:rPr lang="en-US" dirty="0"/>
              <a:t>Capstone II:</a:t>
            </a:r>
          </a:p>
          <a:p>
            <a:endParaRPr lang="en-US" dirty="0"/>
          </a:p>
          <a:p>
            <a:pPr marL="457200" indent="-457200">
              <a:buFont typeface="Arial" panose="020B0604020202020204" pitchFamily="34" charset="0"/>
              <a:buChar char="•"/>
            </a:pPr>
            <a:r>
              <a:rPr lang="en-US" dirty="0"/>
              <a:t>Mohammad Kazmi</a:t>
            </a:r>
          </a:p>
          <a:p>
            <a:pPr marL="457200" indent="-457200">
              <a:buFont typeface="Arial" panose="020B0604020202020204" pitchFamily="34" charset="0"/>
              <a:buChar char="•"/>
            </a:pPr>
            <a:r>
              <a:rPr lang="en-US" dirty="0"/>
              <a:t>Jason Kildare</a:t>
            </a:r>
          </a:p>
        </p:txBody>
      </p:sp>
      <p:sp>
        <p:nvSpPr>
          <p:cNvPr id="3" name="Title 2">
            <a:extLst>
              <a:ext uri="{FF2B5EF4-FFF2-40B4-BE49-F238E27FC236}">
                <a16:creationId xmlns:a16="http://schemas.microsoft.com/office/drawing/2014/main" id="{25087496-8249-1841-8F34-D0D75CAF3127}"/>
              </a:ext>
            </a:extLst>
          </p:cNvPr>
          <p:cNvSpPr>
            <a:spLocks noGrp="1"/>
          </p:cNvSpPr>
          <p:nvPr>
            <p:ph type="title"/>
          </p:nvPr>
        </p:nvSpPr>
        <p:spPr/>
        <p:txBody>
          <a:bodyPr/>
          <a:lstStyle/>
          <a:p>
            <a:r>
              <a:rPr lang="en-US" dirty="0"/>
              <a:t>Team Members</a:t>
            </a:r>
          </a:p>
        </p:txBody>
      </p:sp>
    </p:spTree>
    <p:extLst>
      <p:ext uri="{BB962C8B-B14F-4D97-AF65-F5344CB8AC3E}">
        <p14:creationId xmlns:p14="http://schemas.microsoft.com/office/powerpoint/2010/main" val="1444114905"/>
      </p:ext>
    </p:extLst>
  </p:cSld>
  <p:clrMapOvr>
    <a:masterClrMapping/>
  </p:clrMapOvr>
  <mc:AlternateContent xmlns:mc="http://schemas.openxmlformats.org/markup-compatibility/2006" xmlns:p14="http://schemas.microsoft.com/office/powerpoint/2010/main">
    <mc:Choice Requires="p14">
      <p:transition spd="slow" p14:dur="2000" advTm="10577"/>
    </mc:Choice>
    <mc:Fallback xmlns="">
      <p:transition spd="slow" advTm="10577"/>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11D729F-2530-F34E-977B-FA99013BAA3F}"/>
              </a:ext>
            </a:extLst>
          </p:cNvPr>
          <p:cNvSpPr>
            <a:spLocks noGrp="1"/>
          </p:cNvSpPr>
          <p:nvPr>
            <p:ph sz="quarter" idx="10"/>
          </p:nvPr>
        </p:nvSpPr>
        <p:spPr>
          <a:xfrm>
            <a:off x="1203649" y="1903445"/>
            <a:ext cx="9965094" cy="3816220"/>
          </a:xfrm>
        </p:spPr>
        <p:txBody>
          <a:bodyPr>
            <a:normAutofit lnSpcReduction="10000"/>
          </a:bodyPr>
          <a:lstStyle/>
          <a:p>
            <a:r>
              <a:rPr lang="en-US" sz="2400" dirty="0"/>
              <a:t>Unsecure Patient Health Information and User Account Information is at risk of being exposed to vulnerabilities and malicious threats.</a:t>
            </a:r>
          </a:p>
          <a:p>
            <a:endParaRPr lang="en-US" sz="2400" dirty="0"/>
          </a:p>
          <a:p>
            <a:r>
              <a:rPr lang="en-US" sz="2400" dirty="0"/>
              <a:t>Failure to comply with Health Insurance Portability and Accountability Act (HIPAA) guidelines exposed the web application to various risks that can impact the confidentiality, integrity and accessibility of information.</a:t>
            </a:r>
          </a:p>
          <a:p>
            <a:endParaRPr lang="en-US" sz="2400" dirty="0"/>
          </a:p>
          <a:p>
            <a:r>
              <a:rPr lang="en-US" sz="2400" dirty="0"/>
              <a:t>Weak user account security, lack of recovery mechanisms, and lack of alert systems posed a risk to the application’s integrity.</a:t>
            </a:r>
          </a:p>
          <a:p>
            <a:endParaRPr lang="en-US" dirty="0"/>
          </a:p>
          <a:p>
            <a:pPr marL="0" indent="0">
              <a:buNone/>
            </a:pPr>
            <a:endParaRPr lang="en-US" dirty="0"/>
          </a:p>
        </p:txBody>
      </p:sp>
      <p:sp>
        <p:nvSpPr>
          <p:cNvPr id="3" name="Title 2">
            <a:extLst>
              <a:ext uri="{FF2B5EF4-FFF2-40B4-BE49-F238E27FC236}">
                <a16:creationId xmlns:a16="http://schemas.microsoft.com/office/drawing/2014/main" id="{92A78F3D-91CE-1C45-ABC8-6FFDB89FEFD9}"/>
              </a:ext>
            </a:extLst>
          </p:cNvPr>
          <p:cNvSpPr>
            <a:spLocks noGrp="1"/>
          </p:cNvSpPr>
          <p:nvPr>
            <p:ph type="title"/>
          </p:nvPr>
        </p:nvSpPr>
        <p:spPr>
          <a:xfrm>
            <a:off x="3251237" y="969960"/>
            <a:ext cx="4358819" cy="747456"/>
          </a:xfrm>
        </p:spPr>
        <p:txBody>
          <a:bodyPr/>
          <a:lstStyle/>
          <a:p>
            <a:pPr algn="l"/>
            <a:r>
              <a:rPr lang="en-US" dirty="0"/>
              <a:t>Problem</a:t>
            </a:r>
          </a:p>
        </p:txBody>
      </p:sp>
    </p:spTree>
    <p:extLst>
      <p:ext uri="{BB962C8B-B14F-4D97-AF65-F5344CB8AC3E}">
        <p14:creationId xmlns:p14="http://schemas.microsoft.com/office/powerpoint/2010/main" val="4049435364"/>
      </p:ext>
    </p:extLst>
  </p:cSld>
  <p:clrMapOvr>
    <a:masterClrMapping/>
  </p:clrMapOvr>
  <mc:AlternateContent xmlns:mc="http://schemas.openxmlformats.org/markup-compatibility/2006" xmlns:p14="http://schemas.microsoft.com/office/powerpoint/2010/main">
    <mc:Choice Requires="p14">
      <p:transition spd="slow" p14:dur="2000" advTm="32907"/>
    </mc:Choice>
    <mc:Fallback xmlns="">
      <p:transition spd="slow" advTm="32907"/>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11D729F-2530-F34E-977B-FA99013BAA3F}"/>
              </a:ext>
            </a:extLst>
          </p:cNvPr>
          <p:cNvSpPr>
            <a:spLocks noGrp="1"/>
          </p:cNvSpPr>
          <p:nvPr>
            <p:ph sz="half" idx="1"/>
          </p:nvPr>
        </p:nvSpPr>
        <p:spPr>
          <a:xfrm>
            <a:off x="559837" y="1632857"/>
            <a:ext cx="5411755" cy="4657691"/>
          </a:xfrm>
        </p:spPr>
        <p:txBody>
          <a:bodyPr>
            <a:normAutofit/>
          </a:bodyPr>
          <a:lstStyle/>
          <a:p>
            <a:r>
              <a:rPr lang="en-US" sz="1800" b="1" dirty="0"/>
              <a:t>Security Rule: </a:t>
            </a:r>
            <a:r>
              <a:rPr lang="en-US" sz="1800" dirty="0"/>
              <a:t>Ensures the confidentiality, integrity, and availability of electronic protected health information.</a:t>
            </a:r>
          </a:p>
          <a:p>
            <a:endParaRPr lang="en-US" sz="1800" dirty="0"/>
          </a:p>
          <a:p>
            <a:r>
              <a:rPr lang="en-US" sz="1800" b="1" dirty="0"/>
              <a:t>Privacy Rule: </a:t>
            </a:r>
            <a:r>
              <a:rPr lang="en-US" sz="1800" dirty="0"/>
              <a:t>Gives patients the right to request and receive copies of their medical records. This includes protecting all "individually identifiable health information" in any form</a:t>
            </a:r>
          </a:p>
          <a:p>
            <a:endParaRPr lang="en-US" sz="1800" dirty="0"/>
          </a:p>
          <a:p>
            <a:r>
              <a:rPr lang="en-US" sz="1800" b="1" dirty="0"/>
              <a:t>Breach Notification Rule: </a:t>
            </a:r>
            <a:r>
              <a:rPr lang="en-US" sz="1800" dirty="0"/>
              <a:t>Requires covered entities to notify patients if their unsecured protected health information is impermissibly used or disclosed.</a:t>
            </a:r>
          </a:p>
          <a:p>
            <a:pPr marL="0" indent="0">
              <a:buNone/>
            </a:pPr>
            <a:endParaRPr lang="en-US" sz="1500" dirty="0"/>
          </a:p>
        </p:txBody>
      </p:sp>
      <p:sp>
        <p:nvSpPr>
          <p:cNvPr id="3" name="Title 2">
            <a:extLst>
              <a:ext uri="{FF2B5EF4-FFF2-40B4-BE49-F238E27FC236}">
                <a16:creationId xmlns:a16="http://schemas.microsoft.com/office/drawing/2014/main" id="{92A78F3D-91CE-1C45-ABC8-6FFDB89FEFD9}"/>
              </a:ext>
            </a:extLst>
          </p:cNvPr>
          <p:cNvSpPr>
            <a:spLocks noGrp="1"/>
          </p:cNvSpPr>
          <p:nvPr>
            <p:ph type="title"/>
          </p:nvPr>
        </p:nvSpPr>
        <p:spPr>
          <a:xfrm>
            <a:off x="559837" y="307294"/>
            <a:ext cx="8984543" cy="1325563"/>
          </a:xfrm>
        </p:spPr>
        <p:txBody>
          <a:bodyPr anchor="ctr">
            <a:normAutofit/>
          </a:bodyPr>
          <a:lstStyle/>
          <a:p>
            <a:r>
              <a:rPr lang="en-US" dirty="0"/>
              <a:t>HIPAA Guidelines and Rules</a:t>
            </a:r>
          </a:p>
        </p:txBody>
      </p:sp>
      <p:pic>
        <p:nvPicPr>
          <p:cNvPr id="1026" name="Picture 2" descr="What Steps Should You Take for HIPAA Compliance? | BigID">
            <a:extLst>
              <a:ext uri="{FF2B5EF4-FFF2-40B4-BE49-F238E27FC236}">
                <a16:creationId xmlns:a16="http://schemas.microsoft.com/office/drawing/2014/main" id="{D8B95C73-85EB-8B82-5985-F7C6D9501F42}"/>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407021" y="1632857"/>
            <a:ext cx="5225142" cy="4507814"/>
          </a:xfrm>
          <a:prstGeom prst="rect">
            <a:avLst/>
          </a:prstGeom>
          <a:solidFill>
            <a:srgbClr val="FFFFFF"/>
          </a:solid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0516360"/>
      </p:ext>
    </p:extLst>
  </p:cSld>
  <p:clrMapOvr>
    <a:masterClrMapping/>
  </p:clrMapOvr>
  <mc:AlternateContent xmlns:mc="http://schemas.openxmlformats.org/markup-compatibility/2006" xmlns:p14="http://schemas.microsoft.com/office/powerpoint/2010/main">
    <mc:Choice Requires="p14">
      <p:transition spd="slow" p14:dur="2000" advTm="32848"/>
    </mc:Choice>
    <mc:Fallback xmlns="">
      <p:transition spd="slow" advTm="32848"/>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65DB58-3277-1E43-8F70-958C6AD2479E}"/>
              </a:ext>
            </a:extLst>
          </p:cNvPr>
          <p:cNvSpPr>
            <a:spLocks noGrp="1"/>
          </p:cNvSpPr>
          <p:nvPr>
            <p:ph sz="quarter" idx="10"/>
          </p:nvPr>
        </p:nvSpPr>
        <p:spPr>
          <a:xfrm>
            <a:off x="2929812" y="1567303"/>
            <a:ext cx="8929395" cy="4758851"/>
          </a:xfrm>
        </p:spPr>
        <p:txBody>
          <a:bodyPr/>
          <a:lstStyle/>
          <a:p>
            <a:r>
              <a:rPr lang="en-US" sz="1600" b="1" dirty="0"/>
              <a:t>User Story 1: </a:t>
            </a:r>
            <a:r>
              <a:rPr lang="en-US" sz="1600" dirty="0">
                <a:effectLst/>
                <a:latin typeface="Arial MT"/>
                <a:ea typeface="Arial MT"/>
                <a:cs typeface="Arial MT"/>
              </a:rPr>
              <a:t>As</a:t>
            </a:r>
            <a:r>
              <a:rPr lang="en-US" sz="1600" spc="-35" dirty="0">
                <a:effectLst/>
                <a:latin typeface="Arial MT"/>
                <a:ea typeface="Arial MT"/>
                <a:cs typeface="Arial MT"/>
              </a:rPr>
              <a:t> </a:t>
            </a:r>
            <a:r>
              <a:rPr lang="en-US" sz="1600" dirty="0">
                <a:effectLst/>
                <a:latin typeface="Arial MT"/>
                <a:ea typeface="Arial MT"/>
                <a:cs typeface="Arial MT"/>
              </a:rPr>
              <a:t>a</a:t>
            </a:r>
            <a:r>
              <a:rPr lang="en-US" sz="1600" spc="-35" dirty="0">
                <a:effectLst/>
                <a:latin typeface="Arial MT"/>
                <a:ea typeface="Arial MT"/>
                <a:cs typeface="Arial MT"/>
              </a:rPr>
              <a:t> </a:t>
            </a:r>
            <a:r>
              <a:rPr lang="en-US" sz="1600" dirty="0">
                <a:effectLst/>
                <a:latin typeface="Arial MT"/>
                <a:ea typeface="Arial MT"/>
                <a:cs typeface="Arial MT"/>
              </a:rPr>
              <a:t>developer,</a:t>
            </a:r>
            <a:r>
              <a:rPr lang="en-US" sz="1600" spc="-35" dirty="0">
                <a:effectLst/>
                <a:latin typeface="Arial MT"/>
                <a:ea typeface="Arial MT"/>
                <a:cs typeface="Arial MT"/>
              </a:rPr>
              <a:t> </a:t>
            </a:r>
            <a:r>
              <a:rPr lang="en-US" sz="1600" dirty="0">
                <a:effectLst/>
                <a:latin typeface="Arial MT"/>
                <a:ea typeface="Arial MT"/>
                <a:cs typeface="Arial MT"/>
              </a:rPr>
              <a:t>I</a:t>
            </a:r>
            <a:r>
              <a:rPr lang="en-US" sz="1600" spc="-35" dirty="0">
                <a:effectLst/>
                <a:latin typeface="Arial MT"/>
                <a:ea typeface="Arial MT"/>
                <a:cs typeface="Arial MT"/>
              </a:rPr>
              <a:t> </a:t>
            </a:r>
            <a:r>
              <a:rPr lang="en-US" sz="1600" dirty="0">
                <a:effectLst/>
                <a:latin typeface="Arial MT"/>
                <a:ea typeface="Arial MT"/>
                <a:cs typeface="Arial MT"/>
              </a:rPr>
              <a:t>want</a:t>
            </a:r>
            <a:r>
              <a:rPr lang="en-US" sz="1600" spc="-30" dirty="0">
                <a:effectLst/>
                <a:latin typeface="Arial MT"/>
                <a:ea typeface="Arial MT"/>
                <a:cs typeface="Arial MT"/>
              </a:rPr>
              <a:t> </a:t>
            </a:r>
            <a:r>
              <a:rPr lang="en-US" sz="1600" dirty="0">
                <a:effectLst/>
                <a:latin typeface="Arial MT"/>
                <a:ea typeface="Arial MT"/>
                <a:cs typeface="Arial MT"/>
              </a:rPr>
              <a:t>to</a:t>
            </a:r>
            <a:r>
              <a:rPr lang="en-US" sz="1600" spc="-35" dirty="0">
                <a:effectLst/>
                <a:latin typeface="Arial MT"/>
                <a:ea typeface="Arial MT"/>
                <a:cs typeface="Arial MT"/>
              </a:rPr>
              <a:t> </a:t>
            </a:r>
            <a:r>
              <a:rPr lang="en-US" sz="1600" dirty="0">
                <a:effectLst/>
                <a:latin typeface="Arial MT"/>
                <a:ea typeface="Arial MT"/>
                <a:cs typeface="Arial MT"/>
              </a:rPr>
              <a:t>implement</a:t>
            </a:r>
            <a:r>
              <a:rPr lang="en-US" sz="1600" spc="-35" dirty="0">
                <a:effectLst/>
                <a:latin typeface="Arial MT"/>
                <a:ea typeface="Arial MT"/>
                <a:cs typeface="Arial MT"/>
              </a:rPr>
              <a:t> </a:t>
            </a:r>
            <a:r>
              <a:rPr lang="en-US" sz="1600" dirty="0">
                <a:effectLst/>
                <a:latin typeface="Arial MT"/>
                <a:ea typeface="Arial MT"/>
                <a:cs typeface="Arial MT"/>
              </a:rPr>
              <a:t>Two-Factor</a:t>
            </a:r>
            <a:r>
              <a:rPr lang="en-US" sz="1600" spc="-35" dirty="0">
                <a:effectLst/>
                <a:latin typeface="Arial MT"/>
                <a:ea typeface="Arial MT"/>
                <a:cs typeface="Arial MT"/>
              </a:rPr>
              <a:t> </a:t>
            </a:r>
            <a:r>
              <a:rPr lang="en-US" sz="1600" dirty="0">
                <a:effectLst/>
                <a:latin typeface="Arial MT"/>
                <a:ea typeface="Arial MT"/>
                <a:cs typeface="Arial MT"/>
              </a:rPr>
              <a:t>Authentication</a:t>
            </a:r>
            <a:r>
              <a:rPr lang="en-US" sz="1600" spc="-35" dirty="0">
                <a:effectLst/>
                <a:latin typeface="Arial MT"/>
                <a:ea typeface="Arial MT"/>
                <a:cs typeface="Arial MT"/>
              </a:rPr>
              <a:t> </a:t>
            </a:r>
            <a:r>
              <a:rPr lang="en-US" sz="1600" dirty="0">
                <a:effectLst/>
                <a:latin typeface="Arial MT"/>
                <a:ea typeface="Arial MT"/>
                <a:cs typeface="Arial MT"/>
              </a:rPr>
              <a:t>for</a:t>
            </a:r>
            <a:r>
              <a:rPr lang="en-US" sz="1600" spc="-35" dirty="0">
                <a:effectLst/>
                <a:latin typeface="Arial MT"/>
                <a:ea typeface="Arial MT"/>
                <a:cs typeface="Arial MT"/>
              </a:rPr>
              <a:t> </a:t>
            </a:r>
            <a:r>
              <a:rPr lang="en-US" sz="1600" dirty="0">
                <a:effectLst/>
                <a:latin typeface="Arial MT"/>
                <a:ea typeface="Arial MT"/>
                <a:cs typeface="Arial MT"/>
              </a:rPr>
              <a:t>both</a:t>
            </a:r>
            <a:r>
              <a:rPr lang="en-US" sz="1600" spc="5" dirty="0">
                <a:effectLst/>
                <a:latin typeface="Arial MT"/>
                <a:ea typeface="Arial MT"/>
                <a:cs typeface="Arial MT"/>
              </a:rPr>
              <a:t> </a:t>
            </a:r>
            <a:r>
              <a:rPr lang="en-US" sz="1600" dirty="0">
                <a:effectLst/>
                <a:latin typeface="Arial MT"/>
                <a:ea typeface="Arial MT"/>
                <a:cs typeface="Arial MT"/>
              </a:rPr>
              <a:t>Users and the Doctors, so that they can be verified, and no unauthorized access is</a:t>
            </a:r>
            <a:r>
              <a:rPr lang="en-US" sz="1600" spc="5" dirty="0">
                <a:effectLst/>
                <a:latin typeface="Arial MT"/>
                <a:ea typeface="Arial MT"/>
                <a:cs typeface="Arial MT"/>
              </a:rPr>
              <a:t> </a:t>
            </a:r>
            <a:r>
              <a:rPr lang="en-US" sz="1600" dirty="0">
                <a:effectLst/>
                <a:latin typeface="Arial MT"/>
                <a:ea typeface="Arial MT"/>
                <a:cs typeface="Arial MT"/>
              </a:rPr>
              <a:t>allowed</a:t>
            </a:r>
            <a:r>
              <a:rPr lang="en-US" sz="1600" spc="-10" dirty="0">
                <a:effectLst/>
                <a:latin typeface="Arial MT"/>
                <a:ea typeface="Arial MT"/>
                <a:cs typeface="Arial MT"/>
              </a:rPr>
              <a:t> </a:t>
            </a:r>
            <a:r>
              <a:rPr lang="en-US" sz="1600" dirty="0">
                <a:effectLst/>
                <a:latin typeface="Arial MT"/>
                <a:ea typeface="Arial MT"/>
                <a:cs typeface="Arial MT"/>
              </a:rPr>
              <a:t>to</a:t>
            </a:r>
            <a:r>
              <a:rPr lang="en-US" sz="1600" spc="-5" dirty="0">
                <a:effectLst/>
                <a:latin typeface="Arial MT"/>
                <a:ea typeface="Arial MT"/>
                <a:cs typeface="Arial MT"/>
              </a:rPr>
              <a:t> </a:t>
            </a:r>
            <a:r>
              <a:rPr lang="en-US" sz="1600" dirty="0">
                <a:effectLst/>
                <a:latin typeface="Arial MT"/>
                <a:ea typeface="Arial MT"/>
                <a:cs typeface="Arial MT"/>
              </a:rPr>
              <a:t>the</a:t>
            </a:r>
            <a:r>
              <a:rPr lang="en-US" sz="1600" spc="-5" dirty="0">
                <a:effectLst/>
                <a:latin typeface="Arial MT"/>
                <a:ea typeface="Arial MT"/>
                <a:cs typeface="Arial MT"/>
              </a:rPr>
              <a:t> </a:t>
            </a:r>
            <a:r>
              <a:rPr lang="en-US" sz="1600" dirty="0">
                <a:effectLst/>
                <a:latin typeface="Arial MT"/>
                <a:ea typeface="Arial MT"/>
                <a:cs typeface="Arial MT"/>
              </a:rPr>
              <a:t>application. </a:t>
            </a:r>
            <a:r>
              <a:rPr lang="en-US" sz="1600" b="1" dirty="0">
                <a:effectLst/>
                <a:latin typeface="Arial MT"/>
                <a:ea typeface="Arial MT"/>
                <a:cs typeface="Arial MT"/>
              </a:rPr>
              <a:t>(Security Rule)</a:t>
            </a:r>
          </a:p>
          <a:p>
            <a:endParaRPr lang="en-US" sz="1600" dirty="0">
              <a:latin typeface="Arial MT"/>
            </a:endParaRPr>
          </a:p>
          <a:p>
            <a:r>
              <a:rPr lang="en-US" sz="1600" b="1" dirty="0">
                <a:latin typeface="Arial MT"/>
              </a:rPr>
              <a:t>User Story 2: </a:t>
            </a:r>
            <a:r>
              <a:rPr lang="en-US" sz="1600" spc="0" dirty="0">
                <a:effectLst/>
                <a:latin typeface="Arial MT"/>
                <a:ea typeface="Arial MT"/>
                <a:cs typeface="Arial MT"/>
              </a:rPr>
              <a:t>As</a:t>
            </a:r>
            <a:r>
              <a:rPr lang="en-US" sz="1600" spc="-20" dirty="0">
                <a:effectLst/>
                <a:latin typeface="Arial MT"/>
                <a:ea typeface="Arial MT"/>
                <a:cs typeface="Arial MT"/>
              </a:rPr>
              <a:t> </a:t>
            </a:r>
            <a:r>
              <a:rPr lang="en-US" sz="1600" spc="0" dirty="0">
                <a:effectLst/>
                <a:latin typeface="Arial MT"/>
                <a:ea typeface="Arial MT"/>
                <a:cs typeface="Arial MT"/>
              </a:rPr>
              <a:t>a</a:t>
            </a:r>
            <a:r>
              <a:rPr lang="en-US" sz="1600" spc="-20" dirty="0">
                <a:effectLst/>
                <a:latin typeface="Arial MT"/>
                <a:ea typeface="Arial MT"/>
                <a:cs typeface="Arial MT"/>
              </a:rPr>
              <a:t> </a:t>
            </a:r>
            <a:r>
              <a:rPr lang="en-US" sz="1600" spc="0" dirty="0">
                <a:effectLst/>
                <a:latin typeface="Arial MT"/>
                <a:ea typeface="Arial MT"/>
                <a:cs typeface="Arial MT"/>
              </a:rPr>
              <a:t>developer,</a:t>
            </a:r>
            <a:r>
              <a:rPr lang="en-US" sz="1600" spc="-20" dirty="0">
                <a:effectLst/>
                <a:latin typeface="Arial MT"/>
                <a:ea typeface="Arial MT"/>
                <a:cs typeface="Arial MT"/>
              </a:rPr>
              <a:t> </a:t>
            </a:r>
            <a:r>
              <a:rPr lang="en-US" sz="1600" spc="0" dirty="0">
                <a:effectLst/>
                <a:latin typeface="Arial MT"/>
                <a:ea typeface="Arial MT"/>
                <a:cs typeface="Arial MT"/>
              </a:rPr>
              <a:t>I</a:t>
            </a:r>
            <a:r>
              <a:rPr lang="en-US" sz="1600" spc="-20" dirty="0">
                <a:effectLst/>
                <a:latin typeface="Arial MT"/>
                <a:ea typeface="Arial MT"/>
                <a:cs typeface="Arial MT"/>
              </a:rPr>
              <a:t> </a:t>
            </a:r>
            <a:r>
              <a:rPr lang="en-US" sz="1600" spc="0" dirty="0">
                <a:effectLst/>
                <a:latin typeface="Arial MT"/>
                <a:ea typeface="Arial MT"/>
                <a:cs typeface="Arial MT"/>
              </a:rPr>
              <a:t>want</a:t>
            </a:r>
            <a:r>
              <a:rPr lang="en-US" sz="1600" spc="-20" dirty="0">
                <a:effectLst/>
                <a:latin typeface="Arial MT"/>
                <a:ea typeface="Arial MT"/>
                <a:cs typeface="Arial MT"/>
              </a:rPr>
              <a:t> </a:t>
            </a:r>
            <a:r>
              <a:rPr lang="en-US" sz="1600" spc="0" dirty="0">
                <a:effectLst/>
                <a:latin typeface="Arial MT"/>
                <a:ea typeface="Arial MT"/>
                <a:cs typeface="Arial MT"/>
              </a:rPr>
              <a:t>to</a:t>
            </a:r>
            <a:r>
              <a:rPr lang="en-US" sz="1600" spc="-20" dirty="0">
                <a:effectLst/>
                <a:latin typeface="Arial MT"/>
                <a:ea typeface="Arial MT"/>
                <a:cs typeface="Arial MT"/>
              </a:rPr>
              <a:t> </a:t>
            </a:r>
            <a:r>
              <a:rPr lang="en-US" sz="1600" spc="0" dirty="0">
                <a:effectLst/>
                <a:latin typeface="Arial MT"/>
                <a:ea typeface="Arial MT"/>
                <a:cs typeface="Arial MT"/>
              </a:rPr>
              <a:t>implement</a:t>
            </a:r>
            <a:r>
              <a:rPr lang="en-US" sz="1600" spc="-20" dirty="0">
                <a:effectLst/>
                <a:latin typeface="Arial MT"/>
                <a:ea typeface="Arial MT"/>
                <a:cs typeface="Arial MT"/>
              </a:rPr>
              <a:t> </a:t>
            </a:r>
            <a:r>
              <a:rPr lang="en-US" sz="1600" spc="0" dirty="0">
                <a:effectLst/>
                <a:latin typeface="Arial MT"/>
                <a:ea typeface="Arial MT"/>
                <a:cs typeface="Arial MT"/>
              </a:rPr>
              <a:t>a</a:t>
            </a:r>
            <a:r>
              <a:rPr lang="en-US" sz="1600" spc="-20" dirty="0">
                <a:effectLst/>
                <a:latin typeface="Arial MT"/>
                <a:ea typeface="Arial MT"/>
                <a:cs typeface="Arial MT"/>
              </a:rPr>
              <a:t> </a:t>
            </a:r>
            <a:r>
              <a:rPr lang="en-US" sz="1600" spc="0" dirty="0">
                <a:effectLst/>
                <a:latin typeface="Arial MT"/>
                <a:ea typeface="Arial MT"/>
                <a:cs typeface="Arial MT"/>
              </a:rPr>
              <a:t>“Forgot</a:t>
            </a:r>
            <a:r>
              <a:rPr lang="en-US" sz="1600" spc="-20" dirty="0">
                <a:effectLst/>
                <a:latin typeface="Arial MT"/>
                <a:ea typeface="Arial MT"/>
                <a:cs typeface="Arial MT"/>
              </a:rPr>
              <a:t> </a:t>
            </a:r>
            <a:r>
              <a:rPr lang="en-US" sz="1600" spc="0" dirty="0">
                <a:effectLst/>
                <a:latin typeface="Arial MT"/>
                <a:ea typeface="Arial MT"/>
                <a:cs typeface="Arial MT"/>
              </a:rPr>
              <a:t>Password”</a:t>
            </a:r>
            <a:r>
              <a:rPr lang="en-US" sz="1600" spc="-20" dirty="0">
                <a:effectLst/>
                <a:latin typeface="Arial MT"/>
                <a:ea typeface="Arial MT"/>
                <a:cs typeface="Arial MT"/>
              </a:rPr>
              <a:t> </a:t>
            </a:r>
            <a:r>
              <a:rPr lang="en-US" sz="1600" spc="0" dirty="0">
                <a:effectLst/>
                <a:latin typeface="Arial MT"/>
                <a:ea typeface="Arial MT"/>
                <a:cs typeface="Arial MT"/>
              </a:rPr>
              <a:t>feature</a:t>
            </a:r>
            <a:r>
              <a:rPr lang="en-US" sz="1600" spc="-20" dirty="0">
                <a:effectLst/>
                <a:latin typeface="Arial MT"/>
                <a:ea typeface="Arial MT"/>
                <a:cs typeface="Arial MT"/>
              </a:rPr>
              <a:t> </a:t>
            </a:r>
            <a:r>
              <a:rPr lang="en-US" sz="1600" spc="0" dirty="0">
                <a:effectLst/>
                <a:latin typeface="Arial MT"/>
                <a:ea typeface="Arial MT"/>
                <a:cs typeface="Arial MT"/>
              </a:rPr>
              <a:t>in</a:t>
            </a:r>
            <a:r>
              <a:rPr lang="en-US" sz="1600" spc="-20" dirty="0">
                <a:effectLst/>
                <a:latin typeface="Arial MT"/>
                <a:ea typeface="Arial MT"/>
                <a:cs typeface="Arial MT"/>
              </a:rPr>
              <a:t> </a:t>
            </a:r>
            <a:r>
              <a:rPr lang="en-US" sz="1600" spc="0" dirty="0">
                <a:effectLst/>
                <a:latin typeface="Arial MT"/>
                <a:ea typeface="Arial MT"/>
                <a:cs typeface="Arial MT"/>
              </a:rPr>
              <a:t>case a user forgets their password, so a code is sent to the user via email which allows them to reset their password.</a:t>
            </a:r>
            <a:r>
              <a:rPr lang="en-US" sz="1600" b="1" spc="0" dirty="0">
                <a:effectLst/>
                <a:latin typeface="Arial MT"/>
                <a:ea typeface="Arial MT"/>
                <a:cs typeface="Arial MT"/>
              </a:rPr>
              <a:t> (Security Rule)</a:t>
            </a:r>
          </a:p>
          <a:p>
            <a:pPr marL="0" indent="0">
              <a:buNone/>
            </a:pPr>
            <a:endParaRPr lang="en-US" sz="1600" dirty="0">
              <a:latin typeface="Arial MT"/>
              <a:ea typeface="Arial MT"/>
              <a:cs typeface="Arial MT"/>
            </a:endParaRPr>
          </a:p>
          <a:p>
            <a:r>
              <a:rPr lang="en-US" sz="1600" b="1" spc="0" dirty="0">
                <a:effectLst/>
                <a:latin typeface="Arial MT"/>
                <a:ea typeface="Arial MT"/>
                <a:cs typeface="Arial MT"/>
              </a:rPr>
              <a:t>User Story 3: </a:t>
            </a:r>
            <a:r>
              <a:rPr lang="en-US" sz="1600" dirty="0">
                <a:effectLst/>
                <a:latin typeface="Arial MT"/>
                <a:ea typeface="Arial MT"/>
                <a:cs typeface="Arial MT"/>
              </a:rPr>
              <a:t>As</a:t>
            </a:r>
            <a:r>
              <a:rPr lang="en-US" sz="1600" spc="-25" dirty="0">
                <a:effectLst/>
                <a:latin typeface="Arial MT"/>
                <a:ea typeface="Arial MT"/>
                <a:cs typeface="Arial MT"/>
              </a:rPr>
              <a:t> </a:t>
            </a:r>
            <a:r>
              <a:rPr lang="en-US" sz="1600" dirty="0">
                <a:effectLst/>
                <a:latin typeface="Arial MT"/>
                <a:ea typeface="Arial MT"/>
                <a:cs typeface="Arial MT"/>
              </a:rPr>
              <a:t>a</a:t>
            </a:r>
            <a:r>
              <a:rPr lang="en-US" sz="1600" spc="-25" dirty="0">
                <a:effectLst/>
                <a:latin typeface="Arial MT"/>
                <a:ea typeface="Arial MT"/>
                <a:cs typeface="Arial MT"/>
              </a:rPr>
              <a:t> </a:t>
            </a:r>
            <a:r>
              <a:rPr lang="en-US" sz="1600" dirty="0">
                <a:effectLst/>
                <a:latin typeface="Arial MT"/>
                <a:ea typeface="Arial MT"/>
                <a:cs typeface="Arial MT"/>
              </a:rPr>
              <a:t>developer,</a:t>
            </a:r>
            <a:r>
              <a:rPr lang="en-US" sz="1600" spc="-25" dirty="0">
                <a:effectLst/>
                <a:latin typeface="Arial MT"/>
                <a:ea typeface="Arial MT"/>
                <a:cs typeface="Arial MT"/>
              </a:rPr>
              <a:t> </a:t>
            </a:r>
            <a:r>
              <a:rPr lang="en-US" sz="1600" dirty="0">
                <a:effectLst/>
                <a:latin typeface="Arial MT"/>
                <a:ea typeface="Arial MT"/>
                <a:cs typeface="Arial MT"/>
              </a:rPr>
              <a:t>I</a:t>
            </a:r>
            <a:r>
              <a:rPr lang="en-US" sz="1600" spc="-25" dirty="0">
                <a:effectLst/>
                <a:latin typeface="Arial MT"/>
                <a:ea typeface="Arial MT"/>
                <a:cs typeface="Arial MT"/>
              </a:rPr>
              <a:t> </a:t>
            </a:r>
            <a:r>
              <a:rPr lang="en-US" sz="1600" dirty="0">
                <a:effectLst/>
                <a:latin typeface="Arial MT"/>
                <a:ea typeface="Arial MT"/>
                <a:cs typeface="Arial MT"/>
              </a:rPr>
              <a:t>want</a:t>
            </a:r>
            <a:r>
              <a:rPr lang="en-US" sz="1600" spc="-25" dirty="0">
                <a:effectLst/>
                <a:latin typeface="Arial MT"/>
                <a:ea typeface="Arial MT"/>
                <a:cs typeface="Arial MT"/>
              </a:rPr>
              <a:t> </a:t>
            </a:r>
            <a:r>
              <a:rPr lang="en-US" sz="1600" dirty="0">
                <a:effectLst/>
                <a:latin typeface="Arial MT"/>
                <a:ea typeface="Arial MT"/>
                <a:cs typeface="Arial MT"/>
              </a:rPr>
              <a:t>to</a:t>
            </a:r>
            <a:r>
              <a:rPr lang="en-US" sz="1600" spc="-25" dirty="0">
                <a:effectLst/>
                <a:latin typeface="Arial MT"/>
                <a:ea typeface="Arial MT"/>
                <a:cs typeface="Arial MT"/>
              </a:rPr>
              <a:t> </a:t>
            </a:r>
            <a:r>
              <a:rPr lang="en-US" sz="1600" dirty="0">
                <a:effectLst/>
                <a:latin typeface="Arial MT"/>
                <a:ea typeface="Arial MT"/>
                <a:cs typeface="Arial MT"/>
              </a:rPr>
              <a:t>implement</a:t>
            </a:r>
            <a:r>
              <a:rPr lang="en-US" sz="1600" spc="-25" dirty="0">
                <a:effectLst/>
                <a:latin typeface="Arial MT"/>
                <a:ea typeface="Arial MT"/>
                <a:cs typeface="Arial MT"/>
              </a:rPr>
              <a:t> </a:t>
            </a:r>
            <a:r>
              <a:rPr lang="en-US" sz="1600" dirty="0">
                <a:effectLst/>
                <a:latin typeface="Arial MT"/>
                <a:ea typeface="Arial MT"/>
                <a:cs typeface="Arial MT"/>
              </a:rPr>
              <a:t>an</a:t>
            </a:r>
            <a:r>
              <a:rPr lang="en-US" sz="1600" spc="-25" dirty="0">
                <a:effectLst/>
                <a:latin typeface="Arial MT"/>
                <a:ea typeface="Arial MT"/>
                <a:cs typeface="Arial MT"/>
              </a:rPr>
              <a:t> </a:t>
            </a:r>
            <a:r>
              <a:rPr lang="en-US" sz="1600" dirty="0">
                <a:effectLst/>
                <a:latin typeface="Arial MT"/>
                <a:ea typeface="Arial MT"/>
                <a:cs typeface="Arial MT"/>
              </a:rPr>
              <a:t>automated</a:t>
            </a:r>
            <a:r>
              <a:rPr lang="en-US" sz="1600" spc="-25" dirty="0">
                <a:effectLst/>
                <a:latin typeface="Arial MT"/>
                <a:ea typeface="Arial MT"/>
                <a:cs typeface="Arial MT"/>
              </a:rPr>
              <a:t> </a:t>
            </a:r>
            <a:r>
              <a:rPr lang="en-US" sz="1600" dirty="0">
                <a:effectLst/>
                <a:latin typeface="Arial MT"/>
                <a:ea typeface="Arial MT"/>
                <a:cs typeface="Arial MT"/>
              </a:rPr>
              <a:t>notification</a:t>
            </a:r>
            <a:r>
              <a:rPr lang="en-US" sz="1600" spc="-25" dirty="0">
                <a:effectLst/>
                <a:latin typeface="Arial MT"/>
                <a:ea typeface="Arial MT"/>
                <a:cs typeface="Arial MT"/>
              </a:rPr>
              <a:t> </a:t>
            </a:r>
            <a:r>
              <a:rPr lang="en-US" sz="1600" dirty="0">
                <a:effectLst/>
                <a:latin typeface="Arial MT"/>
                <a:ea typeface="Arial MT"/>
                <a:cs typeface="Arial MT"/>
              </a:rPr>
              <a:t>system both in-app and email to notify the user in the event of a breach. </a:t>
            </a:r>
            <a:r>
              <a:rPr lang="en-US" sz="1600" b="1" dirty="0">
                <a:effectLst/>
                <a:latin typeface="Arial MT"/>
                <a:ea typeface="Arial MT"/>
                <a:cs typeface="Arial MT"/>
              </a:rPr>
              <a:t>(Breach Notification Rule)</a:t>
            </a:r>
          </a:p>
          <a:p>
            <a:endParaRPr lang="en-US" sz="1600" spc="0" dirty="0">
              <a:latin typeface="Arial MT"/>
              <a:ea typeface="Arial MT"/>
              <a:cs typeface="Arial MT"/>
            </a:endParaRPr>
          </a:p>
          <a:p>
            <a:r>
              <a:rPr lang="en-US" sz="1600" b="1" dirty="0">
                <a:effectLst/>
                <a:latin typeface="Arial MT"/>
                <a:ea typeface="Arial MT"/>
                <a:cs typeface="Arial MT"/>
              </a:rPr>
              <a:t>User Story 4: </a:t>
            </a:r>
            <a:r>
              <a:rPr lang="en-US" sz="1600" dirty="0">
                <a:solidFill>
                  <a:srgbClr val="242424"/>
                </a:solidFill>
                <a:effectLst/>
                <a:latin typeface="Arial MT"/>
                <a:ea typeface="Arial MT"/>
                <a:cs typeface="Arial MT"/>
              </a:rPr>
              <a:t>As</a:t>
            </a:r>
            <a:r>
              <a:rPr lang="en-US" sz="1600" spc="-20" dirty="0">
                <a:solidFill>
                  <a:srgbClr val="242424"/>
                </a:solidFill>
                <a:effectLst/>
                <a:latin typeface="Arial MT"/>
                <a:ea typeface="Arial MT"/>
                <a:cs typeface="Arial MT"/>
              </a:rPr>
              <a:t> </a:t>
            </a:r>
            <a:r>
              <a:rPr lang="en-US" sz="1600" dirty="0">
                <a:solidFill>
                  <a:srgbClr val="242424"/>
                </a:solidFill>
                <a:effectLst/>
                <a:latin typeface="Arial MT"/>
                <a:ea typeface="Arial MT"/>
                <a:cs typeface="Arial MT"/>
              </a:rPr>
              <a:t>a</a:t>
            </a:r>
            <a:r>
              <a:rPr lang="en-US" sz="1600" spc="-25" dirty="0">
                <a:solidFill>
                  <a:srgbClr val="242424"/>
                </a:solidFill>
                <a:effectLst/>
                <a:latin typeface="Arial MT"/>
                <a:ea typeface="Arial MT"/>
                <a:cs typeface="Arial MT"/>
              </a:rPr>
              <a:t> </a:t>
            </a:r>
            <a:r>
              <a:rPr lang="en-US" sz="1600" dirty="0">
                <a:solidFill>
                  <a:srgbClr val="242424"/>
                </a:solidFill>
                <a:effectLst/>
                <a:latin typeface="Arial MT"/>
                <a:ea typeface="Arial MT"/>
                <a:cs typeface="Arial MT"/>
              </a:rPr>
              <a:t>user,</a:t>
            </a:r>
            <a:r>
              <a:rPr lang="en-US" sz="1600" spc="-25" dirty="0">
                <a:solidFill>
                  <a:srgbClr val="242424"/>
                </a:solidFill>
                <a:effectLst/>
                <a:latin typeface="Arial MT"/>
                <a:ea typeface="Arial MT"/>
                <a:cs typeface="Arial MT"/>
              </a:rPr>
              <a:t> </a:t>
            </a:r>
            <a:r>
              <a:rPr lang="en-US" sz="1600" dirty="0">
                <a:solidFill>
                  <a:srgbClr val="242424"/>
                </a:solidFill>
                <a:effectLst/>
                <a:latin typeface="Arial MT"/>
                <a:ea typeface="Arial MT"/>
                <a:cs typeface="Arial MT"/>
              </a:rPr>
              <a:t>I</a:t>
            </a:r>
            <a:r>
              <a:rPr lang="en-US" sz="1600" spc="-25" dirty="0">
                <a:solidFill>
                  <a:srgbClr val="242424"/>
                </a:solidFill>
                <a:effectLst/>
                <a:latin typeface="Arial MT"/>
                <a:ea typeface="Arial MT"/>
                <a:cs typeface="Arial MT"/>
              </a:rPr>
              <a:t> </a:t>
            </a:r>
            <a:r>
              <a:rPr lang="en-US" sz="1600" dirty="0">
                <a:solidFill>
                  <a:srgbClr val="242424"/>
                </a:solidFill>
                <a:effectLst/>
                <a:latin typeface="Arial MT"/>
                <a:ea typeface="Arial MT"/>
                <a:cs typeface="Arial MT"/>
              </a:rPr>
              <a:t>want</a:t>
            </a:r>
            <a:r>
              <a:rPr lang="en-US" sz="1600" spc="-20" dirty="0">
                <a:solidFill>
                  <a:srgbClr val="242424"/>
                </a:solidFill>
                <a:effectLst/>
                <a:latin typeface="Arial MT"/>
                <a:ea typeface="Arial MT"/>
                <a:cs typeface="Arial MT"/>
              </a:rPr>
              <a:t> </a:t>
            </a:r>
            <a:r>
              <a:rPr lang="en-US" sz="1600" dirty="0">
                <a:solidFill>
                  <a:srgbClr val="242424"/>
                </a:solidFill>
                <a:effectLst/>
                <a:latin typeface="Arial MT"/>
                <a:ea typeface="Arial MT"/>
                <a:cs typeface="Arial MT"/>
              </a:rPr>
              <a:t>to</a:t>
            </a:r>
            <a:r>
              <a:rPr lang="en-US" sz="1600" spc="-25" dirty="0">
                <a:solidFill>
                  <a:srgbClr val="242424"/>
                </a:solidFill>
                <a:effectLst/>
                <a:latin typeface="Arial MT"/>
                <a:ea typeface="Arial MT"/>
                <a:cs typeface="Arial MT"/>
              </a:rPr>
              <a:t> </a:t>
            </a:r>
            <a:r>
              <a:rPr lang="en-US" sz="1600" dirty="0">
                <a:solidFill>
                  <a:srgbClr val="242424"/>
                </a:solidFill>
                <a:effectLst/>
                <a:latin typeface="Arial MT"/>
                <a:ea typeface="Arial MT"/>
                <a:cs typeface="Arial MT"/>
              </a:rPr>
              <a:t>receive</a:t>
            </a:r>
            <a:r>
              <a:rPr lang="en-US" sz="1600" spc="-25" dirty="0">
                <a:solidFill>
                  <a:srgbClr val="242424"/>
                </a:solidFill>
                <a:effectLst/>
                <a:latin typeface="Arial MT"/>
                <a:ea typeface="Arial MT"/>
                <a:cs typeface="Arial MT"/>
              </a:rPr>
              <a:t> </a:t>
            </a:r>
            <a:r>
              <a:rPr lang="en-US" sz="1600" dirty="0">
                <a:solidFill>
                  <a:srgbClr val="242424"/>
                </a:solidFill>
                <a:effectLst/>
                <a:latin typeface="Arial MT"/>
                <a:ea typeface="Arial MT"/>
                <a:cs typeface="Arial MT"/>
              </a:rPr>
              <a:t>any</a:t>
            </a:r>
            <a:r>
              <a:rPr lang="en-US" sz="1600" spc="-25" dirty="0">
                <a:solidFill>
                  <a:srgbClr val="242424"/>
                </a:solidFill>
                <a:effectLst/>
                <a:latin typeface="Arial MT"/>
                <a:ea typeface="Arial MT"/>
                <a:cs typeface="Arial MT"/>
              </a:rPr>
              <a:t> </a:t>
            </a:r>
            <a:r>
              <a:rPr lang="en-US" sz="1600" dirty="0">
                <a:solidFill>
                  <a:srgbClr val="242424"/>
                </a:solidFill>
                <a:effectLst/>
                <a:latin typeface="Arial MT"/>
                <a:ea typeface="Arial MT"/>
                <a:cs typeface="Arial MT"/>
              </a:rPr>
              <a:t>digital</a:t>
            </a:r>
            <a:r>
              <a:rPr lang="en-US" sz="1600" spc="-20" dirty="0">
                <a:solidFill>
                  <a:srgbClr val="242424"/>
                </a:solidFill>
                <a:effectLst/>
                <a:latin typeface="Arial MT"/>
                <a:ea typeface="Arial MT"/>
                <a:cs typeface="Arial MT"/>
              </a:rPr>
              <a:t> </a:t>
            </a:r>
            <a:r>
              <a:rPr lang="en-US" sz="1600" dirty="0">
                <a:solidFill>
                  <a:srgbClr val="242424"/>
                </a:solidFill>
                <a:effectLst/>
                <a:latin typeface="Arial MT"/>
                <a:ea typeface="Arial MT"/>
                <a:cs typeface="Arial MT"/>
              </a:rPr>
              <a:t>verification</a:t>
            </a:r>
            <a:r>
              <a:rPr lang="en-US" sz="1600" spc="-25" dirty="0">
                <a:solidFill>
                  <a:srgbClr val="242424"/>
                </a:solidFill>
                <a:effectLst/>
                <a:latin typeface="Arial MT"/>
                <a:ea typeface="Arial MT"/>
                <a:cs typeface="Arial MT"/>
              </a:rPr>
              <a:t> </a:t>
            </a:r>
            <a:r>
              <a:rPr lang="en-US" sz="1600" dirty="0">
                <a:solidFill>
                  <a:srgbClr val="242424"/>
                </a:solidFill>
                <a:effectLst/>
                <a:latin typeface="Arial MT"/>
                <a:ea typeface="Arial MT"/>
                <a:cs typeface="Arial MT"/>
              </a:rPr>
              <a:t>or</a:t>
            </a:r>
            <a:r>
              <a:rPr lang="en-US" sz="1600" spc="-25" dirty="0">
                <a:solidFill>
                  <a:srgbClr val="242424"/>
                </a:solidFill>
                <a:effectLst/>
                <a:latin typeface="Arial MT"/>
                <a:ea typeface="Arial MT"/>
                <a:cs typeface="Arial MT"/>
              </a:rPr>
              <a:t> </a:t>
            </a:r>
            <a:r>
              <a:rPr lang="en-US" sz="1600" dirty="0">
                <a:solidFill>
                  <a:srgbClr val="242424"/>
                </a:solidFill>
                <a:effectLst/>
                <a:latin typeface="Arial MT"/>
                <a:ea typeface="Arial MT"/>
                <a:cs typeface="Arial MT"/>
              </a:rPr>
              <a:t>proof</a:t>
            </a:r>
            <a:r>
              <a:rPr lang="en-US" sz="1600" spc="-25" dirty="0">
                <a:solidFill>
                  <a:srgbClr val="242424"/>
                </a:solidFill>
                <a:effectLst/>
                <a:latin typeface="Arial MT"/>
                <a:ea typeface="Arial MT"/>
                <a:cs typeface="Arial MT"/>
              </a:rPr>
              <a:t> </a:t>
            </a:r>
            <a:r>
              <a:rPr lang="en-US" sz="1600" dirty="0">
                <a:solidFill>
                  <a:srgbClr val="242424"/>
                </a:solidFill>
                <a:effectLst/>
                <a:latin typeface="Arial MT"/>
                <a:ea typeface="Arial MT"/>
                <a:cs typeface="Arial MT"/>
              </a:rPr>
              <a:t>of</a:t>
            </a:r>
            <a:r>
              <a:rPr lang="en-US" sz="1600" spc="-20" dirty="0">
                <a:solidFill>
                  <a:srgbClr val="242424"/>
                </a:solidFill>
                <a:effectLst/>
                <a:latin typeface="Arial MT"/>
                <a:ea typeface="Arial MT"/>
                <a:cs typeface="Arial MT"/>
              </a:rPr>
              <a:t> </a:t>
            </a:r>
            <a:r>
              <a:rPr lang="en-US" sz="1600" dirty="0">
                <a:solidFill>
                  <a:srgbClr val="242424"/>
                </a:solidFill>
                <a:effectLst/>
                <a:latin typeface="Arial MT"/>
                <a:ea typeface="Arial MT"/>
                <a:cs typeface="Arial MT"/>
              </a:rPr>
              <a:t>the</a:t>
            </a:r>
            <a:r>
              <a:rPr lang="en-US" sz="1600" spc="-25" dirty="0">
                <a:solidFill>
                  <a:srgbClr val="242424"/>
                </a:solidFill>
                <a:effectLst/>
                <a:latin typeface="Arial MT"/>
                <a:ea typeface="Arial MT"/>
                <a:cs typeface="Arial MT"/>
              </a:rPr>
              <a:t> </a:t>
            </a:r>
            <a:r>
              <a:rPr lang="en-US" sz="1600" dirty="0">
                <a:solidFill>
                  <a:srgbClr val="242424"/>
                </a:solidFill>
                <a:effectLst/>
                <a:latin typeface="Arial MT"/>
                <a:ea typeface="Arial MT"/>
                <a:cs typeface="Arial MT"/>
              </a:rPr>
              <a:t>doctor</a:t>
            </a:r>
            <a:r>
              <a:rPr lang="en-US" sz="1600" spc="5" dirty="0">
                <a:solidFill>
                  <a:srgbClr val="242424"/>
                </a:solidFill>
                <a:effectLst/>
                <a:latin typeface="Arial MT"/>
                <a:ea typeface="Arial MT"/>
                <a:cs typeface="Arial MT"/>
              </a:rPr>
              <a:t> </a:t>
            </a:r>
            <a:r>
              <a:rPr lang="en-US" sz="1600" dirty="0">
                <a:solidFill>
                  <a:srgbClr val="242424"/>
                </a:solidFill>
                <a:effectLst/>
                <a:latin typeface="Arial MT"/>
                <a:ea typeface="Arial MT"/>
                <a:cs typeface="Arial MT"/>
              </a:rPr>
              <a:t>before disclosing any personal health information to the doctor. </a:t>
            </a:r>
            <a:r>
              <a:rPr lang="en-US" sz="1600" b="1" dirty="0">
                <a:solidFill>
                  <a:srgbClr val="242424"/>
                </a:solidFill>
                <a:effectLst/>
                <a:latin typeface="Arial MT"/>
                <a:ea typeface="Arial MT"/>
                <a:cs typeface="Arial MT"/>
              </a:rPr>
              <a:t>(Privacy Rule)</a:t>
            </a:r>
            <a:endParaRPr lang="en-US" sz="1400" b="1" dirty="0">
              <a:effectLst/>
              <a:latin typeface="Arial MT"/>
              <a:ea typeface="Arial MT"/>
              <a:cs typeface="Arial MT"/>
            </a:endParaRPr>
          </a:p>
          <a:p>
            <a:endParaRPr lang="en-US" sz="1600" spc="0" dirty="0">
              <a:latin typeface="Arial MT"/>
              <a:ea typeface="Arial MT"/>
              <a:cs typeface="Arial MT"/>
            </a:endParaRPr>
          </a:p>
          <a:p>
            <a:r>
              <a:rPr lang="en-US" sz="1600" b="1" dirty="0">
                <a:effectLst/>
                <a:latin typeface="Arial MT"/>
                <a:ea typeface="Arial MT"/>
                <a:cs typeface="Arial MT"/>
              </a:rPr>
              <a:t>User Story 5: </a:t>
            </a:r>
            <a:r>
              <a:rPr lang="en-US" sz="1600" dirty="0">
                <a:effectLst/>
                <a:latin typeface="Arial MT"/>
                <a:ea typeface="Arial MT"/>
                <a:cs typeface="Arial MT"/>
              </a:rPr>
              <a:t>As</a:t>
            </a:r>
            <a:r>
              <a:rPr lang="en-US" sz="1600" spc="-25" dirty="0">
                <a:effectLst/>
                <a:latin typeface="Arial MT"/>
                <a:ea typeface="Arial MT"/>
                <a:cs typeface="Arial MT"/>
              </a:rPr>
              <a:t> </a:t>
            </a:r>
            <a:r>
              <a:rPr lang="en-US" sz="1600" dirty="0">
                <a:effectLst/>
                <a:latin typeface="Arial MT"/>
                <a:ea typeface="Arial MT"/>
                <a:cs typeface="Arial MT"/>
              </a:rPr>
              <a:t>a</a:t>
            </a:r>
            <a:r>
              <a:rPr lang="en-US" sz="1600" spc="-25" dirty="0">
                <a:effectLst/>
                <a:latin typeface="Arial MT"/>
                <a:ea typeface="Arial MT"/>
                <a:cs typeface="Arial MT"/>
              </a:rPr>
              <a:t> </a:t>
            </a:r>
            <a:r>
              <a:rPr lang="en-US" sz="1600" dirty="0">
                <a:effectLst/>
                <a:latin typeface="Arial MT"/>
                <a:ea typeface="Arial MT"/>
                <a:cs typeface="Arial MT"/>
              </a:rPr>
              <a:t>user,</a:t>
            </a:r>
            <a:r>
              <a:rPr lang="en-US" sz="1600" spc="-25" dirty="0">
                <a:effectLst/>
                <a:latin typeface="Arial MT"/>
                <a:ea typeface="Arial MT"/>
                <a:cs typeface="Arial MT"/>
              </a:rPr>
              <a:t> </a:t>
            </a:r>
            <a:r>
              <a:rPr lang="en-US" sz="1600" dirty="0">
                <a:effectLst/>
                <a:latin typeface="Arial MT"/>
                <a:ea typeface="Arial MT"/>
                <a:cs typeface="Arial MT"/>
              </a:rPr>
              <a:t>I</a:t>
            </a:r>
            <a:r>
              <a:rPr lang="en-US" sz="1600" spc="-25" dirty="0">
                <a:effectLst/>
                <a:latin typeface="Arial MT"/>
                <a:ea typeface="Arial MT"/>
                <a:cs typeface="Arial MT"/>
              </a:rPr>
              <a:t> </a:t>
            </a:r>
            <a:r>
              <a:rPr lang="en-US" sz="1600" dirty="0">
                <a:effectLst/>
                <a:latin typeface="Arial MT"/>
                <a:ea typeface="Arial MT"/>
                <a:cs typeface="Arial MT"/>
              </a:rPr>
              <a:t>want</a:t>
            </a:r>
            <a:r>
              <a:rPr lang="en-US" sz="1600" spc="-25" dirty="0">
                <a:effectLst/>
                <a:latin typeface="Arial MT"/>
                <a:ea typeface="Arial MT"/>
                <a:cs typeface="Arial MT"/>
              </a:rPr>
              <a:t> </a:t>
            </a:r>
            <a:r>
              <a:rPr lang="en-US" sz="1600" dirty="0">
                <a:effectLst/>
                <a:latin typeface="Arial MT"/>
                <a:ea typeface="Arial MT"/>
                <a:cs typeface="Arial MT"/>
              </a:rPr>
              <a:t>to</a:t>
            </a:r>
            <a:r>
              <a:rPr lang="en-US" sz="1600" spc="-25" dirty="0">
                <a:effectLst/>
                <a:latin typeface="Arial MT"/>
                <a:ea typeface="Arial MT"/>
                <a:cs typeface="Arial MT"/>
              </a:rPr>
              <a:t> </a:t>
            </a:r>
            <a:r>
              <a:rPr lang="en-US" sz="1600" dirty="0">
                <a:effectLst/>
                <a:latin typeface="Arial MT"/>
                <a:ea typeface="Arial MT"/>
                <a:cs typeface="Arial MT"/>
              </a:rPr>
              <a:t>protect</a:t>
            </a:r>
            <a:r>
              <a:rPr lang="en-US" sz="1600" spc="-25" dirty="0">
                <a:effectLst/>
                <a:latin typeface="Arial MT"/>
                <a:ea typeface="Arial MT"/>
                <a:cs typeface="Arial MT"/>
              </a:rPr>
              <a:t> </a:t>
            </a:r>
            <a:r>
              <a:rPr lang="en-US" sz="1600" dirty="0">
                <a:effectLst/>
                <a:latin typeface="Arial MT"/>
                <a:ea typeface="Arial MT"/>
                <a:cs typeface="Arial MT"/>
              </a:rPr>
              <a:t>my</a:t>
            </a:r>
            <a:r>
              <a:rPr lang="en-US" sz="1600" spc="-25" dirty="0">
                <a:effectLst/>
                <a:latin typeface="Arial MT"/>
                <a:ea typeface="Arial MT"/>
                <a:cs typeface="Arial MT"/>
              </a:rPr>
              <a:t> </a:t>
            </a:r>
            <a:r>
              <a:rPr lang="en-US" sz="1600" dirty="0">
                <a:effectLst/>
                <a:latin typeface="Arial MT"/>
                <a:ea typeface="Arial MT"/>
                <a:cs typeface="Arial MT"/>
              </a:rPr>
              <a:t>personal</a:t>
            </a:r>
            <a:r>
              <a:rPr lang="en-US" sz="1600" spc="-25" dirty="0">
                <a:effectLst/>
                <a:latin typeface="Arial MT"/>
                <a:ea typeface="Arial MT"/>
                <a:cs typeface="Arial MT"/>
              </a:rPr>
              <a:t> </a:t>
            </a:r>
            <a:r>
              <a:rPr lang="en-US" sz="1600" dirty="0">
                <a:effectLst/>
                <a:latin typeface="Arial MT"/>
                <a:ea typeface="Arial MT"/>
                <a:cs typeface="Arial MT"/>
              </a:rPr>
              <a:t>health</a:t>
            </a:r>
            <a:r>
              <a:rPr lang="en-US" sz="1600" spc="-25" dirty="0">
                <a:effectLst/>
                <a:latin typeface="Arial MT"/>
                <a:ea typeface="Arial MT"/>
                <a:cs typeface="Arial MT"/>
              </a:rPr>
              <a:t> </a:t>
            </a:r>
            <a:r>
              <a:rPr lang="en-US" sz="1600" dirty="0">
                <a:effectLst/>
                <a:latin typeface="Arial MT"/>
                <a:ea typeface="Arial MT"/>
                <a:cs typeface="Arial MT"/>
              </a:rPr>
              <a:t>information</a:t>
            </a:r>
            <a:r>
              <a:rPr lang="en-US" sz="1600" spc="-20" dirty="0">
                <a:effectLst/>
                <a:latin typeface="Arial MT"/>
                <a:ea typeface="Arial MT"/>
                <a:cs typeface="Arial MT"/>
              </a:rPr>
              <a:t> </a:t>
            </a:r>
            <a:r>
              <a:rPr lang="en-US" sz="1600" dirty="0">
                <a:effectLst/>
                <a:latin typeface="Arial MT"/>
                <a:ea typeface="Arial MT"/>
                <a:cs typeface="Arial MT"/>
              </a:rPr>
              <a:t>using</a:t>
            </a:r>
            <a:r>
              <a:rPr lang="en-US" sz="1600" spc="-25" dirty="0">
                <a:effectLst/>
                <a:latin typeface="Arial MT"/>
                <a:ea typeface="Arial MT"/>
                <a:cs typeface="Arial MT"/>
              </a:rPr>
              <a:t> </a:t>
            </a:r>
            <a:r>
              <a:rPr lang="en-US" sz="1600" dirty="0">
                <a:effectLst/>
                <a:latin typeface="Arial MT"/>
                <a:ea typeface="Arial MT"/>
                <a:cs typeface="Arial MT"/>
              </a:rPr>
              <a:t>a</a:t>
            </a:r>
            <a:r>
              <a:rPr lang="en-US" sz="1600" spc="-295" dirty="0">
                <a:effectLst/>
                <a:latin typeface="Arial MT"/>
                <a:ea typeface="Arial MT"/>
                <a:cs typeface="Arial MT"/>
              </a:rPr>
              <a:t> </a:t>
            </a:r>
            <a:r>
              <a:rPr lang="en-US" sz="1600" dirty="0">
                <a:effectLst/>
                <a:latin typeface="Arial MT"/>
                <a:ea typeface="Arial MT"/>
                <a:cs typeface="Arial MT"/>
              </a:rPr>
              <a:t>password, so that unauthorized access to PHI can be prevented. </a:t>
            </a:r>
            <a:r>
              <a:rPr lang="en-US" sz="1600" b="1" dirty="0">
                <a:effectLst/>
                <a:latin typeface="Arial MT"/>
                <a:ea typeface="Arial MT"/>
                <a:cs typeface="Arial MT"/>
              </a:rPr>
              <a:t>(Security Rule)</a:t>
            </a:r>
            <a:endParaRPr lang="en-US" sz="1400" b="1" spc="0" dirty="0">
              <a:effectLst/>
              <a:latin typeface="Arial MT"/>
              <a:ea typeface="Arial MT"/>
              <a:cs typeface="Arial MT"/>
            </a:endParaRPr>
          </a:p>
          <a:p>
            <a:endParaRPr lang="en-US" dirty="0"/>
          </a:p>
        </p:txBody>
      </p:sp>
      <p:sp>
        <p:nvSpPr>
          <p:cNvPr id="3" name="Title 2">
            <a:extLst>
              <a:ext uri="{FF2B5EF4-FFF2-40B4-BE49-F238E27FC236}">
                <a16:creationId xmlns:a16="http://schemas.microsoft.com/office/drawing/2014/main" id="{9853C73C-3D07-2049-9178-7DCB6175FC0F}"/>
              </a:ext>
            </a:extLst>
          </p:cNvPr>
          <p:cNvSpPr>
            <a:spLocks noGrp="1"/>
          </p:cNvSpPr>
          <p:nvPr>
            <p:ph type="title"/>
          </p:nvPr>
        </p:nvSpPr>
        <p:spPr/>
        <p:txBody>
          <a:bodyPr/>
          <a:lstStyle/>
          <a:p>
            <a:r>
              <a:rPr lang="en-US" dirty="0">
                <a:solidFill>
                  <a:schemeClr val="tx1"/>
                </a:solidFill>
              </a:rPr>
              <a:t>User Stories</a:t>
            </a:r>
          </a:p>
        </p:txBody>
      </p:sp>
    </p:spTree>
    <p:extLst>
      <p:ext uri="{BB962C8B-B14F-4D97-AF65-F5344CB8AC3E}">
        <p14:creationId xmlns:p14="http://schemas.microsoft.com/office/powerpoint/2010/main" val="2186722591"/>
      </p:ext>
    </p:extLst>
  </p:cSld>
  <p:clrMapOvr>
    <a:masterClrMapping/>
  </p:clrMapOvr>
  <mc:AlternateContent xmlns:mc="http://schemas.openxmlformats.org/markup-compatibility/2006" xmlns:p14="http://schemas.microsoft.com/office/powerpoint/2010/main">
    <mc:Choice Requires="p14">
      <p:transition spd="slow" p14:dur="2000" advTm="50849"/>
    </mc:Choice>
    <mc:Fallback xmlns="">
      <p:transition spd="slow" advTm="50849"/>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6AE4591-B8F7-A040-9BAD-194C10F3BFB4}"/>
              </a:ext>
            </a:extLst>
          </p:cNvPr>
          <p:cNvSpPr>
            <a:spLocks noGrp="1"/>
          </p:cNvSpPr>
          <p:nvPr>
            <p:ph type="body" sz="half" idx="2"/>
          </p:nvPr>
        </p:nvSpPr>
        <p:spPr>
          <a:xfrm>
            <a:off x="335935" y="2526176"/>
            <a:ext cx="3582922" cy="3041368"/>
          </a:xfrm>
        </p:spPr>
        <p:txBody>
          <a:bodyPr>
            <a:normAutofit/>
          </a:bodyPr>
          <a:lstStyle/>
          <a:p>
            <a:r>
              <a:rPr lang="en-US" sz="2400" dirty="0"/>
              <a:t>UML Diagram showing the interactions of the User, Doctor and Admin with the application and the operations each entity can perform on the Secure HealthPath Application.</a:t>
            </a:r>
          </a:p>
        </p:txBody>
      </p:sp>
      <p:sp>
        <p:nvSpPr>
          <p:cNvPr id="4" name="Title 3">
            <a:extLst>
              <a:ext uri="{FF2B5EF4-FFF2-40B4-BE49-F238E27FC236}">
                <a16:creationId xmlns:a16="http://schemas.microsoft.com/office/drawing/2014/main" id="{836DEB8A-1754-A44C-8BA6-10F30B03C73C}"/>
              </a:ext>
            </a:extLst>
          </p:cNvPr>
          <p:cNvSpPr>
            <a:spLocks noGrp="1"/>
          </p:cNvSpPr>
          <p:nvPr>
            <p:ph type="title"/>
          </p:nvPr>
        </p:nvSpPr>
        <p:spPr/>
        <p:txBody>
          <a:bodyPr/>
          <a:lstStyle/>
          <a:p>
            <a:r>
              <a:rPr lang="en-US" dirty="0"/>
              <a:t>UML Diagram</a:t>
            </a:r>
          </a:p>
        </p:txBody>
      </p:sp>
      <p:pic>
        <p:nvPicPr>
          <p:cNvPr id="2" name="Picture 1" descr="A diagram of a person with text&#10;&#10;Description automatically generated">
            <a:extLst>
              <a:ext uri="{FF2B5EF4-FFF2-40B4-BE49-F238E27FC236}">
                <a16:creationId xmlns:a16="http://schemas.microsoft.com/office/drawing/2014/main" id="{FE5454F5-8801-B4F8-2562-E6D1BED74CD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25951" y="1257404"/>
            <a:ext cx="4124131" cy="4343192"/>
          </a:xfrm>
          <a:prstGeom prst="rect">
            <a:avLst/>
          </a:prstGeom>
        </p:spPr>
      </p:pic>
    </p:spTree>
    <p:extLst>
      <p:ext uri="{BB962C8B-B14F-4D97-AF65-F5344CB8AC3E}">
        <p14:creationId xmlns:p14="http://schemas.microsoft.com/office/powerpoint/2010/main" val="2309509625"/>
      </p:ext>
    </p:extLst>
  </p:cSld>
  <p:clrMapOvr>
    <a:masterClrMapping/>
  </p:clrMapOvr>
  <mc:AlternateContent xmlns:mc="http://schemas.openxmlformats.org/markup-compatibility/2006" xmlns:p14="http://schemas.microsoft.com/office/powerpoint/2010/main">
    <mc:Choice Requires="p14">
      <p:transition spd="slow" p14:dur="2000" advTm="11088"/>
    </mc:Choice>
    <mc:Fallback xmlns="">
      <p:transition spd="slow" advTm="11088"/>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76AE88-667F-F84A-8DE0-C0087BF08ADA}"/>
              </a:ext>
            </a:extLst>
          </p:cNvPr>
          <p:cNvSpPr>
            <a:spLocks noGrp="1"/>
          </p:cNvSpPr>
          <p:nvPr>
            <p:ph sz="quarter" idx="10"/>
          </p:nvPr>
        </p:nvSpPr>
        <p:spPr>
          <a:xfrm>
            <a:off x="545290" y="1852474"/>
            <a:ext cx="3952065" cy="3280664"/>
          </a:xfrm>
        </p:spPr>
        <p:txBody>
          <a:bodyPr>
            <a:normAutofit lnSpcReduction="10000"/>
          </a:bodyPr>
          <a:lstStyle/>
          <a:p>
            <a:r>
              <a:rPr lang="en-US" sz="2000" dirty="0"/>
              <a:t>A complete data flow and system design of the Secure HealthPath Application showing the security features and interactions of the users and doctors with the app.</a:t>
            </a:r>
          </a:p>
          <a:p>
            <a:endParaRPr lang="en-US" sz="2000" dirty="0"/>
          </a:p>
          <a:p>
            <a:r>
              <a:rPr lang="en-US" sz="2000" dirty="0"/>
              <a:t>The diagram shows each feature aligned with the HIPAA guidelines that has been implemented by the team</a:t>
            </a:r>
          </a:p>
        </p:txBody>
      </p:sp>
      <p:sp>
        <p:nvSpPr>
          <p:cNvPr id="4" name="Title 3">
            <a:extLst>
              <a:ext uri="{FF2B5EF4-FFF2-40B4-BE49-F238E27FC236}">
                <a16:creationId xmlns:a16="http://schemas.microsoft.com/office/drawing/2014/main" id="{EA8C1EE6-748C-B340-897D-5A6EDA65C40F}"/>
              </a:ext>
            </a:extLst>
          </p:cNvPr>
          <p:cNvSpPr>
            <a:spLocks noGrp="1"/>
          </p:cNvSpPr>
          <p:nvPr>
            <p:ph type="title"/>
          </p:nvPr>
        </p:nvSpPr>
        <p:spPr>
          <a:xfrm>
            <a:off x="545290" y="1039190"/>
            <a:ext cx="4026710" cy="563880"/>
          </a:xfrm>
        </p:spPr>
        <p:txBody>
          <a:bodyPr/>
          <a:lstStyle/>
          <a:p>
            <a:r>
              <a:rPr lang="en-US" dirty="0">
                <a:solidFill>
                  <a:schemeClr val="tx1"/>
                </a:solidFill>
              </a:rPr>
              <a:t>System Design Diagram</a:t>
            </a:r>
          </a:p>
        </p:txBody>
      </p:sp>
      <p:pic>
        <p:nvPicPr>
          <p:cNvPr id="5" name="Picture 4" descr="A diagram of a health path&#10;&#10;Description automatically generated">
            <a:extLst>
              <a:ext uri="{FF2B5EF4-FFF2-40B4-BE49-F238E27FC236}">
                <a16:creationId xmlns:a16="http://schemas.microsoft.com/office/drawing/2014/main" id="{E57C0843-902B-F679-2A67-8C27F208FCD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486682" y="713458"/>
            <a:ext cx="6362700" cy="5508666"/>
          </a:xfrm>
          <a:prstGeom prst="rect">
            <a:avLst/>
          </a:prstGeom>
          <a:noFill/>
          <a:ln w="19050">
            <a:solidFill>
              <a:schemeClr val="tx1"/>
            </a:solidFill>
          </a:ln>
        </p:spPr>
      </p:pic>
    </p:spTree>
    <p:extLst>
      <p:ext uri="{BB962C8B-B14F-4D97-AF65-F5344CB8AC3E}">
        <p14:creationId xmlns:p14="http://schemas.microsoft.com/office/powerpoint/2010/main" val="2545088100"/>
      </p:ext>
    </p:extLst>
  </p:cSld>
  <p:clrMapOvr>
    <a:masterClrMapping/>
  </p:clrMapOvr>
  <mc:AlternateContent xmlns:mc="http://schemas.openxmlformats.org/markup-compatibility/2006" xmlns:p14="http://schemas.microsoft.com/office/powerpoint/2010/main">
    <mc:Choice Requires="p14">
      <p:transition spd="slow" p14:dur="2000" advTm="15227"/>
    </mc:Choice>
    <mc:Fallback xmlns="">
      <p:transition spd="slow" advTm="15227"/>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3680A1A-2445-AD47-8319-324A977DBC44}"/>
              </a:ext>
            </a:extLst>
          </p:cNvPr>
          <p:cNvSpPr>
            <a:spLocks noGrp="1"/>
          </p:cNvSpPr>
          <p:nvPr>
            <p:ph sz="quarter" idx="10"/>
          </p:nvPr>
        </p:nvSpPr>
        <p:spPr>
          <a:xfrm>
            <a:off x="545290" y="1603070"/>
            <a:ext cx="3802775" cy="3846008"/>
          </a:xfrm>
        </p:spPr>
        <p:txBody>
          <a:bodyPr>
            <a:normAutofit lnSpcReduction="10000"/>
          </a:bodyPr>
          <a:lstStyle/>
          <a:p>
            <a:r>
              <a:rPr lang="en-US" dirty="0"/>
              <a:t>The client-server relationship the request and response to the Node JS and data acquisition from the MongoDB database is shown.</a:t>
            </a:r>
          </a:p>
          <a:p>
            <a:endParaRPr lang="en-US" dirty="0"/>
          </a:p>
          <a:p>
            <a:r>
              <a:rPr lang="en-US" dirty="0"/>
              <a:t>The app was implemented on the MERN stack, and the language of implementation was JavaScript.</a:t>
            </a:r>
          </a:p>
          <a:p>
            <a:pPr marL="0" indent="0">
              <a:buNone/>
            </a:pPr>
            <a:endParaRPr lang="en-US" dirty="0"/>
          </a:p>
          <a:p>
            <a:r>
              <a:rPr lang="en-US" dirty="0"/>
              <a:t>The MongoDB database was pre-existent and configured by our product owner.</a:t>
            </a:r>
          </a:p>
          <a:p>
            <a:endParaRPr lang="en-US" dirty="0"/>
          </a:p>
          <a:p>
            <a:endParaRPr lang="en-US" dirty="0"/>
          </a:p>
        </p:txBody>
      </p:sp>
      <p:sp>
        <p:nvSpPr>
          <p:cNvPr id="4" name="Title 3">
            <a:extLst>
              <a:ext uri="{FF2B5EF4-FFF2-40B4-BE49-F238E27FC236}">
                <a16:creationId xmlns:a16="http://schemas.microsoft.com/office/drawing/2014/main" id="{080D29F2-393C-C840-A1C7-30B80961A02C}"/>
              </a:ext>
            </a:extLst>
          </p:cNvPr>
          <p:cNvSpPr>
            <a:spLocks noGrp="1"/>
          </p:cNvSpPr>
          <p:nvPr>
            <p:ph type="title"/>
          </p:nvPr>
        </p:nvSpPr>
        <p:spPr>
          <a:xfrm>
            <a:off x="545290" y="757250"/>
            <a:ext cx="3802775" cy="563880"/>
          </a:xfrm>
        </p:spPr>
        <p:txBody>
          <a:bodyPr/>
          <a:lstStyle/>
          <a:p>
            <a:r>
              <a:rPr lang="en-US" dirty="0"/>
              <a:t>Deployment Design</a:t>
            </a:r>
          </a:p>
        </p:txBody>
      </p:sp>
      <p:pic>
        <p:nvPicPr>
          <p:cNvPr id="5" name="Picture 4" descr="A diagram of a software system&#10;&#10;Description automatically generated">
            <a:extLst>
              <a:ext uri="{FF2B5EF4-FFF2-40B4-BE49-F238E27FC236}">
                <a16:creationId xmlns:a16="http://schemas.microsoft.com/office/drawing/2014/main" id="{EEB25303-91D6-3404-ECAA-4578B091E44B}"/>
              </a:ext>
            </a:extLst>
          </p:cNvPr>
          <p:cNvPicPr>
            <a:picLocks noChangeAspect="1"/>
          </p:cNvPicPr>
          <p:nvPr/>
        </p:nvPicPr>
        <p:blipFill>
          <a:blip r:embed="rId2"/>
          <a:stretch>
            <a:fillRect/>
          </a:stretch>
        </p:blipFill>
        <p:spPr>
          <a:xfrm>
            <a:off x="5607697" y="1224089"/>
            <a:ext cx="5887616" cy="3028892"/>
          </a:xfrm>
          <a:prstGeom prst="rect">
            <a:avLst/>
          </a:prstGeom>
        </p:spPr>
      </p:pic>
      <p:pic>
        <p:nvPicPr>
          <p:cNvPr id="7" name="Picture 6" descr="MERN Stack: MongoDB, Express.js, React.js &amp; Node.js – Code Immersives">
            <a:extLst>
              <a:ext uri="{FF2B5EF4-FFF2-40B4-BE49-F238E27FC236}">
                <a16:creationId xmlns:a16="http://schemas.microsoft.com/office/drawing/2014/main" id="{7C7647E7-85B7-45ED-8DF9-0EE1952EF48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26782" y="4375933"/>
            <a:ext cx="3196590" cy="1969770"/>
          </a:xfrm>
          <a:prstGeom prst="rect">
            <a:avLst/>
          </a:prstGeom>
          <a:noFill/>
          <a:ln w="19050">
            <a:solidFill>
              <a:schemeClr val="tx1"/>
            </a:solidFill>
          </a:ln>
        </p:spPr>
      </p:pic>
    </p:spTree>
    <p:extLst>
      <p:ext uri="{BB962C8B-B14F-4D97-AF65-F5344CB8AC3E}">
        <p14:creationId xmlns:p14="http://schemas.microsoft.com/office/powerpoint/2010/main" val="2319931905"/>
      </p:ext>
    </p:extLst>
  </p:cSld>
  <p:clrMapOvr>
    <a:masterClrMapping/>
  </p:clrMapOvr>
  <mc:AlternateContent xmlns:mc="http://schemas.openxmlformats.org/markup-compatibility/2006" xmlns:p14="http://schemas.microsoft.com/office/powerpoint/2010/main">
    <mc:Choice Requires="p14">
      <p:transition spd="slow" p14:dur="2000" advTm="13087"/>
    </mc:Choice>
    <mc:Fallback xmlns="">
      <p:transition spd="slow" advTm="13087"/>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3680A1A-2445-AD47-8319-324A977DBC44}"/>
              </a:ext>
            </a:extLst>
          </p:cNvPr>
          <p:cNvSpPr>
            <a:spLocks noGrp="1"/>
          </p:cNvSpPr>
          <p:nvPr>
            <p:ph sz="quarter" idx="10"/>
          </p:nvPr>
        </p:nvSpPr>
        <p:spPr/>
        <p:txBody>
          <a:bodyPr/>
          <a:lstStyle/>
          <a:p>
            <a:r>
              <a:rPr lang="en-US" dirty="0"/>
              <a:t>The user interface of the Secure HealthPath Application</a:t>
            </a:r>
          </a:p>
          <a:p>
            <a:pPr marL="0" indent="0">
              <a:buNone/>
            </a:pPr>
            <a:endParaRPr lang="en-US" dirty="0"/>
          </a:p>
          <a:p>
            <a:r>
              <a:rPr lang="en-US" dirty="0"/>
              <a:t>Login Page showing 2FA code verification and the location and time of log-in of the user.</a:t>
            </a:r>
          </a:p>
          <a:p>
            <a:pPr marL="0" indent="0">
              <a:buNone/>
            </a:pPr>
            <a:endParaRPr lang="en-US" dirty="0"/>
          </a:p>
          <a:p>
            <a:r>
              <a:rPr lang="en-US" dirty="0"/>
              <a:t>Verification Code is received via email.</a:t>
            </a:r>
          </a:p>
          <a:p>
            <a:pPr marL="0" indent="0">
              <a:buNone/>
            </a:pPr>
            <a:endParaRPr lang="en-US" dirty="0"/>
          </a:p>
        </p:txBody>
      </p:sp>
      <p:sp>
        <p:nvSpPr>
          <p:cNvPr id="4" name="Title 3">
            <a:extLst>
              <a:ext uri="{FF2B5EF4-FFF2-40B4-BE49-F238E27FC236}">
                <a16:creationId xmlns:a16="http://schemas.microsoft.com/office/drawing/2014/main" id="{080D29F2-393C-C840-A1C7-30B80961A02C}"/>
              </a:ext>
            </a:extLst>
          </p:cNvPr>
          <p:cNvSpPr>
            <a:spLocks noGrp="1"/>
          </p:cNvSpPr>
          <p:nvPr>
            <p:ph type="title"/>
          </p:nvPr>
        </p:nvSpPr>
        <p:spPr/>
        <p:txBody>
          <a:bodyPr/>
          <a:lstStyle/>
          <a:p>
            <a:r>
              <a:rPr lang="en-US" dirty="0"/>
              <a:t>User Interface </a:t>
            </a:r>
          </a:p>
        </p:txBody>
      </p:sp>
      <p:pic>
        <p:nvPicPr>
          <p:cNvPr id="9" name="Picture 8">
            <a:extLst>
              <a:ext uri="{FF2B5EF4-FFF2-40B4-BE49-F238E27FC236}">
                <a16:creationId xmlns:a16="http://schemas.microsoft.com/office/drawing/2014/main" id="{49C01D86-2AF8-6697-BB43-A695E08BB35F}"/>
              </a:ext>
            </a:extLst>
          </p:cNvPr>
          <p:cNvPicPr>
            <a:picLocks noChangeAspect="1"/>
          </p:cNvPicPr>
          <p:nvPr/>
        </p:nvPicPr>
        <p:blipFill rotWithShape="1">
          <a:blip r:embed="rId2"/>
          <a:srcRect t="13876" b="25917"/>
          <a:stretch/>
        </p:blipFill>
        <p:spPr>
          <a:xfrm>
            <a:off x="5887617" y="1145840"/>
            <a:ext cx="5533053" cy="2758968"/>
          </a:xfrm>
          <a:prstGeom prst="rect">
            <a:avLst/>
          </a:prstGeom>
        </p:spPr>
      </p:pic>
      <p:pic>
        <p:nvPicPr>
          <p:cNvPr id="11" name="Picture 10">
            <a:extLst>
              <a:ext uri="{FF2B5EF4-FFF2-40B4-BE49-F238E27FC236}">
                <a16:creationId xmlns:a16="http://schemas.microsoft.com/office/drawing/2014/main" id="{E14CDBC5-540A-BE57-61E7-98CB082291ED}"/>
              </a:ext>
            </a:extLst>
          </p:cNvPr>
          <p:cNvPicPr>
            <a:picLocks noChangeAspect="1"/>
          </p:cNvPicPr>
          <p:nvPr/>
        </p:nvPicPr>
        <p:blipFill rotWithShape="1">
          <a:blip r:embed="rId3"/>
          <a:srcRect l="16760" t="18640" r="47041" b="31701"/>
          <a:stretch/>
        </p:blipFill>
        <p:spPr>
          <a:xfrm>
            <a:off x="6298162" y="4049486"/>
            <a:ext cx="4646645" cy="2323322"/>
          </a:xfrm>
          <a:prstGeom prst="rect">
            <a:avLst/>
          </a:prstGeom>
        </p:spPr>
      </p:pic>
    </p:spTree>
    <p:extLst>
      <p:ext uri="{BB962C8B-B14F-4D97-AF65-F5344CB8AC3E}">
        <p14:creationId xmlns:p14="http://schemas.microsoft.com/office/powerpoint/2010/main" val="233505156"/>
      </p:ext>
    </p:extLst>
  </p:cSld>
  <p:clrMapOvr>
    <a:masterClrMapping/>
  </p:clrMapOvr>
  <mc:AlternateContent xmlns:mc="http://schemas.openxmlformats.org/markup-compatibility/2006" xmlns:p14="http://schemas.microsoft.com/office/powerpoint/2010/main">
    <mc:Choice Requires="p14">
      <p:transition spd="slow" p14:dur="2000" advTm="13103"/>
    </mc:Choice>
    <mc:Fallback xmlns="">
      <p:transition spd="slow" advTm="13103"/>
    </mc:Fallback>
  </mc:AlternateContent>
</p:sld>
</file>

<file path=ppt/theme/theme1.xml><?xml version="1.0" encoding="utf-8"?>
<a:theme xmlns:a="http://schemas.openxmlformats.org/drawingml/2006/main" name="FIU Real Triumphs Template">
  <a:themeElements>
    <a:clrScheme name="FIU Brand">
      <a:dk1>
        <a:srgbClr val="000000"/>
      </a:dk1>
      <a:lt1>
        <a:srgbClr val="FFFFFF"/>
      </a:lt1>
      <a:dk2>
        <a:srgbClr val="000000"/>
      </a:dk2>
      <a:lt2>
        <a:srgbClr val="F8F8F8"/>
      </a:lt2>
      <a:accent1>
        <a:srgbClr val="052950"/>
      </a:accent1>
      <a:accent2>
        <a:srgbClr val="B6862C"/>
      </a:accent2>
      <a:accent3>
        <a:srgbClr val="CC0066"/>
      </a:accent3>
      <a:accent4>
        <a:srgbClr val="00FFFF"/>
      </a:accent4>
      <a:accent5>
        <a:srgbClr val="FFFFFF"/>
      </a:accent5>
      <a:accent6>
        <a:srgbClr val="FFCC00"/>
      </a:accent6>
      <a:hlink>
        <a:srgbClr val="CC0066"/>
      </a:hlink>
      <a:folHlink>
        <a:srgbClr val="CC00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IU Real Triumphs Template" id="{D6BF73C1-EEDE-AC48-AD9C-ADD1887087B1}" vid="{ED22C5F8-F212-AF47-9EA2-9B7F431F38E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3CE5B01EE2D43479BD19C8CF7AEE55D" ma:contentTypeVersion="11" ma:contentTypeDescription="Create a new document." ma:contentTypeScope="" ma:versionID="34c4b4d87fa1ec406602f89a3b17142f">
  <xsd:schema xmlns:xsd="http://www.w3.org/2001/XMLSchema" xmlns:xs="http://www.w3.org/2001/XMLSchema" xmlns:p="http://schemas.microsoft.com/office/2006/metadata/properties" xmlns:ns2="59a830c1-7073-48e7-a623-528add45a120" xmlns:ns3="8234652b-4e88-4c30-a994-e272914a045d" targetNamespace="http://schemas.microsoft.com/office/2006/metadata/properties" ma:root="true" ma:fieldsID="56f2c5dca296fd1568866e8eb59c0a82" ns2:_="" ns3:_="">
    <xsd:import namespace="59a830c1-7073-48e7-a623-528add45a120"/>
    <xsd:import namespace="8234652b-4e88-4c30-a994-e272914a04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830c1-7073-48e7-a623-528add45a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234652b-4e88-4c30-a994-e272914a04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8234652b-4e88-4c30-a994-e272914a045d">
      <UserInfo>
        <DisplayName>Cristhofer Lugo</DisplayName>
        <AccountId>561</AccountId>
        <AccountType/>
      </UserInfo>
    </SharedWithUsers>
  </documentManagement>
</p:properties>
</file>

<file path=customXml/itemProps1.xml><?xml version="1.0" encoding="utf-8"?>
<ds:datastoreItem xmlns:ds="http://schemas.openxmlformats.org/officeDocument/2006/customXml" ds:itemID="{74EF1AD8-8A0B-4C66-938E-9D7AE47F749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9a830c1-7073-48e7-a623-528add45a120"/>
    <ds:schemaRef ds:uri="8234652b-4e88-4c30-a994-e272914a045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8AEC1B4-4216-423B-B0BB-82F5843B2351}">
  <ds:schemaRefs>
    <ds:schemaRef ds:uri="http://schemas.microsoft.com/sharepoint/v3/contenttype/forms"/>
  </ds:schemaRefs>
</ds:datastoreItem>
</file>

<file path=customXml/itemProps3.xml><?xml version="1.0" encoding="utf-8"?>
<ds:datastoreItem xmlns:ds="http://schemas.openxmlformats.org/officeDocument/2006/customXml" ds:itemID="{DC7C3D29-A4F2-43AB-8FED-DD753DD8B873}">
  <ds:schemaRefs>
    <ds:schemaRef ds:uri="http://purl.org/dc/dcmitype/"/>
    <ds:schemaRef ds:uri="http://schemas.microsoft.com/office/infopath/2007/PartnerControls"/>
    <ds:schemaRef ds:uri="http://purl.org/dc/elements/1.1/"/>
    <ds:schemaRef ds:uri="http://schemas.openxmlformats.org/package/2006/metadata/core-properties"/>
    <ds:schemaRef ds:uri="http://schemas.microsoft.com/office/2006/documentManagement/types"/>
    <ds:schemaRef ds:uri="http://purl.org/dc/terms/"/>
    <ds:schemaRef ds:uri="http://schemas.microsoft.com/office/2006/metadata/properties"/>
    <ds:schemaRef ds:uri="8234652b-4e88-4c30-a994-e272914a045d"/>
    <ds:schemaRef ds:uri="59a830c1-7073-48e7-a623-528add45a120"/>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FIU Real Triumphs Template</Template>
  <TotalTime>1569</TotalTime>
  <Words>835</Words>
  <Application>Microsoft Office PowerPoint</Application>
  <PresentationFormat>Widescreen</PresentationFormat>
  <Paragraphs>85</Paragraphs>
  <Slides>14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Arial MT</vt:lpstr>
      <vt:lpstr>Calibri</vt:lpstr>
      <vt:lpstr>FIU Real Triumphs Template</vt:lpstr>
      <vt:lpstr>Secure HealthPath: HIPAA Edition</vt:lpstr>
      <vt:lpstr>Team Members</vt:lpstr>
      <vt:lpstr>Problem</vt:lpstr>
      <vt:lpstr>HIPAA Guidelines and Rules</vt:lpstr>
      <vt:lpstr>User Stories</vt:lpstr>
      <vt:lpstr>UML Diagram</vt:lpstr>
      <vt:lpstr>System Design Diagram</vt:lpstr>
      <vt:lpstr>Deployment Design</vt:lpstr>
      <vt:lpstr>User Interface </vt:lpstr>
      <vt:lpstr>User Interface </vt:lpstr>
      <vt:lpstr>User Interface</vt:lpstr>
      <vt:lpstr>Key Functionalities</vt:lpstr>
      <vt:lpstr>Key Functionalities</vt:lpstr>
      <vt:lpstr>Summary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 Kazmi</dc:creator>
  <cp:lastModifiedBy>Mohammad Kazmi</cp:lastModifiedBy>
  <cp:revision>70</cp:revision>
  <dcterms:created xsi:type="dcterms:W3CDTF">2020-08-12T18:54:24Z</dcterms:created>
  <dcterms:modified xsi:type="dcterms:W3CDTF">2023-12-01T03:25:44Z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24900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ies>
</file>