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7"/>
  </p:notesMasterIdLst>
  <p:sldIdLst>
    <p:sldId id="256" r:id="rId5"/>
    <p:sldId id="333" r:id="rId6"/>
    <p:sldId id="334" r:id="rId7"/>
    <p:sldId id="337" r:id="rId8"/>
    <p:sldId id="335" r:id="rId9"/>
    <p:sldId id="338" r:id="rId10"/>
    <p:sldId id="342" r:id="rId11"/>
    <p:sldId id="343" r:id="rId12"/>
    <p:sldId id="339" r:id="rId13"/>
    <p:sldId id="340" r:id="rId14"/>
    <p:sldId id="341" r:id="rId15"/>
    <p:sldId id="329"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E79E"/>
    <a:srgbClr val="1DAC51"/>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06" autoAdjust="0"/>
    <p:restoredTop sz="94660"/>
  </p:normalViewPr>
  <p:slideViewPr>
    <p:cSldViewPr snapToGrid="0">
      <p:cViewPr varScale="1">
        <p:scale>
          <a:sx n="85" d="100"/>
          <a:sy n="85" d="100"/>
        </p:scale>
        <p:origin x="108" y="15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BB704C-D2BD-41DB-A2AD-E7403AB919E0}" type="datetimeFigureOut">
              <a:t>11/30/2023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BF2235-CDFD-4E8A-978D-91F7F1374639}" type="slidenum">
              <a:t>‹#›</a:t>
            </a:fld>
            <a:endParaRPr lang="en-US"/>
          </a:p>
        </p:txBody>
      </p:sp>
    </p:spTree>
    <p:extLst>
      <p:ext uri="{BB962C8B-B14F-4D97-AF65-F5344CB8AC3E}">
        <p14:creationId xmlns:p14="http://schemas.microsoft.com/office/powerpoint/2010/main" val="1670214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hasCustomPrompt="1"/>
          </p:nvPr>
        </p:nvSpPr>
        <p:spPr>
          <a:xfrm>
            <a:off x="1859280" y="1041400"/>
            <a:ext cx="9072880" cy="2387600"/>
          </a:xfrm>
        </p:spPr>
        <p:txBody>
          <a:bodyPr anchor="b"/>
          <a:lstStyle>
            <a:lvl1pPr algn="l">
              <a:defRPr sz="6000">
                <a:latin typeface="+mj-lt"/>
              </a:defRPr>
            </a:lvl1pPr>
          </a:lstStyle>
          <a:p>
            <a:r>
              <a:rPr lang="en-US"/>
              <a:t>Click to edit title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hasCustomPrompt="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4" name="Rectangle 13">
            <a:extLst>
              <a:ext uri="{FF2B5EF4-FFF2-40B4-BE49-F238E27FC236}">
                <a16:creationId xmlns:a16="http://schemas.microsoft.com/office/drawing/2014/main" id="{6D160586-861C-4B4A-B3C1-7DED77E0D98D}"/>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5" name="Group 14">
            <a:extLst>
              <a:ext uri="{FF2B5EF4-FFF2-40B4-BE49-F238E27FC236}">
                <a16:creationId xmlns:a16="http://schemas.microsoft.com/office/drawing/2014/main" id="{FD27F4DB-DB0D-C445-9BAA-CE7846200FC3}"/>
              </a:ext>
            </a:extLst>
          </p:cNvPr>
          <p:cNvGrpSpPr/>
          <p:nvPr userDrawn="1"/>
        </p:nvGrpSpPr>
        <p:grpSpPr>
          <a:xfrm>
            <a:off x="11449163" y="211742"/>
            <a:ext cx="522582" cy="530387"/>
            <a:chOff x="11140977" y="745236"/>
            <a:chExt cx="522582" cy="530387"/>
          </a:xfrm>
        </p:grpSpPr>
        <p:sp>
          <p:nvSpPr>
            <p:cNvPr id="16" name="Rectangle 15">
              <a:extLst>
                <a:ext uri="{FF2B5EF4-FFF2-40B4-BE49-F238E27FC236}">
                  <a16:creationId xmlns:a16="http://schemas.microsoft.com/office/drawing/2014/main" id="{1B99A9E4-2E47-2945-AF49-E86039D6D3CF}"/>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8D6E70C2-2120-234D-8BF5-03A197FE33CD}"/>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itle 1">
            <a:extLst>
              <a:ext uri="{FF2B5EF4-FFF2-40B4-BE49-F238E27FC236}">
                <a16:creationId xmlns:a16="http://schemas.microsoft.com/office/drawing/2014/main" id="{B258CE01-A8BD-1F46-B608-609B76E1808B}"/>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86248912-4484-A745-BA80-59401291847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4" name="Picture 23" descr="A picture containing drawing&#10;&#10;Description automatically generated">
            <a:extLst>
              <a:ext uri="{FF2B5EF4-FFF2-40B4-BE49-F238E27FC236}">
                <a16:creationId xmlns:a16="http://schemas.microsoft.com/office/drawing/2014/main" id="{D1B4D635-A593-7945-8EDA-ADED8A098EB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11449544" y="206704"/>
            <a:ext cx="522582" cy="530386"/>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Title 1">
            <a:extLst>
              <a:ext uri="{FF2B5EF4-FFF2-40B4-BE49-F238E27FC236}">
                <a16:creationId xmlns:a16="http://schemas.microsoft.com/office/drawing/2014/main" id="{83924F5E-D108-B44B-BD4E-EAFA23B64A2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0DFCC28B-CE75-2F4A-9550-DB0AA2B0AFA4}"/>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69605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tx1">
                    <a:lumMod val="75000"/>
                    <a:lumOff val="25000"/>
                  </a:schemeClr>
                </a:solidFill>
              </a:rPr>
              <a:t>   </a:t>
            </a:r>
          </a:p>
        </p:txBody>
      </p:sp>
      <p:sp>
        <p:nvSpPr>
          <p:cNvPr id="15" name="Rectangle 14">
            <a:extLst>
              <a:ext uri="{FF2B5EF4-FFF2-40B4-BE49-F238E27FC236}">
                <a16:creationId xmlns:a16="http://schemas.microsoft.com/office/drawing/2014/main" id="{37434100-61CF-6F49-9405-A42ADAC19898}"/>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2" name="Group 21">
            <a:extLst>
              <a:ext uri="{FF2B5EF4-FFF2-40B4-BE49-F238E27FC236}">
                <a16:creationId xmlns:a16="http://schemas.microsoft.com/office/drawing/2014/main" id="{AE7E0A4A-5F73-CF40-9129-BA6EB31298BD}"/>
              </a:ext>
            </a:extLst>
          </p:cNvPr>
          <p:cNvGrpSpPr/>
          <p:nvPr userDrawn="1"/>
        </p:nvGrpSpPr>
        <p:grpSpPr>
          <a:xfrm flipH="1">
            <a:off x="11449544" y="206704"/>
            <a:ext cx="522582" cy="530386"/>
            <a:chOff x="2645664" y="2011680"/>
            <a:chExt cx="735606" cy="746592"/>
          </a:xfrm>
        </p:grpSpPr>
        <p:sp>
          <p:nvSpPr>
            <p:cNvPr id="23" name="Rectangle 22">
              <a:extLst>
                <a:ext uri="{FF2B5EF4-FFF2-40B4-BE49-F238E27FC236}">
                  <a16:creationId xmlns:a16="http://schemas.microsoft.com/office/drawing/2014/main" id="{91797617-3351-D84F-A2E8-6AB2D5F744EC}"/>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323528AD-51B4-D848-BC86-6ED834FBA9F6}"/>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7" name="Title 1">
            <a:extLst>
              <a:ext uri="{FF2B5EF4-FFF2-40B4-BE49-F238E27FC236}">
                <a16:creationId xmlns:a16="http://schemas.microsoft.com/office/drawing/2014/main" id="{D7F808DD-AF07-CE40-88F0-D11B0AC58601}"/>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8" name="TextBox 27">
            <a:extLst>
              <a:ext uri="{FF2B5EF4-FFF2-40B4-BE49-F238E27FC236}">
                <a16:creationId xmlns:a16="http://schemas.microsoft.com/office/drawing/2014/main" id="{8B9375C7-5745-8340-BF50-D598D3667523}"/>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4EBEE953-B421-5D46-9ADF-199406C9EA0C}"/>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52701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3" name="Rectangle 22">
            <a:extLst>
              <a:ext uri="{FF2B5EF4-FFF2-40B4-BE49-F238E27FC236}">
                <a16:creationId xmlns:a16="http://schemas.microsoft.com/office/drawing/2014/main" id="{DE6C6A3C-183D-BA42-A14E-D3EE691CC757}"/>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F9B42613-EC14-CB40-B8D0-B3221A00E05B}"/>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54FB4467-775F-4443-B993-7DE67A34DE7D}"/>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13167860-8914-274D-989B-2CC8DABECDA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itle 1">
            <a:extLst>
              <a:ext uri="{FF2B5EF4-FFF2-40B4-BE49-F238E27FC236}">
                <a16:creationId xmlns:a16="http://schemas.microsoft.com/office/drawing/2014/main" id="{1153C681-12B3-514E-AC06-D61BD5A1FB02}"/>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0BF21C5B-8719-F44B-AA4C-4B02932C22C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Picture 16" descr="A picture containing drawing&#10;&#10;Description automatically generated">
            <a:extLst>
              <a:ext uri="{FF2B5EF4-FFF2-40B4-BE49-F238E27FC236}">
                <a16:creationId xmlns:a16="http://schemas.microsoft.com/office/drawing/2014/main" id="{4020135C-D1E4-9544-AE62-8CBA56CFF203}"/>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1236795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E6FA6CF9-7022-924C-88A4-94F92DBBF894}"/>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9CABC5B7-5D7C-5249-8890-3F9DE2D8313B}"/>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560D045A-C3B8-634D-9893-3E1865B8943C}"/>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1396126A-6F81-0D45-A1D5-132B997E946D}"/>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62BACBAD-95F3-E741-ADB1-03DF40C523A7}"/>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BF83791A-7D54-9E46-B494-DC436B7F7161}"/>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0" name="Slide Number Placeholder 5">
            <a:extLst>
              <a:ext uri="{FF2B5EF4-FFF2-40B4-BE49-F238E27FC236}">
                <a16:creationId xmlns:a16="http://schemas.microsoft.com/office/drawing/2014/main" id="{81B7AB0C-1C90-2342-9547-9BA929298B0B}"/>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16" name="Content Placeholder 4" descr="A close up of a sign&#10;&#10;Description automatically generated">
            <a:extLst>
              <a:ext uri="{FF2B5EF4-FFF2-40B4-BE49-F238E27FC236}">
                <a16:creationId xmlns:a16="http://schemas.microsoft.com/office/drawing/2014/main" id="{8E34E4C5-8AF6-4347-A514-B736E49A7BD3}"/>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4088190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3" name="TextBox 22">
            <a:extLst>
              <a:ext uri="{FF2B5EF4-FFF2-40B4-BE49-F238E27FC236}">
                <a16:creationId xmlns:a16="http://schemas.microsoft.com/office/drawing/2014/main" id="{206DEE63-DD2E-F943-9BE2-8512DB04026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0" name="Content Placeholder 4" descr="A close up of a sign&#10;&#10;Description automatically generated">
            <a:extLst>
              <a:ext uri="{FF2B5EF4-FFF2-40B4-BE49-F238E27FC236}">
                <a16:creationId xmlns:a16="http://schemas.microsoft.com/office/drawing/2014/main" id="{CD18ABCC-000D-DB42-82FB-3825823D8932}"/>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7507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6703E010-B3D3-0545-B5A6-ECFDEE96E730}"/>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4" name="Rectangle 13">
            <a:extLst>
              <a:ext uri="{FF2B5EF4-FFF2-40B4-BE49-F238E27FC236}">
                <a16:creationId xmlns:a16="http://schemas.microsoft.com/office/drawing/2014/main" id="{2643C58D-66FC-EC4B-AF3D-11609BB07BCA}"/>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grpSp>
        <p:nvGrpSpPr>
          <p:cNvPr id="20" name="Group 19">
            <a:extLst>
              <a:ext uri="{FF2B5EF4-FFF2-40B4-BE49-F238E27FC236}">
                <a16:creationId xmlns:a16="http://schemas.microsoft.com/office/drawing/2014/main" id="{91E77852-9967-2346-B99F-0FB506F9F8CF}"/>
              </a:ext>
            </a:extLst>
          </p:cNvPr>
          <p:cNvGrpSpPr/>
          <p:nvPr userDrawn="1"/>
        </p:nvGrpSpPr>
        <p:grpSpPr>
          <a:xfrm>
            <a:off x="11449163" y="211742"/>
            <a:ext cx="522582" cy="530387"/>
            <a:chOff x="11140977" y="745236"/>
            <a:chExt cx="522582" cy="530387"/>
          </a:xfrm>
        </p:grpSpPr>
        <p:sp>
          <p:nvSpPr>
            <p:cNvPr id="21" name="Rectangle 20">
              <a:extLst>
                <a:ext uri="{FF2B5EF4-FFF2-40B4-BE49-F238E27FC236}">
                  <a16:creationId xmlns:a16="http://schemas.microsoft.com/office/drawing/2014/main" id="{AB326E00-68C1-4241-8C4E-723F6006811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2150E91-0429-0440-9F6E-64AC0BE947C8}"/>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CC69468-07EE-784A-9D24-2C7FA866995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9" name="Slide Number Placeholder 5">
            <a:extLst>
              <a:ext uri="{FF2B5EF4-FFF2-40B4-BE49-F238E27FC236}">
                <a16:creationId xmlns:a16="http://schemas.microsoft.com/office/drawing/2014/main" id="{855FFE52-6942-014C-80A2-FB2794D3E520}"/>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24" name="Content Placeholder 4" descr="A close up of a sign&#10;&#10;Description automatically generated">
            <a:extLst>
              <a:ext uri="{FF2B5EF4-FFF2-40B4-BE49-F238E27FC236}">
                <a16:creationId xmlns:a16="http://schemas.microsoft.com/office/drawing/2014/main" id="{A38B9243-D865-E246-AA65-F609F55969EA}"/>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Rectangle 14">
            <a:extLst>
              <a:ext uri="{FF2B5EF4-FFF2-40B4-BE49-F238E27FC236}">
                <a16:creationId xmlns:a16="http://schemas.microsoft.com/office/drawing/2014/main" id="{0008B41F-7AC6-4646-A4EF-B85BEC21B971}"/>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11449544" y="206704"/>
            <a:ext cx="522582" cy="530386"/>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1" name="TextBox 20">
            <a:extLst>
              <a:ext uri="{FF2B5EF4-FFF2-40B4-BE49-F238E27FC236}">
                <a16:creationId xmlns:a16="http://schemas.microsoft.com/office/drawing/2014/main" id="{E5EE953F-DC95-A540-A11E-2D40EC88396F}"/>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4" name="Content Placeholder 4" descr="A close up of a sign&#10;&#10;Description automatically generated">
            <a:extLst>
              <a:ext uri="{FF2B5EF4-FFF2-40B4-BE49-F238E27FC236}">
                <a16:creationId xmlns:a16="http://schemas.microsoft.com/office/drawing/2014/main" id="{5E219BDB-34FC-5241-8003-16AFDFE5593F}"/>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167533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wo Content">
    <p:spTree>
      <p:nvGrpSpPr>
        <p:cNvPr id="1" name=""/>
        <p:cNvGrpSpPr/>
        <p:nvPr/>
      </p:nvGrpSpPr>
      <p:grpSpPr>
        <a:xfrm>
          <a:off x="0" y="0"/>
          <a:ext cx="0" cy="0"/>
          <a:chOff x="0" y="0"/>
          <a:chExt cx="0" cy="0"/>
        </a:xfrm>
      </p:grpSpPr>
      <p:pic>
        <p:nvPicPr>
          <p:cNvPr id="13" name="Picture 12" descr="A picture containing bird&#10;&#10;Description automatically generated">
            <a:extLst>
              <a:ext uri="{FF2B5EF4-FFF2-40B4-BE49-F238E27FC236}">
                <a16:creationId xmlns:a16="http://schemas.microsoft.com/office/drawing/2014/main" id="{AB0F2593-D040-CE46-9D46-AEE707D650A9}"/>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Rectangle 17">
            <a:extLst>
              <a:ext uri="{FF2B5EF4-FFF2-40B4-BE49-F238E27FC236}">
                <a16:creationId xmlns:a16="http://schemas.microsoft.com/office/drawing/2014/main" id="{E20CD2BF-6A83-E845-9F39-A907A5CB403C}"/>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Group 19">
            <a:extLst>
              <a:ext uri="{FF2B5EF4-FFF2-40B4-BE49-F238E27FC236}">
                <a16:creationId xmlns:a16="http://schemas.microsoft.com/office/drawing/2014/main" id="{4D62240E-025C-0445-BD7A-F02F43359145}"/>
              </a:ext>
            </a:extLst>
          </p:cNvPr>
          <p:cNvGrpSpPr/>
          <p:nvPr userDrawn="1"/>
        </p:nvGrpSpPr>
        <p:grpSpPr>
          <a:xfrm flipH="1">
            <a:off x="11449544" y="206704"/>
            <a:ext cx="522582" cy="530386"/>
            <a:chOff x="2645664" y="2011680"/>
            <a:chExt cx="735606" cy="746592"/>
          </a:xfrm>
        </p:grpSpPr>
        <p:sp>
          <p:nvSpPr>
            <p:cNvPr id="21" name="Rectangle 20">
              <a:extLst>
                <a:ext uri="{FF2B5EF4-FFF2-40B4-BE49-F238E27FC236}">
                  <a16:creationId xmlns:a16="http://schemas.microsoft.com/office/drawing/2014/main" id="{7791D3E7-2C9E-764A-9670-DBB68FF15FB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EA741CD-3DEC-B245-9AFC-9FC4C82108AE}"/>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4" name="TextBox 23">
            <a:extLst>
              <a:ext uri="{FF2B5EF4-FFF2-40B4-BE49-F238E27FC236}">
                <a16:creationId xmlns:a16="http://schemas.microsoft.com/office/drawing/2014/main" id="{9F8F22AE-B0C0-B240-AA03-59E458A70775}"/>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Content Placeholder 4" descr="A close up of a sign&#10;&#10;Description automatically generated">
            <a:extLst>
              <a:ext uri="{FF2B5EF4-FFF2-40B4-BE49-F238E27FC236}">
                <a16:creationId xmlns:a16="http://schemas.microsoft.com/office/drawing/2014/main" id="{AAA6D444-A56F-FD4E-83DD-7C104CA1D240}"/>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9656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7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022C99D2-1B16-0C4A-9775-49B36FE1BE67}"/>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3" name="Rectangle 22">
            <a:extLst>
              <a:ext uri="{FF2B5EF4-FFF2-40B4-BE49-F238E27FC236}">
                <a16:creationId xmlns:a16="http://schemas.microsoft.com/office/drawing/2014/main" id="{98DDDF24-63E3-1144-8F35-8B6D801840C3}"/>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2053B207-3BC6-4F4F-92C2-EE2F7F247B5C}"/>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A62A6560-528D-454C-A741-F3D3FD66E863}"/>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4774A48F-799F-494F-834C-E9D21460F5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TextBox 29">
            <a:extLst>
              <a:ext uri="{FF2B5EF4-FFF2-40B4-BE49-F238E27FC236}">
                <a16:creationId xmlns:a16="http://schemas.microsoft.com/office/drawing/2014/main" id="{15855360-2DD4-C342-A4C3-6A211223145E}"/>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1" name="Content Placeholder 4" descr="A close up of a sign&#10;&#10;Description automatically generated">
            <a:extLst>
              <a:ext uri="{FF2B5EF4-FFF2-40B4-BE49-F238E27FC236}">
                <a16:creationId xmlns:a16="http://schemas.microsoft.com/office/drawing/2014/main" id="{79E7F631-F999-814A-B8C2-EC10518D3BAC}"/>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2509655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11449163" y="211742"/>
            <a:ext cx="522582" cy="530387"/>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3600" kern="1200">
                <a:solidFill>
                  <a:schemeClr val="tx1">
                    <a:lumMod val="75000"/>
                    <a:lumOff val="25000"/>
                  </a:schemeClr>
                </a:solidFill>
                <a:latin typeface="+mj-lt"/>
                <a:ea typeface="+mj-ea"/>
                <a:cs typeface="+mj-cs"/>
              </a:rPr>
              <a:t>  </a:t>
            </a:r>
          </a:p>
        </p:txBody>
      </p:sp>
      <p:sp>
        <p:nvSpPr>
          <p:cNvPr id="19" name="Title 1">
            <a:extLst>
              <a:ext uri="{FF2B5EF4-FFF2-40B4-BE49-F238E27FC236}">
                <a16:creationId xmlns:a16="http://schemas.microsoft.com/office/drawing/2014/main" id="{C2A68826-4237-D248-930D-663F392D441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0" name="TextBox 19">
            <a:extLst>
              <a:ext uri="{FF2B5EF4-FFF2-40B4-BE49-F238E27FC236}">
                <a16:creationId xmlns:a16="http://schemas.microsoft.com/office/drawing/2014/main" id="{098E7422-1636-294B-9DB1-97B03DF9A01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E1D8F3D4-D725-9B49-965E-7934B20413AD}"/>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1" name="Rectangle 10">
            <a:extLst>
              <a:ext uri="{FF2B5EF4-FFF2-40B4-BE49-F238E27FC236}">
                <a16:creationId xmlns:a16="http://schemas.microsoft.com/office/drawing/2014/main" id="{FA0A2B34-3486-F741-B14F-817B8DD78F82}"/>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243383B5-3E75-294D-8915-7DE84AEA5398}"/>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DC1C9BB-1B72-7546-94E0-FB2C9E053BC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28FE50A-B4DE-5341-952B-7F5EE0C16442}"/>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20" name="Title 1">
            <a:extLst>
              <a:ext uri="{FF2B5EF4-FFF2-40B4-BE49-F238E27FC236}">
                <a16:creationId xmlns:a16="http://schemas.microsoft.com/office/drawing/2014/main" id="{255CA523-D800-5D49-A2D1-EEFA13E4DDA6}"/>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1" name="TextBox 20">
            <a:extLst>
              <a:ext uri="{FF2B5EF4-FFF2-40B4-BE49-F238E27FC236}">
                <a16:creationId xmlns:a16="http://schemas.microsoft.com/office/drawing/2014/main" id="{529EA536-4D26-2448-9BD8-B16A7DE2C77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FD106332-C0BB-6347-8F12-D134D842527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9" name="Picture 28" descr="A close up of a sign&#10;&#10;Description automatically generated">
            <a:extLst>
              <a:ext uri="{FF2B5EF4-FFF2-40B4-BE49-F238E27FC236}">
                <a16:creationId xmlns:a16="http://schemas.microsoft.com/office/drawing/2014/main" id="{A846EC02-D332-4342-9F11-AFAE99EA2D48}"/>
              </a:ext>
            </a:extLst>
          </p:cNvPr>
          <p:cNvPicPr>
            <a:picLocks noChangeAspect="1"/>
          </p:cNvPicPr>
          <p:nvPr userDrawn="1"/>
        </p:nvPicPr>
        <p:blipFill>
          <a:blip r:embed="rId15"/>
          <a:stretch>
            <a:fillRect/>
          </a:stretch>
        </p:blipFill>
        <p:spPr>
          <a:xfrm>
            <a:off x="136741" y="5715122"/>
            <a:ext cx="1271016" cy="9491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11/30/2023</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01EEE2DA-9DE3-7D4E-B67F-FBC3395DB34A}"/>
              </a:ext>
            </a:extLst>
          </p:cNvPr>
          <p:cNvPicPr>
            <a:picLocks noChangeAspect="1"/>
          </p:cNvPicPr>
          <p:nvPr userDrawn="1"/>
        </p:nvPicPr>
        <p:blipFill rotWithShape="1">
          <a:blip r:embed="rId16"/>
          <a:srcRect l="13750" b="14612"/>
          <a:stretch/>
        </p:blipFill>
        <p:spPr>
          <a:xfrm>
            <a:off x="1676452" y="1"/>
            <a:ext cx="10515548" cy="6857999"/>
          </a:xfrm>
          <a:prstGeom prst="rect">
            <a:avLst/>
          </a:prstGeom>
        </p:spPr>
      </p:pic>
      <p:sp>
        <p:nvSpPr>
          <p:cNvPr id="10" name="Title 1">
            <a:extLst>
              <a:ext uri="{FF2B5EF4-FFF2-40B4-BE49-F238E27FC236}">
                <a16:creationId xmlns:a16="http://schemas.microsoft.com/office/drawing/2014/main" id="{766AC07B-FC06-8B47-96FE-ABC28A19F3A3}"/>
              </a:ext>
            </a:extLst>
          </p:cNvPr>
          <p:cNvSpPr txBox="1">
            <a:spLocks/>
          </p:cNvSpPr>
          <p:nvPr userDrawn="1"/>
        </p:nvSpPr>
        <p:spPr>
          <a:xfrm>
            <a:off x="1920239" y="532435"/>
            <a:ext cx="9718653" cy="1184156"/>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p>
        </p:txBody>
      </p:sp>
      <p:sp>
        <p:nvSpPr>
          <p:cNvPr id="11" name="Content Placeholder 2">
            <a:extLst>
              <a:ext uri="{FF2B5EF4-FFF2-40B4-BE49-F238E27FC236}">
                <a16:creationId xmlns:a16="http://schemas.microsoft.com/office/drawing/2014/main" id="{54DD134A-CE7D-5F44-BD79-76E9DC634245}"/>
              </a:ext>
            </a:extLst>
          </p:cNvPr>
          <p:cNvSpPr txBox="1">
            <a:spLocks/>
          </p:cNvSpPr>
          <p:nvPr userDrawn="1"/>
        </p:nvSpPr>
        <p:spPr>
          <a:xfrm>
            <a:off x="1920240" y="1825625"/>
            <a:ext cx="9718652" cy="3955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p>
        </p:txBody>
      </p:sp>
      <p:sp>
        <p:nvSpPr>
          <p:cNvPr id="14" name="Rectangle 13">
            <a:extLst>
              <a:ext uri="{FF2B5EF4-FFF2-40B4-BE49-F238E27FC236}">
                <a16:creationId xmlns:a16="http://schemas.microsoft.com/office/drawing/2014/main" id="{778BD53A-3411-754A-9DB0-3B962C309B46}"/>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AB1AD9AE-0B5A-C54A-848F-E631A944D67D}"/>
              </a:ext>
            </a:extLst>
          </p:cNvPr>
          <p:cNvGrpSpPr/>
          <p:nvPr userDrawn="1"/>
        </p:nvGrpSpPr>
        <p:grpSpPr>
          <a:xfrm>
            <a:off x="11449163" y="211742"/>
            <a:ext cx="522582" cy="530387"/>
            <a:chOff x="11140977" y="745236"/>
            <a:chExt cx="522582" cy="530387"/>
          </a:xfrm>
        </p:grpSpPr>
        <p:sp>
          <p:nvSpPr>
            <p:cNvPr id="17" name="Rectangle 16">
              <a:extLst>
                <a:ext uri="{FF2B5EF4-FFF2-40B4-BE49-F238E27FC236}">
                  <a16:creationId xmlns:a16="http://schemas.microsoft.com/office/drawing/2014/main" id="{ED19EE1A-9E9C-9F4B-9020-2809B2404DB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C2E4CCC2-725D-534E-88C7-340D8837A88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F77EF6D-931E-614E-BB10-A2FE2513CB4B}"/>
              </a:ext>
            </a:extLst>
          </p:cNvPr>
          <p:cNvSpPr txBox="1"/>
          <p:nvPr userDrawn="1"/>
        </p:nvSpPr>
        <p:spPr>
          <a:xfrm>
            <a:off x="5349923" y="6421815"/>
            <a:ext cx="6565524"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74" r:id="rId5"/>
    <p:sldLayoutId id="2147483675" r:id="rId6"/>
    <p:sldLayoutId id="2147483676" r:id="rId7"/>
    <p:sldLayoutId id="2147483657" r:id="rId8"/>
    <p:sldLayoutId id="2147483658" r:id="rId9"/>
    <p:sldLayoutId id="2147483659" r:id="rId10"/>
    <p:sldLayoutId id="2147483677" r:id="rId11"/>
    <p:sldLayoutId id="2147483678" r:id="rId12"/>
    <p:sldLayoutId id="2147483679" r:id="rId13"/>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p:txBody>
          <a:bodyPr/>
          <a:lstStyle/>
          <a:p>
            <a:r>
              <a:rPr lang="en-US" dirty="0">
                <a:cs typeface="Arial"/>
              </a:rPr>
              <a:t>Community-Powered</a:t>
            </a:r>
            <a:r>
              <a:rPr lang="en-US" dirty="0">
                <a:latin typeface="Arial"/>
                <a:cs typeface="Arial"/>
              </a:rPr>
              <a:t> Vulnerability Management</a:t>
            </a:r>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a:xfrm>
            <a:off x="1859280" y="3923641"/>
            <a:ext cx="9072880" cy="2389007"/>
          </a:xfrm>
        </p:spPr>
        <p:txBody>
          <a:bodyPr vert="horz" lIns="91440" tIns="45720" rIns="91440" bIns="45720" rtlCol="0" anchor="t">
            <a:normAutofit/>
          </a:bodyPr>
          <a:lstStyle/>
          <a:p>
            <a:pPr>
              <a:lnSpc>
                <a:spcPct val="70000"/>
              </a:lnSpc>
              <a:spcAft>
                <a:spcPts val="1000"/>
              </a:spcAft>
            </a:pPr>
            <a:r>
              <a:rPr lang="en-US" u="sng" dirty="0">
                <a:cs typeface="Arial"/>
              </a:rPr>
              <a:t>Team</a:t>
            </a:r>
            <a:r>
              <a:rPr lang="en-US" u="sng" dirty="0">
                <a:latin typeface="Arial"/>
                <a:cs typeface="Arial"/>
              </a:rPr>
              <a:t> Member</a:t>
            </a:r>
            <a:r>
              <a:rPr lang="en-US" dirty="0">
                <a:latin typeface="Arial"/>
                <a:cs typeface="Arial"/>
              </a:rPr>
              <a:t>:</a:t>
            </a:r>
            <a:endParaRPr lang="en-US" dirty="0">
              <a:solidFill>
                <a:srgbClr val="FFFFFF"/>
              </a:solidFill>
              <a:latin typeface="Arial"/>
              <a:cs typeface="Arial"/>
            </a:endParaRPr>
          </a:p>
          <a:p>
            <a:pPr>
              <a:lnSpc>
                <a:spcPct val="70000"/>
              </a:lnSpc>
              <a:spcAft>
                <a:spcPts val="1000"/>
              </a:spcAft>
            </a:pPr>
            <a:r>
              <a:rPr lang="en-US" dirty="0">
                <a:solidFill>
                  <a:srgbClr val="FFFFFF"/>
                </a:solidFill>
                <a:latin typeface="Arial"/>
                <a:cs typeface="Arial"/>
              </a:rPr>
              <a:t>Marlon Iglesias Diaz</a:t>
            </a:r>
            <a:endParaRPr lang="en-US" dirty="0">
              <a:cs typeface="Arial" panose="020B0604020202020204"/>
            </a:endParaRPr>
          </a:p>
          <a:p>
            <a:pPr>
              <a:lnSpc>
                <a:spcPct val="70000"/>
              </a:lnSpc>
              <a:spcAft>
                <a:spcPts val="1000"/>
              </a:spcAft>
            </a:pPr>
            <a:r>
              <a:rPr lang="en-US" u="sng" dirty="0">
                <a:latin typeface="Arial"/>
                <a:cs typeface="Arial"/>
              </a:rPr>
              <a:t>Product Owner</a:t>
            </a:r>
            <a:r>
              <a:rPr lang="en-US" dirty="0">
                <a:latin typeface="Arial"/>
                <a:cs typeface="Arial"/>
              </a:rPr>
              <a:t>:</a:t>
            </a:r>
          </a:p>
          <a:p>
            <a:pPr>
              <a:lnSpc>
                <a:spcPct val="70000"/>
              </a:lnSpc>
              <a:spcAft>
                <a:spcPts val="1000"/>
              </a:spcAft>
            </a:pPr>
            <a:r>
              <a:rPr lang="en-US" dirty="0">
                <a:latin typeface="Arial"/>
                <a:cs typeface="Arial"/>
              </a:rPr>
              <a:t>Masoud Sadjadi</a:t>
            </a:r>
            <a:endParaRPr lang="en-US" dirty="0"/>
          </a:p>
        </p:txBody>
      </p:sp>
    </p:spTree>
    <p:extLst>
      <p:ext uri="{BB962C8B-B14F-4D97-AF65-F5344CB8AC3E}">
        <p14:creationId xmlns:p14="http://schemas.microsoft.com/office/powerpoint/2010/main" val="509943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9D51F-1097-706D-1029-7C54BCDEB2F4}"/>
              </a:ext>
            </a:extLst>
          </p:cNvPr>
          <p:cNvSpPr>
            <a:spLocks noGrp="1"/>
          </p:cNvSpPr>
          <p:nvPr>
            <p:ph type="title"/>
          </p:nvPr>
        </p:nvSpPr>
        <p:spPr/>
        <p:txBody>
          <a:bodyPr/>
          <a:lstStyle/>
          <a:p>
            <a:r>
              <a:rPr lang="en-US" dirty="0"/>
              <a:t>Dependency Scanning</a:t>
            </a:r>
          </a:p>
        </p:txBody>
      </p:sp>
      <p:sp>
        <p:nvSpPr>
          <p:cNvPr id="3" name="Content Placeholder 2">
            <a:extLst>
              <a:ext uri="{FF2B5EF4-FFF2-40B4-BE49-F238E27FC236}">
                <a16:creationId xmlns:a16="http://schemas.microsoft.com/office/drawing/2014/main" id="{DB25B25B-09E3-6EAB-10FE-B6A4F7EE2D6F}"/>
              </a:ext>
            </a:extLst>
          </p:cNvPr>
          <p:cNvSpPr>
            <a:spLocks noGrp="1"/>
          </p:cNvSpPr>
          <p:nvPr>
            <p:ph idx="1"/>
          </p:nvPr>
        </p:nvSpPr>
        <p:spPr/>
        <p:txBody>
          <a:bodyPr>
            <a:normAutofit/>
          </a:bodyPr>
          <a:lstStyle/>
          <a:p>
            <a:r>
              <a:rPr lang="en-US" dirty="0"/>
              <a:t>Dependency Scanning analyzes your application’s dependencies for known vulnerabilities. </a:t>
            </a:r>
          </a:p>
          <a:p>
            <a:endParaRPr lang="en-US" dirty="0"/>
          </a:p>
          <a:p>
            <a:r>
              <a:rPr lang="en-US" dirty="0"/>
              <a:t>All dependencies are scanned, including transitive dependencies, also known as nested dependencies.</a:t>
            </a:r>
          </a:p>
          <a:p>
            <a:endParaRPr lang="en-US" dirty="0"/>
          </a:p>
          <a:p>
            <a:r>
              <a:rPr lang="en-US" dirty="0"/>
              <a:t>Dependency Scanning is often considered part of Software Composition Analysis (SCA). </a:t>
            </a:r>
          </a:p>
          <a:p>
            <a:pPr lvl="1"/>
            <a:r>
              <a:rPr lang="en-US" dirty="0"/>
              <a:t>SCA can contain aspects of inspecting the items your code uses. These items typically include application and system dependencies that are almost always imported from external sources, rather than sourced from items you wrote yourself.</a:t>
            </a:r>
          </a:p>
        </p:txBody>
      </p:sp>
      <p:pic>
        <p:nvPicPr>
          <p:cNvPr id="4" name="Picture 14">
            <a:extLst>
              <a:ext uri="{FF2B5EF4-FFF2-40B4-BE49-F238E27FC236}">
                <a16:creationId xmlns:a16="http://schemas.microsoft.com/office/drawing/2014/main" id="{3DF577F0-1053-5088-39E1-3F046E1567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398" y="489683"/>
            <a:ext cx="1142957" cy="1142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27711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73B2A-F517-357A-C5F5-06131DCD9E8F}"/>
              </a:ext>
            </a:extLst>
          </p:cNvPr>
          <p:cNvSpPr>
            <a:spLocks noGrp="1"/>
          </p:cNvSpPr>
          <p:nvPr>
            <p:ph type="title"/>
          </p:nvPr>
        </p:nvSpPr>
        <p:spPr/>
        <p:txBody>
          <a:bodyPr/>
          <a:lstStyle/>
          <a:p>
            <a:r>
              <a:rPr lang="en-US" dirty="0"/>
              <a:t>Container Scanning</a:t>
            </a:r>
          </a:p>
        </p:txBody>
      </p:sp>
      <p:sp>
        <p:nvSpPr>
          <p:cNvPr id="3" name="Content Placeholder 2">
            <a:extLst>
              <a:ext uri="{FF2B5EF4-FFF2-40B4-BE49-F238E27FC236}">
                <a16:creationId xmlns:a16="http://schemas.microsoft.com/office/drawing/2014/main" id="{8EF3CA10-538F-469D-E022-7EE4CC18DFC6}"/>
              </a:ext>
            </a:extLst>
          </p:cNvPr>
          <p:cNvSpPr>
            <a:spLocks noGrp="1"/>
          </p:cNvSpPr>
          <p:nvPr>
            <p:ph idx="1"/>
          </p:nvPr>
        </p:nvSpPr>
        <p:spPr/>
        <p:txBody>
          <a:bodyPr/>
          <a:lstStyle/>
          <a:p>
            <a:r>
              <a:rPr lang="en-US" dirty="0"/>
              <a:t>Your application’s Docker image may itself be based on Docker images that contain known vulnerabilities.</a:t>
            </a:r>
          </a:p>
          <a:p>
            <a:endParaRPr lang="en-US" dirty="0"/>
          </a:p>
          <a:p>
            <a:r>
              <a:rPr lang="en-US" dirty="0"/>
              <a:t> By including an extra Container Scanning job in your pipeline that scans for those vulnerabilities and displays them in a merge request, you can use GitLab to audit your Docker-based apps.</a:t>
            </a:r>
          </a:p>
          <a:p>
            <a:endParaRPr lang="en-US" dirty="0"/>
          </a:p>
          <a:p>
            <a:r>
              <a:rPr lang="en-US" dirty="0"/>
              <a:t>Container Scanning is often considered part of SCA as well.</a:t>
            </a:r>
          </a:p>
        </p:txBody>
      </p:sp>
      <p:pic>
        <p:nvPicPr>
          <p:cNvPr id="4" name="Picture 14">
            <a:extLst>
              <a:ext uri="{FF2B5EF4-FFF2-40B4-BE49-F238E27FC236}">
                <a16:creationId xmlns:a16="http://schemas.microsoft.com/office/drawing/2014/main" id="{9FB43C13-C93C-7444-9F99-D89834A399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398" y="489683"/>
            <a:ext cx="1142957" cy="1142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19417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601C3-F932-52D5-F4E0-72A44EC6AFAD}"/>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4CF965A7-69DE-5E2D-1723-DA713AAE710E}"/>
              </a:ext>
            </a:extLst>
          </p:cNvPr>
          <p:cNvSpPr>
            <a:spLocks noGrp="1"/>
          </p:cNvSpPr>
          <p:nvPr>
            <p:ph idx="1"/>
          </p:nvPr>
        </p:nvSpPr>
        <p:spPr/>
        <p:txBody>
          <a:bodyPr/>
          <a:lstStyle/>
          <a:p>
            <a:r>
              <a:rPr lang="en-US" dirty="0"/>
              <a:t>This comprehensive approach to DevSecOps ensures a thorough evaluation of security aspects, effectively addressing source code vulnerabilities, secrets, runtime application security, and potential risks associated with dependencies in the development and deployment processes. </a:t>
            </a:r>
          </a:p>
        </p:txBody>
      </p:sp>
    </p:spTree>
    <p:extLst>
      <p:ext uri="{BB962C8B-B14F-4D97-AF65-F5344CB8AC3E}">
        <p14:creationId xmlns:p14="http://schemas.microsoft.com/office/powerpoint/2010/main" val="305670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B412A-F4AB-9806-7FC0-64B31425B552}"/>
              </a:ext>
            </a:extLst>
          </p:cNvPr>
          <p:cNvSpPr>
            <a:spLocks noGrp="1"/>
          </p:cNvSpPr>
          <p:nvPr>
            <p:ph type="title"/>
          </p:nvPr>
        </p:nvSpPr>
        <p:spPr/>
        <p:txBody>
          <a:bodyPr/>
          <a:lstStyle/>
          <a:p>
            <a:r>
              <a:rPr lang="it-IT" dirty="0"/>
              <a:t>GitLab CI/CD - A DevSecOps Platform​</a:t>
            </a:r>
            <a:endParaRPr lang="en-US" dirty="0"/>
          </a:p>
        </p:txBody>
      </p:sp>
      <p:sp>
        <p:nvSpPr>
          <p:cNvPr id="3" name="Content Placeholder 2">
            <a:extLst>
              <a:ext uri="{FF2B5EF4-FFF2-40B4-BE49-F238E27FC236}">
                <a16:creationId xmlns:a16="http://schemas.microsoft.com/office/drawing/2014/main" id="{ED128424-FB6D-1EE3-340D-5A5204FC52C2}"/>
              </a:ext>
            </a:extLst>
          </p:cNvPr>
          <p:cNvSpPr>
            <a:spLocks noGrp="1"/>
          </p:cNvSpPr>
          <p:nvPr>
            <p:ph idx="1"/>
          </p:nvPr>
        </p:nvSpPr>
        <p:spPr/>
        <p:txBody>
          <a:bodyPr/>
          <a:lstStyle/>
          <a:p>
            <a:r>
              <a:rPr lang="en-US" dirty="0"/>
              <a:t>DevSecOps is a combination of development, security, and operations. It is an approach to software development that integrates security throughout the development lifecycle.​</a:t>
            </a:r>
          </a:p>
          <a:p>
            <a:pPr marL="0" indent="0">
              <a:buNone/>
            </a:pPr>
            <a:endParaRPr lang="en-US" dirty="0"/>
          </a:p>
          <a:p>
            <a:r>
              <a:rPr lang="en-US" dirty="0"/>
              <a:t>CI/CD is a continuous method of software development, where you continuously build, test, deploy, and monitor iterative code changes.​</a:t>
            </a:r>
          </a:p>
        </p:txBody>
      </p:sp>
      <p:pic>
        <p:nvPicPr>
          <p:cNvPr id="1038" name="Picture 14">
            <a:extLst>
              <a:ext uri="{FF2B5EF4-FFF2-40B4-BE49-F238E27FC236}">
                <a16:creationId xmlns:a16="http://schemas.microsoft.com/office/drawing/2014/main" id="{7A417047-1C56-8C6A-02CB-E702E77A2F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398" y="489683"/>
            <a:ext cx="1142957" cy="1142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4662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5AFBF-1678-AF90-1EDB-857182CE38F1}"/>
              </a:ext>
            </a:extLst>
          </p:cNvPr>
          <p:cNvSpPr>
            <a:spLocks noGrp="1"/>
          </p:cNvSpPr>
          <p:nvPr>
            <p:ph type="title"/>
          </p:nvPr>
        </p:nvSpPr>
        <p:spPr/>
        <p:txBody>
          <a:bodyPr/>
          <a:lstStyle/>
          <a:p>
            <a:r>
              <a:rPr lang="en-US" dirty="0"/>
              <a:t>GitLab Common Terms​</a:t>
            </a:r>
          </a:p>
        </p:txBody>
      </p:sp>
      <p:sp>
        <p:nvSpPr>
          <p:cNvPr id="3" name="Content Placeholder 2">
            <a:extLst>
              <a:ext uri="{FF2B5EF4-FFF2-40B4-BE49-F238E27FC236}">
                <a16:creationId xmlns:a16="http://schemas.microsoft.com/office/drawing/2014/main" id="{9DE91849-A05B-A0C4-54D7-DB1B734EBA57}"/>
              </a:ext>
            </a:extLst>
          </p:cNvPr>
          <p:cNvSpPr>
            <a:spLocks noGrp="1"/>
          </p:cNvSpPr>
          <p:nvPr>
            <p:ph idx="1"/>
          </p:nvPr>
        </p:nvSpPr>
        <p:spPr/>
        <p:txBody>
          <a:bodyPr>
            <a:normAutofit fontScale="92500" lnSpcReduction="10000"/>
          </a:bodyPr>
          <a:lstStyle/>
          <a:p>
            <a:r>
              <a:rPr lang="en-US" dirty="0"/>
              <a:t>The .gitlab-ci.yml file: To use GitLab CI/CD, you start with a .gitlab-ci.yml file at the root of your project which contains the configuration for your CI/CD pipeline.​</a:t>
            </a:r>
          </a:p>
          <a:p>
            <a:endParaRPr lang="en-US" dirty="0"/>
          </a:p>
          <a:p>
            <a:r>
              <a:rPr lang="en-US" dirty="0"/>
              <a:t>Runners: The agents that run your jobs, they can run on physical machines or virtual instances. The runner loads the image, clones your project and runs the job either locally or in the container.​</a:t>
            </a:r>
          </a:p>
          <a:p>
            <a:endParaRPr lang="en-US" dirty="0"/>
          </a:p>
          <a:p>
            <a:r>
              <a:rPr lang="en-US" dirty="0"/>
              <a:t>Pipelines: Pipelines are made up of jobs and stages. Jobs define what you want to do and are grouped into stages. Each stage contains at least one job, and typical stages might be build, test, and deploy.​</a:t>
            </a:r>
          </a:p>
          <a:p>
            <a:pPr marL="0" indent="0">
              <a:buNone/>
            </a:pPr>
            <a:endParaRPr lang="en-US" dirty="0"/>
          </a:p>
          <a:p>
            <a:r>
              <a:rPr lang="en-US" dirty="0"/>
              <a:t>CI/CD Variables: Helps customize jobs by making values defined elsewhere accessible to jobs. ​</a:t>
            </a:r>
          </a:p>
        </p:txBody>
      </p:sp>
      <p:pic>
        <p:nvPicPr>
          <p:cNvPr id="4" name="Picture 14">
            <a:extLst>
              <a:ext uri="{FF2B5EF4-FFF2-40B4-BE49-F238E27FC236}">
                <a16:creationId xmlns:a16="http://schemas.microsoft.com/office/drawing/2014/main" id="{3A6849CC-97BF-71AE-9A1D-86683B0BF8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398" y="489683"/>
            <a:ext cx="1142957" cy="1142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4292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00DB5-C95D-D15B-033D-86513E349137}"/>
              </a:ext>
            </a:extLst>
          </p:cNvPr>
          <p:cNvSpPr>
            <a:spLocks noGrp="1"/>
          </p:cNvSpPr>
          <p:nvPr>
            <p:ph type="title"/>
          </p:nvPr>
        </p:nvSpPr>
        <p:spPr/>
        <p:txBody>
          <a:bodyPr/>
          <a:lstStyle/>
          <a:p>
            <a:r>
              <a:rPr lang="en-US" dirty="0"/>
              <a:t>GitLab Security</a:t>
            </a:r>
          </a:p>
        </p:txBody>
      </p:sp>
      <p:sp>
        <p:nvSpPr>
          <p:cNvPr id="3" name="Content Placeholder 2">
            <a:extLst>
              <a:ext uri="{FF2B5EF4-FFF2-40B4-BE49-F238E27FC236}">
                <a16:creationId xmlns:a16="http://schemas.microsoft.com/office/drawing/2014/main" id="{0BA3C13C-F1B8-DAA3-B686-8BBD7F2D451D}"/>
              </a:ext>
            </a:extLst>
          </p:cNvPr>
          <p:cNvSpPr>
            <a:spLocks noGrp="1"/>
          </p:cNvSpPr>
          <p:nvPr>
            <p:ph idx="1"/>
          </p:nvPr>
        </p:nvSpPr>
        <p:spPr/>
        <p:txBody>
          <a:bodyPr/>
          <a:lstStyle/>
          <a:p>
            <a:r>
              <a:rPr lang="en-US" dirty="0"/>
              <a:t>Within the GitLab CI/CD framework, I developed customized YAML code to coordinate a variety of scanners designed to identify potential vulnerabilities in a test application. </a:t>
            </a:r>
          </a:p>
          <a:p>
            <a:endParaRPr lang="en-US" dirty="0"/>
          </a:p>
          <a:p>
            <a:r>
              <a:rPr lang="en-US" dirty="0"/>
              <a:t>The included scanners cover Static Application Security Testing (SAST) and Secret Detection for source code analysis, Dynamic Application Security Testing (DAST) and API fuzzing for evaluating live web applications, and Dependency Scanning and Container Scanning for scrutinizing and cross-referencing the application's dependencies against a repository of recognized vulnerabilities.</a:t>
            </a:r>
          </a:p>
        </p:txBody>
      </p:sp>
      <p:pic>
        <p:nvPicPr>
          <p:cNvPr id="4" name="Picture 14">
            <a:extLst>
              <a:ext uri="{FF2B5EF4-FFF2-40B4-BE49-F238E27FC236}">
                <a16:creationId xmlns:a16="http://schemas.microsoft.com/office/drawing/2014/main" id="{D828F445-CC6C-4CE0-2285-49D6A0EE3A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398" y="489683"/>
            <a:ext cx="1142957" cy="1142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548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28764-5085-72E4-3BE5-0E1FCF2FA63C}"/>
              </a:ext>
            </a:extLst>
          </p:cNvPr>
          <p:cNvSpPr>
            <a:spLocks noGrp="1"/>
          </p:cNvSpPr>
          <p:nvPr>
            <p:ph type="title"/>
          </p:nvPr>
        </p:nvSpPr>
        <p:spPr/>
        <p:txBody>
          <a:bodyPr/>
          <a:lstStyle/>
          <a:p>
            <a:r>
              <a:rPr lang="en-US" dirty="0"/>
              <a:t>Static Application Security Testing (SAST)</a:t>
            </a:r>
          </a:p>
        </p:txBody>
      </p:sp>
      <p:sp>
        <p:nvSpPr>
          <p:cNvPr id="3" name="Content Placeholder 2">
            <a:extLst>
              <a:ext uri="{FF2B5EF4-FFF2-40B4-BE49-F238E27FC236}">
                <a16:creationId xmlns:a16="http://schemas.microsoft.com/office/drawing/2014/main" id="{FDF1E0EE-E28F-679D-4705-C257B5476789}"/>
              </a:ext>
            </a:extLst>
          </p:cNvPr>
          <p:cNvSpPr>
            <a:spLocks noGrp="1"/>
          </p:cNvSpPr>
          <p:nvPr>
            <p:ph idx="1"/>
          </p:nvPr>
        </p:nvSpPr>
        <p:spPr/>
        <p:txBody>
          <a:bodyPr/>
          <a:lstStyle/>
          <a:p>
            <a:r>
              <a:rPr lang="en-US" dirty="0"/>
              <a:t>If you’re using GitLab CI/CD, you can use SAST to check your source code for known vulnerabilities. </a:t>
            </a:r>
          </a:p>
          <a:p>
            <a:endParaRPr lang="en-US" dirty="0"/>
          </a:p>
          <a:p>
            <a:r>
              <a:rPr lang="en-US" dirty="0"/>
              <a:t>You can run SAST analyzers in any GitLab tier. The analyzers output JSON-formatted reports as job artifacts.</a:t>
            </a:r>
          </a:p>
        </p:txBody>
      </p:sp>
      <p:pic>
        <p:nvPicPr>
          <p:cNvPr id="4" name="Picture 14">
            <a:extLst>
              <a:ext uri="{FF2B5EF4-FFF2-40B4-BE49-F238E27FC236}">
                <a16:creationId xmlns:a16="http://schemas.microsoft.com/office/drawing/2014/main" id="{00127A74-26C0-E975-B267-4BEA6F44FA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398" y="489683"/>
            <a:ext cx="1142957" cy="1142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8604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AE54D-59EC-22F3-D3A5-F04C70B495FB}"/>
              </a:ext>
            </a:extLst>
          </p:cNvPr>
          <p:cNvSpPr>
            <a:spLocks noGrp="1"/>
          </p:cNvSpPr>
          <p:nvPr>
            <p:ph type="title"/>
          </p:nvPr>
        </p:nvSpPr>
        <p:spPr/>
        <p:txBody>
          <a:bodyPr/>
          <a:lstStyle/>
          <a:p>
            <a:r>
              <a:rPr lang="en-US" dirty="0"/>
              <a:t>Secret Detection</a:t>
            </a:r>
          </a:p>
        </p:txBody>
      </p:sp>
      <p:sp>
        <p:nvSpPr>
          <p:cNvPr id="3" name="Content Placeholder 2">
            <a:extLst>
              <a:ext uri="{FF2B5EF4-FFF2-40B4-BE49-F238E27FC236}">
                <a16:creationId xmlns:a16="http://schemas.microsoft.com/office/drawing/2014/main" id="{1EE442ED-71A2-138D-5DF3-D879764D497C}"/>
              </a:ext>
            </a:extLst>
          </p:cNvPr>
          <p:cNvSpPr>
            <a:spLocks noGrp="1"/>
          </p:cNvSpPr>
          <p:nvPr>
            <p:ph idx="1"/>
          </p:nvPr>
        </p:nvSpPr>
        <p:spPr/>
        <p:txBody>
          <a:bodyPr/>
          <a:lstStyle/>
          <a:p>
            <a:r>
              <a:rPr lang="en-US" dirty="0"/>
              <a:t>People sometimes accidentally commit secrets like keys or API tokens to Git repositories.</a:t>
            </a:r>
          </a:p>
          <a:p>
            <a:endParaRPr lang="en-US" dirty="0"/>
          </a:p>
          <a:p>
            <a:r>
              <a:rPr lang="en-US" dirty="0"/>
              <a:t>After a sensitive value is pushed to a remote repository, anyone with access to the repository can impersonate the authorized user of the secret for malicious purposes.</a:t>
            </a:r>
          </a:p>
          <a:p>
            <a:endParaRPr lang="en-US" dirty="0"/>
          </a:p>
          <a:p>
            <a:r>
              <a:rPr lang="en-US" dirty="0"/>
              <a:t>Secret Detection scans your repository to help prevent your secrets from being exposed. </a:t>
            </a:r>
          </a:p>
          <a:p>
            <a:pPr lvl="1"/>
            <a:r>
              <a:rPr lang="en-US" dirty="0"/>
              <a:t>Secret Detection scanning works on all text files, regardless of the language or framework used.</a:t>
            </a:r>
          </a:p>
        </p:txBody>
      </p:sp>
      <p:pic>
        <p:nvPicPr>
          <p:cNvPr id="4" name="Picture 14">
            <a:extLst>
              <a:ext uri="{FF2B5EF4-FFF2-40B4-BE49-F238E27FC236}">
                <a16:creationId xmlns:a16="http://schemas.microsoft.com/office/drawing/2014/main" id="{9A165293-5EC0-4AD9-0C46-4ACF3CCCBD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398" y="489683"/>
            <a:ext cx="1142957" cy="1142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45843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CECAD-D906-8131-2194-51C2EF17B23E}"/>
              </a:ext>
            </a:extLst>
          </p:cNvPr>
          <p:cNvSpPr>
            <a:spLocks noGrp="1"/>
          </p:cNvSpPr>
          <p:nvPr>
            <p:ph type="title"/>
          </p:nvPr>
        </p:nvSpPr>
        <p:spPr/>
        <p:txBody>
          <a:bodyPr/>
          <a:lstStyle/>
          <a:p>
            <a:r>
              <a:rPr lang="en-US" dirty="0"/>
              <a:t>Dynamic Application Security Testing (DAST)</a:t>
            </a:r>
          </a:p>
        </p:txBody>
      </p:sp>
      <p:sp>
        <p:nvSpPr>
          <p:cNvPr id="3" name="Content Placeholder 2">
            <a:extLst>
              <a:ext uri="{FF2B5EF4-FFF2-40B4-BE49-F238E27FC236}">
                <a16:creationId xmlns:a16="http://schemas.microsoft.com/office/drawing/2014/main" id="{CD5E2016-E0FB-81C5-DC64-5DA2B7B09E75}"/>
              </a:ext>
            </a:extLst>
          </p:cNvPr>
          <p:cNvSpPr>
            <a:spLocks noGrp="1"/>
          </p:cNvSpPr>
          <p:nvPr>
            <p:ph idx="1"/>
          </p:nvPr>
        </p:nvSpPr>
        <p:spPr/>
        <p:txBody>
          <a:bodyPr/>
          <a:lstStyle/>
          <a:p>
            <a:r>
              <a:rPr lang="en-US" dirty="0"/>
              <a:t>If you deploy your web application into a new environment, your application may become exposed to new types of attacks.</a:t>
            </a:r>
          </a:p>
          <a:p>
            <a:pPr lvl="1"/>
            <a:r>
              <a:rPr lang="en-US" dirty="0"/>
              <a:t>For example, misconfigurations of your application server or incorrect assumptions about security controls may not be visible from the source code.</a:t>
            </a:r>
          </a:p>
          <a:p>
            <a:endParaRPr lang="en-US" dirty="0"/>
          </a:p>
          <a:p>
            <a:r>
              <a:rPr lang="en-US" dirty="0"/>
              <a:t>DAST examines applications for vulnerabilities like these in deployed environments.</a:t>
            </a:r>
          </a:p>
        </p:txBody>
      </p:sp>
      <p:pic>
        <p:nvPicPr>
          <p:cNvPr id="4" name="Picture 14">
            <a:extLst>
              <a:ext uri="{FF2B5EF4-FFF2-40B4-BE49-F238E27FC236}">
                <a16:creationId xmlns:a16="http://schemas.microsoft.com/office/drawing/2014/main" id="{40889F1A-7C50-7F75-8971-0ABAE78504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398" y="489683"/>
            <a:ext cx="1142957" cy="1142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0293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16358-F4F4-31A1-3D74-13D0DA12EA9F}"/>
              </a:ext>
            </a:extLst>
          </p:cNvPr>
          <p:cNvSpPr>
            <a:spLocks noGrp="1"/>
          </p:cNvSpPr>
          <p:nvPr>
            <p:ph type="title"/>
          </p:nvPr>
        </p:nvSpPr>
        <p:spPr/>
        <p:txBody>
          <a:bodyPr/>
          <a:lstStyle/>
          <a:p>
            <a:r>
              <a:rPr lang="en-US" dirty="0"/>
              <a:t>DAST API Analyzer</a:t>
            </a:r>
          </a:p>
        </p:txBody>
      </p:sp>
      <p:sp>
        <p:nvSpPr>
          <p:cNvPr id="3" name="Content Placeholder 2">
            <a:extLst>
              <a:ext uri="{FF2B5EF4-FFF2-40B4-BE49-F238E27FC236}">
                <a16:creationId xmlns:a16="http://schemas.microsoft.com/office/drawing/2014/main" id="{CCF762B4-97C6-9875-968A-E2E15F7E05E1}"/>
              </a:ext>
            </a:extLst>
          </p:cNvPr>
          <p:cNvSpPr>
            <a:spLocks noGrp="1"/>
          </p:cNvSpPr>
          <p:nvPr>
            <p:ph idx="1"/>
          </p:nvPr>
        </p:nvSpPr>
        <p:spPr/>
        <p:txBody>
          <a:bodyPr/>
          <a:lstStyle/>
          <a:p>
            <a:r>
              <a:rPr lang="en-US" dirty="0"/>
              <a:t>Application Programming Interfaces (API) are mechanisms that enable two software components to communicate with each other using a set of definitions and protocols. </a:t>
            </a:r>
          </a:p>
          <a:p>
            <a:pPr lvl="1"/>
            <a:r>
              <a:rPr lang="en-US" dirty="0"/>
              <a:t>For example, the weather bureau’s software system contains daily weather data. The weather app on your phone “talks” to this system via APIs and shows you daily weather updates on your phone.</a:t>
            </a:r>
          </a:p>
          <a:p>
            <a:pPr marL="457200" lvl="1" indent="0">
              <a:buNone/>
            </a:pPr>
            <a:endParaRPr lang="en-US" dirty="0"/>
          </a:p>
          <a:p>
            <a:r>
              <a:rPr lang="en-US" dirty="0"/>
              <a:t>Perform DAST of web APIs to help discover bugs and potential security issues that other QA processes may miss. </a:t>
            </a:r>
          </a:p>
          <a:p>
            <a:pPr lvl="1"/>
            <a:r>
              <a:rPr lang="en-US" dirty="0"/>
              <a:t>Use DAST API tests in addition to other GitLab Secure security scanners and your own test processes. You can run DAST API tests either as part your CI/CD workflow, on-demand, or both.</a:t>
            </a:r>
          </a:p>
          <a:p>
            <a:pPr marL="0" indent="0">
              <a:buNone/>
            </a:pPr>
            <a:endParaRPr lang="en-US" dirty="0"/>
          </a:p>
        </p:txBody>
      </p:sp>
      <p:pic>
        <p:nvPicPr>
          <p:cNvPr id="4" name="Picture 14">
            <a:extLst>
              <a:ext uri="{FF2B5EF4-FFF2-40B4-BE49-F238E27FC236}">
                <a16:creationId xmlns:a16="http://schemas.microsoft.com/office/drawing/2014/main" id="{2CE333EA-0FD0-024D-6D7A-03135AAB1E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398" y="489683"/>
            <a:ext cx="1142957" cy="1142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9023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97712-B0D2-74BA-BA6A-303A94406168}"/>
              </a:ext>
            </a:extLst>
          </p:cNvPr>
          <p:cNvSpPr>
            <a:spLocks noGrp="1"/>
          </p:cNvSpPr>
          <p:nvPr>
            <p:ph type="title"/>
          </p:nvPr>
        </p:nvSpPr>
        <p:spPr/>
        <p:txBody>
          <a:bodyPr/>
          <a:lstStyle/>
          <a:p>
            <a:r>
              <a:rPr lang="en-US" dirty="0"/>
              <a:t>API Fuzzing</a:t>
            </a:r>
          </a:p>
        </p:txBody>
      </p:sp>
      <p:sp>
        <p:nvSpPr>
          <p:cNvPr id="3" name="Content Placeholder 2">
            <a:extLst>
              <a:ext uri="{FF2B5EF4-FFF2-40B4-BE49-F238E27FC236}">
                <a16:creationId xmlns:a16="http://schemas.microsoft.com/office/drawing/2014/main" id="{ED4531AB-34DA-9C5E-B309-D398851A7DBC}"/>
              </a:ext>
            </a:extLst>
          </p:cNvPr>
          <p:cNvSpPr>
            <a:spLocks noGrp="1"/>
          </p:cNvSpPr>
          <p:nvPr>
            <p:ph idx="1"/>
          </p:nvPr>
        </p:nvSpPr>
        <p:spPr/>
        <p:txBody>
          <a:bodyPr/>
          <a:lstStyle/>
          <a:p>
            <a:r>
              <a:rPr lang="en-US" dirty="0"/>
              <a:t>Web API fuzzing performs fuzz testing of API operation parameters. </a:t>
            </a:r>
          </a:p>
          <a:p>
            <a:endParaRPr lang="en-US" dirty="0"/>
          </a:p>
          <a:p>
            <a:r>
              <a:rPr lang="en-US" dirty="0"/>
              <a:t>Fuzz testing sets operation parameters to unexpected values to cause unexpected behavior and errors in the API backend. </a:t>
            </a:r>
          </a:p>
          <a:p>
            <a:endParaRPr lang="en-US" dirty="0"/>
          </a:p>
          <a:p>
            <a:r>
              <a:rPr lang="en-US" dirty="0"/>
              <a:t>This helps you discover bugs and potential security issues that other QA processes may miss.</a:t>
            </a:r>
          </a:p>
        </p:txBody>
      </p:sp>
      <p:pic>
        <p:nvPicPr>
          <p:cNvPr id="4" name="Picture 14">
            <a:extLst>
              <a:ext uri="{FF2B5EF4-FFF2-40B4-BE49-F238E27FC236}">
                <a16:creationId xmlns:a16="http://schemas.microsoft.com/office/drawing/2014/main" id="{3FD05AC3-04CD-44F6-5E4D-44D0C63E5E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398" y="489683"/>
            <a:ext cx="1142957" cy="1142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3471351"/>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DisplayName>
        <AccountId>561</AccountId>
        <AccountType/>
      </UserInfo>
    </SharedWithUsers>
  </documentManagement>
</p:properties>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2BCBCD2B-2878-49C1-9B4B-EB552B1F9E2C}">
  <ds:schemaRefs>
    <ds:schemaRef ds:uri="59a830c1-7073-48e7-a623-528add45a120"/>
    <ds:schemaRef ds:uri="8234652b-4e88-4c30-a994-e272914a045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7899C4F-194D-47FC-918D-4EED357B8EAD}">
  <ds:schemaRefs>
    <ds:schemaRef ds:uri="http://schemas.microsoft.com/office/infopath/2007/PartnerControls"/>
    <ds:schemaRef ds:uri="http://purl.org/dc/elements/1.1/"/>
    <ds:schemaRef ds:uri="http://purl.org/dc/terms/"/>
    <ds:schemaRef ds:uri="http://schemas.openxmlformats.org/package/2006/metadata/core-properties"/>
    <ds:schemaRef ds:uri="8234652b-4e88-4c30-a994-e272914a045d"/>
    <ds:schemaRef ds:uri="http://schemas.microsoft.com/office/2006/documentManagement/types"/>
    <ds:schemaRef ds:uri="http://purl.org/dc/dcmitype/"/>
    <ds:schemaRef ds:uri="59a830c1-7073-48e7-a623-528add45a120"/>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632</TotalTime>
  <Words>850</Words>
  <Application>Microsoft Office PowerPoint</Application>
  <PresentationFormat>Widescreen</PresentationFormat>
  <Paragraphs>64</Paragraphs>
  <Slides>12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Community-Powered Vulnerability Management</vt:lpstr>
      <vt:lpstr>GitLab CI/CD - A DevSecOps Platform​</vt:lpstr>
      <vt:lpstr>GitLab Common Terms​</vt:lpstr>
      <vt:lpstr>GitLab Security</vt:lpstr>
      <vt:lpstr>Static Application Security Testing (SAST)</vt:lpstr>
      <vt:lpstr>Secret Detection</vt:lpstr>
      <vt:lpstr>Dynamic Application Security Testing (DAST)</vt:lpstr>
      <vt:lpstr>DAST API Analyzer</vt:lpstr>
      <vt:lpstr>API Fuzzing</vt:lpstr>
      <vt:lpstr>Dependency Scanning</vt:lpstr>
      <vt:lpstr>Container Scanning</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Marlon Iglesias</cp:lastModifiedBy>
  <cp:revision>22</cp:revision>
  <dcterms:created xsi:type="dcterms:W3CDTF">2019-06-25T19:12:02Z</dcterms:created>
  <dcterms:modified xsi:type="dcterms:W3CDTF">2023-11-30T06:07:56Z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