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3" r:id="rId6"/>
    <p:sldId id="288" r:id="rId7"/>
    <p:sldId id="274" r:id="rId8"/>
    <p:sldId id="287" r:id="rId9"/>
    <p:sldId id="276" r:id="rId10"/>
    <p:sldId id="277" r:id="rId11"/>
    <p:sldId id="289" r:id="rId12"/>
    <p:sldId id="290" r:id="rId13"/>
    <p:sldId id="291" r:id="rId14"/>
    <p:sldId id="292" r:id="rId15"/>
    <p:sldId id="293" r:id="rId16"/>
    <p:sldId id="2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F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C0A3DC-2A75-6E78-6584-E4AD9C934F52}" v="14" dt="2023-11-29T00:24:53.010"/>
    <p1510:client id="{65091C54-4EB8-499C-ECDE-DE58CEDFE2F8}" v="957" dt="2023-11-29T20:14:01.861"/>
    <p1510:client id="{BAD1A72A-BC32-1E81-DE5F-BDC7E0F1EADC}" v="1627" dt="2023-11-29T20:24:50.072"/>
    <p1510:client id="{CBD3E89F-B55F-DF2F-981B-4C16B9813A74}" v="22" dt="2023-11-29T16:03:16.952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9280" y="1041399"/>
            <a:ext cx="9976162" cy="2295525"/>
          </a:xfrm>
        </p:spPr>
        <p:txBody>
          <a:bodyPr>
            <a:normAutofit/>
          </a:bodyPr>
          <a:lstStyle/>
          <a:p>
            <a:r>
              <a:rPr lang="en-US" sz="4400" b="1">
                <a:solidFill>
                  <a:schemeClr val="accent4"/>
                </a:solidFill>
              </a:rPr>
              <a:t>Simulated Phishing Dashboard</a:t>
            </a:r>
            <a:br>
              <a:rPr lang="en-US" sz="4400" b="1">
                <a:solidFill>
                  <a:schemeClr val="accent4"/>
                </a:solidFill>
              </a:rPr>
            </a:br>
            <a:br>
              <a:rPr lang="en-US" sz="4400" b="1">
                <a:solidFill>
                  <a:schemeClr val="accent4"/>
                </a:solidFill>
              </a:rPr>
            </a:br>
            <a:r>
              <a:rPr lang="en-US" sz="3600" b="1"/>
              <a:t>Capstone II – Fall 2023</a:t>
            </a:r>
            <a:endParaRPr lang="en-US" sz="4400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>
                <a:solidFill>
                  <a:schemeClr val="accent4"/>
                </a:solidFill>
              </a:rPr>
              <a:t>Team: </a:t>
            </a:r>
            <a:r>
              <a:rPr lang="en-US"/>
              <a:t>Darian Perez, Vamsi Kanneganti, Carlos Carrillo</a:t>
            </a:r>
          </a:p>
          <a:p>
            <a:r>
              <a:rPr lang="en-US">
                <a:solidFill>
                  <a:schemeClr val="accent4"/>
                </a:solidFill>
              </a:rPr>
              <a:t>Product Owner &amp; Instructor: </a:t>
            </a:r>
            <a:r>
              <a:rPr lang="en-US"/>
              <a:t>Dr. Masoud </a:t>
            </a:r>
            <a:r>
              <a:rPr lang="en-US" err="1"/>
              <a:t>Sadjadi</a:t>
            </a:r>
            <a:endParaRPr lang="en-US"/>
          </a:p>
          <a:p>
            <a:endParaRPr lang="en-US"/>
          </a:p>
          <a:p>
            <a:r>
              <a:rPr lang="en-US" sz="2500"/>
              <a:t>Knight Foundation School of Computing and Information Sciences</a:t>
            </a: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4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9236664" cy="39554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Score Distribution</a:t>
            </a:r>
            <a:endParaRPr lang="en-US"/>
          </a:p>
          <a:p>
            <a:pPr marL="0" indent="0">
              <a:buNone/>
            </a:pPr>
            <a:r>
              <a:rPr lang="en-US"/>
              <a:t>Graph</a:t>
            </a:r>
            <a:r>
              <a:rPr lang="en-US">
                <a:cs typeface="Arial"/>
              </a:rPr>
              <a:t> that shows a bell curve which represents a normal gaussian distribution for all the scores we received from Microsoft Forms submissions.</a:t>
            </a:r>
            <a:endParaRPr lang="en-US"/>
          </a:p>
        </p:txBody>
      </p:sp>
      <p:pic>
        <p:nvPicPr>
          <p:cNvPr id="5" name="Content Placeholder 4" descr="A graph with a line&#10;&#10;Description automatically generated">
            <a:extLst>
              <a:ext uri="{FF2B5EF4-FFF2-40B4-BE49-F238E27FC236}">
                <a16:creationId xmlns:a16="http://schemas.microsoft.com/office/drawing/2014/main" id="{F52DE292-E1A9-7377-9298-63C6CB0B9CE9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3351290" y="3026943"/>
            <a:ext cx="6920406" cy="3204117"/>
          </a:xfrm>
        </p:spPr>
      </p:pic>
    </p:spTree>
    <p:extLst>
      <p:ext uri="{BB962C8B-B14F-4D97-AF65-F5344CB8AC3E}">
        <p14:creationId xmlns:p14="http://schemas.microsoft.com/office/powerpoint/2010/main" val="994359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5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9878237" cy="39554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Pass vs Fail Distribution</a:t>
            </a:r>
            <a:endParaRPr lang="en-US"/>
          </a:p>
          <a:p>
            <a:pPr marL="0" indent="0">
              <a:buNone/>
            </a:pPr>
            <a:r>
              <a:rPr lang="en-US"/>
              <a:t>Chart that displays distribution of those who passed or failed to determine how much more relative training is needed.</a:t>
            </a:r>
            <a:endParaRPr lang="en-US">
              <a:cs typeface="Arial" panose="020B0604020202020204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DFD2F74-61B8-2032-3C6E-FAD4CEC711B3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3958175" y="3154713"/>
            <a:ext cx="6006234" cy="2913188"/>
          </a:xfrm>
        </p:spPr>
      </p:pic>
    </p:spTree>
    <p:extLst>
      <p:ext uri="{BB962C8B-B14F-4D97-AF65-F5344CB8AC3E}">
        <p14:creationId xmlns:p14="http://schemas.microsoft.com/office/powerpoint/2010/main" val="1050276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6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10017402" cy="39554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Performance Over Time</a:t>
            </a:r>
            <a:endParaRPr lang="en-US"/>
          </a:p>
          <a:p>
            <a:pPr marL="0" indent="0">
              <a:buNone/>
            </a:pPr>
            <a:r>
              <a:rPr lang="en-US"/>
              <a:t>Line</a:t>
            </a:r>
            <a:r>
              <a:rPr lang="en-US">
                <a:cs typeface="Arial"/>
              </a:rPr>
              <a:t> graph that highlights daily average score from users over the duration of the quiz distribution, has been cut-off on October 27th for better visibility purposes.</a:t>
            </a:r>
            <a:endParaRPr lang="en-US"/>
          </a:p>
        </p:txBody>
      </p:sp>
      <p:pic>
        <p:nvPicPr>
          <p:cNvPr id="5" name="Content Placeholder 4" descr="A graph with a line going up&#10;&#10;Description automatically generated">
            <a:extLst>
              <a:ext uri="{FF2B5EF4-FFF2-40B4-BE49-F238E27FC236}">
                <a16:creationId xmlns:a16="http://schemas.microsoft.com/office/drawing/2014/main" id="{4D8519C6-5416-9427-8CC6-6EE0B2C31BFE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3232618" y="2999867"/>
            <a:ext cx="7395095" cy="3254997"/>
          </a:xfrm>
        </p:spPr>
      </p:pic>
    </p:spTree>
    <p:extLst>
      <p:ext uri="{BB962C8B-B14F-4D97-AF65-F5344CB8AC3E}">
        <p14:creationId xmlns:p14="http://schemas.microsoft.com/office/powerpoint/2010/main" val="3519360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Conclusion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Our dashboard offers a visually stunning and easy method of tracking user phishing readiness.</a:t>
            </a:r>
            <a:endParaRPr lang="en-US">
              <a:cs typeface="Arial"/>
            </a:endParaRPr>
          </a:p>
          <a:p>
            <a:r>
              <a:rPr lang="en-US"/>
              <a:t>The setup can display immediate results and monitoring of user base knowledge level, allowing us to hypothesize potential plan for future actions.</a:t>
            </a:r>
            <a:endParaRPr lang="en-US">
              <a:cs typeface="Arial" panose="020B0604020202020204"/>
            </a:endParaRPr>
          </a:p>
          <a:p>
            <a:r>
              <a:rPr lang="en-US">
                <a:ea typeface="+mn-lt"/>
                <a:cs typeface="+mn-lt"/>
              </a:rPr>
              <a:t>This project stands as a beacon of FIU's commitment to cybersecurity awareness, showcasing the practical application of classroom knowledge to real-world problems. </a:t>
            </a:r>
          </a:p>
          <a:p>
            <a:r>
              <a:rPr lang="en-US">
                <a:ea typeface="+mn-lt"/>
                <a:cs typeface="+mn-lt"/>
              </a:rPr>
              <a:t>We thank our peers, instructors, and all participants who engaged with our campaign, providing the valuable data that fuels our mission to foster a safer digital future for all.</a:t>
            </a:r>
            <a:endParaRPr lang="en-US">
              <a:cs typeface="Arial"/>
            </a:endParaRP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52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Phishing accounts for 22% of data breaches, cementing it as one of the costliest type of cyber-attacks currently.</a:t>
            </a:r>
            <a:endParaRPr lang="en-US">
              <a:cs typeface="Arial"/>
            </a:endParaRPr>
          </a:p>
          <a:p>
            <a:r>
              <a:rPr lang="en-US">
                <a:cs typeface="Arial"/>
              </a:rPr>
              <a:t>Despite ongoing efforts to prevent cyber-attacks, a lack of awareness in the workforce is often the weakest link.</a:t>
            </a:r>
            <a:endParaRPr lang="en-US"/>
          </a:p>
          <a:p>
            <a:r>
              <a:rPr lang="en-US"/>
              <a:t>The goal was to create a website dashboard showcasing insightful metrics from a comprehensive phishing awareness quiz, as well as one simulated phishing campaign from Bullphish ID – a powerful,</a:t>
            </a:r>
            <a:r>
              <a:rPr lang="en-US">
                <a:ea typeface="+mn-lt"/>
                <a:cs typeface="+mn-lt"/>
              </a:rPr>
              <a:t> affordable and effective security awareness training tool from Kaseya.</a:t>
            </a:r>
          </a:p>
          <a:p>
            <a:r>
              <a:rPr lang="en-US">
                <a:ea typeface="+mn-lt"/>
                <a:cs typeface="+mn-lt"/>
              </a:rPr>
              <a:t>This initiative not only tracks the effectiveness of phishing simulations but also enhances the students' ability to recognize and respond to cyber threats.</a:t>
            </a:r>
            <a:r>
              <a:rPr lang="en-US"/>
              <a:t> </a:t>
            </a:r>
            <a:endParaRPr lang="en-US">
              <a:cs typeface="Arial"/>
            </a:endParaRPr>
          </a:p>
          <a:p>
            <a:r>
              <a:rPr lang="en-US">
                <a:ea typeface="+mn-lt"/>
                <a:cs typeface="+mn-lt"/>
              </a:rPr>
              <a:t>Our dashboard serves as a crucial tool in the ongoing effort to cultivate a culture of cyber vigilance within the FIU community.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Product Development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4499940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b="1"/>
              <a:t>Sprint 1:</a:t>
            </a:r>
          </a:p>
          <a:p>
            <a:pPr lvl="1"/>
            <a:r>
              <a:rPr lang="en-US">
                <a:ea typeface="+mn-lt"/>
                <a:cs typeface="+mn-lt"/>
              </a:rPr>
              <a:t>Research on viability of Nextcloud and RapidFire Tools for project, and skeleton app was set up via Docker environment.</a:t>
            </a:r>
          </a:p>
          <a:p>
            <a:r>
              <a:rPr lang="en-US" b="1"/>
              <a:t>Sprint 2:</a:t>
            </a:r>
            <a:endParaRPr lang="en-US" b="1">
              <a:cs typeface="Arial"/>
            </a:endParaRPr>
          </a:p>
          <a:p>
            <a:pPr lvl="1"/>
            <a:r>
              <a:rPr lang="en-US">
                <a:ea typeface="+mn-lt"/>
                <a:cs typeface="+mn-lt"/>
              </a:rPr>
              <a:t>Focus on how to potentially integrate BullphishID for the phishing training app, and research on various JavaScript library frameworks to determine best fit.</a:t>
            </a:r>
          </a:p>
          <a:p>
            <a:r>
              <a:rPr lang="en-US" b="1"/>
              <a:t>Sprint 3:</a:t>
            </a:r>
            <a:endParaRPr lang="en-US" b="1">
              <a:cs typeface="Arial"/>
            </a:endParaRPr>
          </a:p>
          <a:p>
            <a:pPr lvl="1"/>
            <a:r>
              <a:rPr lang="en-US">
                <a:ea typeface="+mn-lt"/>
                <a:cs typeface="+mn-lt"/>
              </a:rPr>
              <a:t>Navigated challenges with integration due to lack of public API access and figured out possible workarounds.</a:t>
            </a:r>
          </a:p>
          <a:p>
            <a:r>
              <a:rPr lang="en-US" b="1"/>
              <a:t>Sprint 4:</a:t>
            </a:r>
            <a:endParaRPr lang="en-US" b="1">
              <a:cs typeface="Arial"/>
            </a:endParaRPr>
          </a:p>
          <a:p>
            <a:pPr lvl="1"/>
            <a:r>
              <a:rPr lang="en-US">
                <a:ea typeface="+mn-lt"/>
                <a:cs typeface="+mn-lt"/>
              </a:rPr>
              <a:t>Created phishing quiz backend, developed React website frontend, implemented most relevant charts, and began process to incorporate API data with small sample tests.</a:t>
            </a:r>
          </a:p>
          <a:p>
            <a:r>
              <a:rPr lang="en-US" b="1"/>
              <a:t>Sprint 5:</a:t>
            </a:r>
            <a:endParaRPr lang="en-US" b="1">
              <a:cs typeface="Arial"/>
            </a:endParaRPr>
          </a:p>
          <a:p>
            <a:pPr lvl="1"/>
            <a:r>
              <a:rPr lang="en-US">
                <a:ea typeface="+mn-lt"/>
                <a:cs typeface="+mn-lt"/>
              </a:rPr>
              <a:t>Continued implementation of charts/graphs, unified and tested code, made tweaks to the frontend dashboard and backend, and prepared to distribute the test to a broader user base to collect more data.</a:t>
            </a:r>
          </a:p>
          <a:p>
            <a:r>
              <a:rPr lang="en-US" b="1"/>
              <a:t>Sprint 6:</a:t>
            </a:r>
            <a:endParaRPr lang="en-US" b="1">
              <a:cs typeface="Arial"/>
            </a:endParaRPr>
          </a:p>
          <a:p>
            <a:pPr lvl="1"/>
            <a:r>
              <a:rPr lang="en-US">
                <a:ea typeface="+mn-lt"/>
                <a:cs typeface="+mn-lt"/>
              </a:rPr>
              <a:t>Launched the phishing app and began collecting data, monitored for issues, and displaying the gathered data in the UI dashboard, and debugged minor problems.</a:t>
            </a:r>
            <a:endParaRPr lang="en-US">
              <a:cs typeface="Arial"/>
            </a:endParaRPr>
          </a:p>
          <a:p>
            <a:pPr marL="457200" lvl="1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0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1B23B-0799-154D-92E9-8AB70F2367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160071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/>
              <a:t>Backend:</a:t>
            </a:r>
          </a:p>
          <a:p>
            <a:pPr lvl="1"/>
            <a:r>
              <a:rPr lang="en-US"/>
              <a:t>Microsoft Forms</a:t>
            </a:r>
          </a:p>
          <a:p>
            <a:pPr lvl="1"/>
            <a:r>
              <a:rPr lang="en-US">
                <a:cs typeface="Arial" panose="020B0604020202020204"/>
              </a:rPr>
              <a:t>Microsoft Power Automate</a:t>
            </a:r>
            <a:endParaRPr lang="en-US"/>
          </a:p>
          <a:p>
            <a:pPr lvl="1"/>
            <a:r>
              <a:rPr lang="en-US"/>
              <a:t>SQLite</a:t>
            </a:r>
          </a:p>
          <a:p>
            <a:pPr lvl="1"/>
            <a:r>
              <a:rPr lang="en-US">
                <a:cs typeface="Arial"/>
              </a:rPr>
              <a:t>Python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3444D-1D6F-B149-9454-ED62B28740C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1292" y="3549494"/>
            <a:ext cx="4764598" cy="1313399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Frontend:</a:t>
            </a:r>
          </a:p>
          <a:p>
            <a:pPr lvl="1"/>
            <a:r>
              <a:rPr lang="en-US"/>
              <a:t>React</a:t>
            </a:r>
          </a:p>
          <a:p>
            <a:pPr lvl="1"/>
            <a:r>
              <a:rPr lang="en-US"/>
              <a:t>JSX</a:t>
            </a:r>
          </a:p>
          <a:p>
            <a:pPr lvl="1"/>
            <a:r>
              <a:rPr lang="en-US"/>
              <a:t>Tailwind CSS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0E6B9F-F108-816D-7125-0390A7A1A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89" y="1911904"/>
            <a:ext cx="1346201" cy="1272105"/>
          </a:xfrm>
          <a:prstGeom prst="rect">
            <a:avLst/>
          </a:prstGeom>
        </p:spPr>
      </p:pic>
      <p:pic>
        <p:nvPicPr>
          <p:cNvPr id="6" name="Picture 5" descr="A blue and yellow snake logo&#10;&#10;Description automatically generated">
            <a:extLst>
              <a:ext uri="{FF2B5EF4-FFF2-40B4-BE49-F238E27FC236}">
                <a16:creationId xmlns:a16="http://schemas.microsoft.com/office/drawing/2014/main" id="{AA216B45-1663-EF5A-E34F-175115915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410" y="1823874"/>
            <a:ext cx="1328057" cy="1454710"/>
          </a:xfrm>
          <a:prstGeom prst="rect">
            <a:avLst/>
          </a:prstGeom>
        </p:spPr>
      </p:pic>
      <p:pic>
        <p:nvPicPr>
          <p:cNvPr id="7" name="Picture 6" descr="Power Automate - Microsoft Community Hub">
            <a:extLst>
              <a:ext uri="{FF2B5EF4-FFF2-40B4-BE49-F238E27FC236}">
                <a16:creationId xmlns:a16="http://schemas.microsoft.com/office/drawing/2014/main" id="{A0B8ED64-4717-07AF-9EBD-2634FC2CB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6300" y="3429268"/>
            <a:ext cx="1718129" cy="1718129"/>
          </a:xfrm>
          <a:prstGeom prst="rect">
            <a:avLst/>
          </a:prstGeom>
        </p:spPr>
      </p:pic>
      <p:pic>
        <p:nvPicPr>
          <p:cNvPr id="8" name="Picture 7" descr="File:SQLite370.svg - Wikipedia">
            <a:extLst>
              <a:ext uri="{FF2B5EF4-FFF2-40B4-BE49-F238E27FC236}">
                <a16:creationId xmlns:a16="http://schemas.microsoft.com/office/drawing/2014/main" id="{F88DA786-1539-1D55-BBA6-DB430E9630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806" y="4929174"/>
            <a:ext cx="2135414" cy="1009520"/>
          </a:xfrm>
          <a:prstGeom prst="rect">
            <a:avLst/>
          </a:prstGeom>
        </p:spPr>
      </p:pic>
      <p:pic>
        <p:nvPicPr>
          <p:cNvPr id="9" name="Picture 8" descr="A blue and black symbol&#10;&#10;Description automatically generated">
            <a:extLst>
              <a:ext uri="{FF2B5EF4-FFF2-40B4-BE49-F238E27FC236}">
                <a16:creationId xmlns:a16="http://schemas.microsoft.com/office/drawing/2014/main" id="{CC4761A9-31AA-AC06-80FF-187EEB5DB8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4560" y="1952710"/>
            <a:ext cx="1418772" cy="1233320"/>
          </a:xfrm>
          <a:prstGeom prst="rect">
            <a:avLst/>
          </a:prstGeom>
        </p:spPr>
      </p:pic>
      <p:pic>
        <p:nvPicPr>
          <p:cNvPr id="10" name="Picture 9" descr="A yellow and purple rectangular object with letters on it&#10;&#10;Description automatically generated">
            <a:extLst>
              <a:ext uri="{FF2B5EF4-FFF2-40B4-BE49-F238E27FC236}">
                <a16:creationId xmlns:a16="http://schemas.microsoft.com/office/drawing/2014/main" id="{10F8E3AA-5D2D-3D7F-51FB-51B8ADDB4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8257" y="3647874"/>
            <a:ext cx="1147076" cy="1168044"/>
          </a:xfrm>
          <a:prstGeom prst="rect">
            <a:avLst/>
          </a:prstGeom>
        </p:spPr>
      </p:pic>
      <p:pic>
        <p:nvPicPr>
          <p:cNvPr id="12" name="Picture 11" descr="File:Tailwind CSS Logo.svg - Wikimedia Commons">
            <a:extLst>
              <a:ext uri="{FF2B5EF4-FFF2-40B4-BE49-F238E27FC236}">
                <a16:creationId xmlns:a16="http://schemas.microsoft.com/office/drawing/2014/main" id="{6B46DEA5-F482-BCD7-48DC-F42AC79899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7759" y="3820824"/>
            <a:ext cx="1518558" cy="93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3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7748-57CD-4753-A2CD-03F053246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Backend 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8BC60-8B6F-43C0-B8A1-05577F05A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Arial"/>
              </a:rPr>
              <a:t>Quiz creation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>
                <a:cs typeface="Arial"/>
              </a:rPr>
              <a:t>Microsoft Forms</a:t>
            </a:r>
            <a:endParaRPr lang="en-US"/>
          </a:p>
          <a:p>
            <a:r>
              <a:rPr lang="en-US">
                <a:cs typeface="Arial"/>
              </a:rPr>
              <a:t>Gateway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Power automate to parse MS Forms data into JSON arrays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Azure gateway to send data to local machines</a:t>
            </a:r>
            <a:endParaRPr lang="en-US"/>
          </a:p>
          <a:p>
            <a:r>
              <a:rPr lang="en-US"/>
              <a:t>API Implementation</a:t>
            </a:r>
            <a:endParaRPr lang="en-US">
              <a:cs typeface="Arial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Django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Flask</a:t>
            </a:r>
            <a:endParaRPr lang="en-US"/>
          </a:p>
          <a:p>
            <a:r>
              <a:rPr lang="en-US"/>
              <a:t>Database</a:t>
            </a:r>
            <a:endParaRPr lang="en-US">
              <a:cs typeface="Arial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cs typeface="Arial"/>
              </a:rPr>
              <a:t>SQLite built directly on Python</a:t>
            </a:r>
          </a:p>
          <a:p>
            <a:pPr marL="457200" lvl="1" indent="0">
              <a:buNone/>
            </a:pPr>
            <a:endParaRPr lang="en-US">
              <a:cs typeface="Arial"/>
            </a:endParaRPr>
          </a:p>
          <a:p>
            <a:pPr marL="457200" lvl="1" indent="0">
              <a:buNone/>
            </a:pPr>
            <a:endParaRPr lang="en-US">
              <a:cs typeface="Arial"/>
            </a:endParaRPr>
          </a:p>
          <a:p>
            <a:pPr marL="457200" lvl="1" indent="0">
              <a:buNone/>
            </a:pP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522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4B5DDF7-39E5-7F41-ABD6-B68079CAF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Template Sourcing</a:t>
            </a:r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EDB4F05-2983-8D43-9410-6EF036C9B6A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858138" cy="31767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Arial"/>
              </a:rPr>
              <a:t>After reviewing various JavaScript libraries such as Node, Angular, Vue, etc., we opted for React due to the speed, scaliblity and ease of use.</a:t>
            </a:r>
          </a:p>
          <a:p>
            <a:r>
              <a:rPr lang="en-US">
                <a:cs typeface="Arial"/>
              </a:rPr>
              <a:t>Mosiac Lite template chosen for its modern yet elegant design, along with stable performance.</a:t>
            </a:r>
          </a:p>
          <a:p>
            <a:r>
              <a:rPr lang="en-US">
                <a:cs typeface="Arial"/>
              </a:rPr>
              <a:t>Released under GPL license, allowing for personal project use.</a:t>
            </a:r>
          </a:p>
          <a:p>
            <a:endParaRPr lang="en-US">
              <a:cs typeface="Arial"/>
            </a:endParaRPr>
          </a:p>
        </p:txBody>
      </p:sp>
      <p:pic>
        <p:nvPicPr>
          <p:cNvPr id="2" name="Content Placeholder 1" descr="Mosaic TailwindCSS template preview">
            <a:extLst>
              <a:ext uri="{FF2B5EF4-FFF2-40B4-BE49-F238E27FC236}">
                <a16:creationId xmlns:a16="http://schemas.microsoft.com/office/drawing/2014/main" id="{FB23AEF3-A110-A744-653E-CC3AB45F76B9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951390" y="1896733"/>
            <a:ext cx="5006719" cy="3757307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074E92A-3C24-534D-9AD7-74B403BC0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cs typeface="Arial"/>
              </a:rPr>
              <a:t>Mosiac Lite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0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1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User Counter </a:t>
            </a:r>
            <a:endParaRPr lang="en-US">
              <a:cs typeface="Arial" panose="020B0604020202020204"/>
            </a:endParaRPr>
          </a:p>
          <a:p>
            <a:pPr marL="0" indent="0">
              <a:buNone/>
            </a:pPr>
            <a:r>
              <a:rPr lang="en-US">
                <a:cs typeface="Arial" panose="020B0604020202020204"/>
              </a:rPr>
              <a:t>A counter to show many users have completed the phishing awareness quiz.</a:t>
            </a:r>
          </a:p>
        </p:txBody>
      </p:sp>
      <p:pic>
        <p:nvPicPr>
          <p:cNvPr id="7" name="Content Placeholder 6" descr="A pink circle with numbers&#10;&#10;Description automatically generated">
            <a:extLst>
              <a:ext uri="{FF2B5EF4-FFF2-40B4-BE49-F238E27FC236}">
                <a16:creationId xmlns:a16="http://schemas.microsoft.com/office/drawing/2014/main" id="{1613CE80-78AC-7F80-3C81-E68C2655EA5F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880225" y="2613819"/>
            <a:ext cx="4759325" cy="2379662"/>
          </a:xfrm>
        </p:spPr>
      </p:pic>
    </p:spTree>
    <p:extLst>
      <p:ext uri="{BB962C8B-B14F-4D97-AF65-F5344CB8AC3E}">
        <p14:creationId xmlns:p14="http://schemas.microsoft.com/office/powerpoint/2010/main" val="261122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2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Top Wrong Answers</a:t>
            </a:r>
            <a:endParaRPr lang="en-US"/>
          </a:p>
          <a:p>
            <a:pPr marL="0" indent="0">
              <a:buNone/>
            </a:pPr>
            <a:r>
              <a:rPr lang="en-US"/>
              <a:t>Visualizes which question was most frequently answered incorrectly.</a:t>
            </a:r>
            <a:endParaRPr lang="en-US" sz="1400"/>
          </a:p>
          <a:p>
            <a:r>
              <a:rPr lang="en-US" sz="1400"/>
              <a:t>Question 1:</a:t>
            </a:r>
            <a:r>
              <a:rPr lang="en-US"/>
              <a:t> </a:t>
            </a:r>
            <a:r>
              <a:rPr lang="en-US" sz="1400"/>
              <a:t>You receive an email from your bank asking you to confirm your account details. What should you do?</a:t>
            </a:r>
            <a:endParaRPr lang="en-US" sz="1400">
              <a:cs typeface="Arial"/>
            </a:endParaRPr>
          </a:p>
          <a:p>
            <a:r>
              <a:rPr lang="en-US" sz="1400">
                <a:cs typeface="Arial"/>
              </a:rPr>
              <a:t>Question 5: What is the best course of action if you suspect your computer is infected with malware?</a:t>
            </a:r>
          </a:p>
          <a:p>
            <a:r>
              <a:rPr lang="en-US" sz="1400">
                <a:cs typeface="Arial"/>
              </a:rPr>
              <a:t>Question 7: Most cybersecurity incidents occur because of?</a:t>
            </a:r>
          </a:p>
          <a:p>
            <a:r>
              <a:rPr lang="en-US" sz="1400">
                <a:cs typeface="Arial"/>
              </a:rPr>
              <a:t>Question 10: A former employee, whose access was terminated upon leaving the company, sends an email asking for specific project details they were previously involved in. How should you respond?</a:t>
            </a:r>
          </a:p>
          <a:p>
            <a:pPr marL="342900" indent="-342900"/>
            <a:endParaRPr lang="en-US" sz="1400">
              <a:cs typeface="Arial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E1228B7-9D06-3AAD-1E18-78103D1D5A23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880225" y="2625777"/>
            <a:ext cx="4759325" cy="2355746"/>
          </a:xfrm>
        </p:spPr>
      </p:pic>
    </p:spTree>
    <p:extLst>
      <p:ext uri="{BB962C8B-B14F-4D97-AF65-F5344CB8AC3E}">
        <p14:creationId xmlns:p14="http://schemas.microsoft.com/office/powerpoint/2010/main" val="1332604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3F0E3-D2EA-0448-8656-7A7A5F88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4"/>
                </a:solidFill>
              </a:rPr>
              <a:t>Dashboard Card 3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A812-CAEA-E543-832E-9553FA2F6451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Fake Adobe Email Phishing Campaign</a:t>
            </a:r>
            <a:endParaRPr lang="en-US"/>
          </a:p>
          <a:p>
            <a:pPr marL="342900" indent="-342900"/>
            <a:r>
              <a:rPr lang="en-US"/>
              <a:t>Data</a:t>
            </a:r>
            <a:r>
              <a:rPr lang="en-US">
                <a:cs typeface="Arial"/>
              </a:rPr>
              <a:t> scraped from Kaseya's Bullphish ID tool for fake phishing campaigns.</a:t>
            </a:r>
          </a:p>
          <a:p>
            <a:pPr marL="342900" indent="-342900"/>
            <a:r>
              <a:rPr lang="en-US">
                <a:cs typeface="Arial"/>
              </a:rPr>
              <a:t>Radar graph represents percentage of users who opened phishing emails, clicked on the links in email, submitted any data, or made no action at all.</a:t>
            </a:r>
            <a:endParaRPr lang="en-US"/>
          </a:p>
        </p:txBody>
      </p:sp>
      <p:pic>
        <p:nvPicPr>
          <p:cNvPr id="5" name="Content Placeholder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7D0EDA9-2E20-868C-D75E-604ABCAE83C7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tretch>
            <a:fillRect/>
          </a:stretch>
        </p:blipFill>
        <p:spPr>
          <a:xfrm>
            <a:off x="6779540" y="1826022"/>
            <a:ext cx="4923060" cy="2437552"/>
          </a:xfrm>
        </p:spPr>
      </p:pic>
    </p:spTree>
    <p:extLst>
      <p:ext uri="{BB962C8B-B14F-4D97-AF65-F5344CB8AC3E}">
        <p14:creationId xmlns:p14="http://schemas.microsoft.com/office/powerpoint/2010/main" val="1647540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0893597D9CC4CAA0D3972878C3D8A" ma:contentTypeVersion="7" ma:contentTypeDescription="Create a new document." ma:contentTypeScope="" ma:versionID="c6319e4e93454354b9609e067e9b84b8">
  <xsd:schema xmlns:xsd="http://www.w3.org/2001/XMLSchema" xmlns:xs="http://www.w3.org/2001/XMLSchema" xmlns:p="http://schemas.microsoft.com/office/2006/metadata/properties" xmlns:ns3="1476a706-db0c-4cb4-a215-7f597b64c003" xmlns:ns4="842f10c0-986c-4384-ba5b-173806d4192d" targetNamespace="http://schemas.microsoft.com/office/2006/metadata/properties" ma:root="true" ma:fieldsID="1a7cbc16e9abbb0db998450c7a92e99f" ns3:_="" ns4:_="">
    <xsd:import namespace="1476a706-db0c-4cb4-a215-7f597b64c003"/>
    <xsd:import namespace="842f10c0-986c-4384-ba5b-173806d4192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76a706-db0c-4cb4-a215-7f597b64c0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4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2f10c0-986c-4384-ba5b-173806d4192d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42f10c0-986c-4384-ba5b-173806d4192d">
      <UserInfo>
        <DisplayName>Cristhofer Lugo</DisplayName>
        <AccountId>561</AccountId>
        <AccountType/>
      </UserInfo>
    </SharedWithUsers>
    <_activity xmlns="1476a706-db0c-4cb4-a215-7f597b64c003" xsi:nil="true"/>
  </documentManagement>
</p:properties>
</file>

<file path=customXml/itemProps1.xml><?xml version="1.0" encoding="utf-8"?>
<ds:datastoreItem xmlns:ds="http://schemas.openxmlformats.org/officeDocument/2006/customXml" ds:itemID="{4A102444-FC28-4BA9-AF47-773466C43C07}">
  <ds:schemaRefs>
    <ds:schemaRef ds:uri="1476a706-db0c-4cb4-a215-7f597b64c003"/>
    <ds:schemaRef ds:uri="842f10c0-986c-4384-ba5b-173806d4192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1476a706-db0c-4cb4-a215-7f597b64c003"/>
    <ds:schemaRef ds:uri="842f10c0-986c-4384-ba5b-173806d4192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Simulated Phishing Dashboard  Capstone II – Fall 2023</vt:lpstr>
      <vt:lpstr>Introduction</vt:lpstr>
      <vt:lpstr>Product Development</vt:lpstr>
      <vt:lpstr>Architecture </vt:lpstr>
      <vt:lpstr>Backend </vt:lpstr>
      <vt:lpstr>Template Sourcing</vt:lpstr>
      <vt:lpstr>Dashboard Card 1</vt:lpstr>
      <vt:lpstr>Dashboard Card 2</vt:lpstr>
      <vt:lpstr>Dashboard Card 3</vt:lpstr>
      <vt:lpstr>Dashboard Card 4</vt:lpstr>
      <vt:lpstr>Dashboard Card 5</vt:lpstr>
      <vt:lpstr>Dashboard Card 6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revision>2</cp:revision>
  <dcterms:created xsi:type="dcterms:W3CDTF">2019-06-25T19:12:02Z</dcterms:created>
  <dcterms:modified xsi:type="dcterms:W3CDTF">2023-12-11T17:45:57Z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0x01010054A0893597D9CC4CAA0D3972878C3D8A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