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47"/>
  </p:notesMasterIdLst>
  <p:sldIdLst>
    <p:sldId id="256" r:id="rId36"/>
    <p:sldId id="257" r:id="rId37"/>
    <p:sldId id="258" r:id="rId38"/>
    <p:sldId id="259" r:id="rId39"/>
    <p:sldId id="260" r:id="rId40"/>
    <p:sldId id="261" r:id="rId41"/>
    <p:sldId id="262" r:id="rId42"/>
    <p:sldId id="263" r:id="rId43"/>
    <p:sldId id="264" r:id="rId44"/>
    <p:sldId id="265" r:id="rId45"/>
    <p:sldId id="266" r:id="rId46"/>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Kollektif" charset="1" panose="020B0604020101010102"/>
      <p:regular r:id="rId10"/>
    </p:embeddedFont>
    <p:embeddedFont>
      <p:font typeface="Kollektif Bold" charset="1" panose="020B0604020101010102"/>
      <p:regular r:id="rId11"/>
    </p:embeddedFont>
    <p:embeddedFont>
      <p:font typeface="Kollektif Italics" charset="1" panose="020B0604020101010102"/>
      <p:regular r:id="rId12"/>
    </p:embeddedFont>
    <p:embeddedFont>
      <p:font typeface="Kollektif Bold Italics" charset="1" panose="020B0604020101010102"/>
      <p:regular r:id="rId13"/>
    </p:embeddedFont>
    <p:embeddedFont>
      <p:font typeface="DM Sans" charset="1" panose="00000000000000000000"/>
      <p:regular r:id="rId14"/>
    </p:embeddedFont>
    <p:embeddedFont>
      <p:font typeface="DM Sans Bold" charset="1" panose="00000000000000000000"/>
      <p:regular r:id="rId15"/>
    </p:embeddedFont>
    <p:embeddedFont>
      <p:font typeface="DM Sans Italics" charset="1" panose="00000000000000000000"/>
      <p:regular r:id="rId16"/>
    </p:embeddedFont>
    <p:embeddedFont>
      <p:font typeface="DM Sans Bold Italics" charset="1" panose="00000000000000000000"/>
      <p:regular r:id="rId17"/>
    </p:embeddedFont>
    <p:embeddedFont>
      <p:font typeface="TT Fors" charset="1" panose="020B0003030001020000"/>
      <p:regular r:id="rId18"/>
    </p:embeddedFont>
    <p:embeddedFont>
      <p:font typeface="TT Fors Bold" charset="1" panose="020B0003030001020000"/>
      <p:regular r:id="rId19"/>
    </p:embeddedFont>
    <p:embeddedFont>
      <p:font typeface="TT Fors Italics" charset="1" panose="020B0003030001020000"/>
      <p:regular r:id="rId20"/>
    </p:embeddedFont>
    <p:embeddedFont>
      <p:font typeface="TT Fors Bold Italics" charset="1" panose="020B0003030001020000"/>
      <p:regular r:id="rId21"/>
    </p:embeddedFont>
    <p:embeddedFont>
      <p:font typeface="Bank Gothic Light" charset="1" panose="020B0607020203060204"/>
      <p:regular r:id="rId22"/>
    </p:embeddedFont>
    <p:embeddedFont>
      <p:font typeface="Bank Gothic Medium" charset="1" panose="020B0807020203060204"/>
      <p:regular r:id="rId23"/>
    </p:embeddedFont>
    <p:embeddedFont>
      <p:font typeface="Open Sauce" charset="1" panose="00000500000000000000"/>
      <p:regular r:id="rId24"/>
    </p:embeddedFont>
    <p:embeddedFont>
      <p:font typeface="Open Sauce Bold" charset="1" panose="00000800000000000000"/>
      <p:regular r:id="rId25"/>
    </p:embeddedFont>
    <p:embeddedFont>
      <p:font typeface="Open Sauce Italics" charset="1" panose="00000500000000000000"/>
      <p:regular r:id="rId26"/>
    </p:embeddedFont>
    <p:embeddedFont>
      <p:font typeface="Open Sauce Bold Italics" charset="1" panose="00000800000000000000"/>
      <p:regular r:id="rId27"/>
    </p:embeddedFont>
    <p:embeddedFont>
      <p:font typeface="Open Sauce Light" charset="1" panose="00000400000000000000"/>
      <p:regular r:id="rId28"/>
    </p:embeddedFont>
    <p:embeddedFont>
      <p:font typeface="Open Sauce Light Italics" charset="1" panose="00000400000000000000"/>
      <p:regular r:id="rId29"/>
    </p:embeddedFont>
    <p:embeddedFont>
      <p:font typeface="Open Sauce Medium" charset="1" panose="00000600000000000000"/>
      <p:regular r:id="rId30"/>
    </p:embeddedFont>
    <p:embeddedFont>
      <p:font typeface="Open Sauce Medium Italics" charset="1" panose="00000600000000000000"/>
      <p:regular r:id="rId31"/>
    </p:embeddedFont>
    <p:embeddedFont>
      <p:font typeface="Open Sauce Semi-Bold" charset="1" panose="00000700000000000000"/>
      <p:regular r:id="rId32"/>
    </p:embeddedFont>
    <p:embeddedFont>
      <p:font typeface="Open Sauce Semi-Bold Italics" charset="1" panose="00000700000000000000"/>
      <p:regular r:id="rId33"/>
    </p:embeddedFont>
    <p:embeddedFont>
      <p:font typeface="Open Sauce Heavy" charset="1" panose="00000A00000000000000"/>
      <p:regular r:id="rId34"/>
    </p:embeddedFont>
    <p:embeddedFont>
      <p:font typeface="Open Sauce Heavy Italics" charset="1" panose="00000A0000000000000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36" Target="slides/slide1.xml" Type="http://schemas.openxmlformats.org/officeDocument/2006/relationships/slide"/><Relationship Id="rId37" Target="slides/slide2.xml" Type="http://schemas.openxmlformats.org/officeDocument/2006/relationships/slide"/><Relationship Id="rId38" Target="slides/slide3.xml" Type="http://schemas.openxmlformats.org/officeDocument/2006/relationships/slide"/><Relationship Id="rId39" Target="slides/slide4.xml" Type="http://schemas.openxmlformats.org/officeDocument/2006/relationships/slide"/><Relationship Id="rId4" Target="theme/theme1.xml" Type="http://schemas.openxmlformats.org/officeDocument/2006/relationships/theme"/><Relationship Id="rId40" Target="slides/slide5.xml" Type="http://schemas.openxmlformats.org/officeDocument/2006/relationships/slide"/><Relationship Id="rId41" Target="slides/slide6.xml" Type="http://schemas.openxmlformats.org/officeDocument/2006/relationships/slide"/><Relationship Id="rId42" Target="slides/slide7.xml" Type="http://schemas.openxmlformats.org/officeDocument/2006/relationships/slide"/><Relationship Id="rId43" Target="slides/slide8.xml" Type="http://schemas.openxmlformats.org/officeDocument/2006/relationships/slide"/><Relationship Id="rId44" Target="slides/slide9.xml" Type="http://schemas.openxmlformats.org/officeDocument/2006/relationships/slide"/><Relationship Id="rId45" Target="slides/slide10.xml" Type="http://schemas.openxmlformats.org/officeDocument/2006/relationships/slide"/><Relationship Id="rId46" Target="slides/slide11.xml" Type="http://schemas.openxmlformats.org/officeDocument/2006/relationships/slide"/><Relationship Id="rId47" Target="notesMasters/notesMaster1.xml" Type="http://schemas.openxmlformats.org/officeDocument/2006/relationships/notesMaster"/><Relationship Id="rId48" Target="theme/theme2.xml" Type="http://schemas.openxmlformats.org/officeDocument/2006/relationships/theme"/><Relationship Id="rId49" Target="notesSlides/notesSlide1.xml" Type="http://schemas.openxmlformats.org/officeDocument/2006/relationships/notesSlide"/><Relationship Id="rId5" Target="tableStyles.xml" Type="http://schemas.openxmlformats.org/officeDocument/2006/relationships/tableStyles"/><Relationship Id="rId50" Target="notesSlides/notesSlide2.xml" Type="http://schemas.openxmlformats.org/officeDocument/2006/relationships/notesSlide"/><Relationship Id="rId51" Target="notesSlides/notesSlide3.xml" Type="http://schemas.openxmlformats.org/officeDocument/2006/relationships/notesSlide"/><Relationship Id="rId52" Target="notesSlides/notesSlide4.xml" Type="http://schemas.openxmlformats.org/officeDocument/2006/relationships/notesSlide"/><Relationship Id="rId53" Target="notesSlides/notesSlide5.xml" Type="http://schemas.openxmlformats.org/officeDocument/2006/relationships/notesSlide"/><Relationship Id="rId54" Target="notesSlides/notesSlide6.xml" Type="http://schemas.openxmlformats.org/officeDocument/2006/relationships/notesSlide"/><Relationship Id="rId55" Target="notesSlides/notesSlide7.xml" Type="http://schemas.openxmlformats.org/officeDocument/2006/relationships/notesSlide"/><Relationship Id="rId56" Target="notesSlides/notesSlide8.xml" Type="http://schemas.openxmlformats.org/officeDocument/2006/relationships/notesSlide"/><Relationship Id="rId57" Target="notesSlides/notesSlide9.xml" Type="http://schemas.openxmlformats.org/officeDocument/2006/relationships/notesSlide"/><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notesMasters/_rels/notesMaster1.xml.rels><?xml version="1.0" encoding="UTF-8" standalone="no"?><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4.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5.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6.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7.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8.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_rels/notesSlide9.xml.rels><?xml version="1.0" encoding="UTF-8" standalone="no"?><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Good Morning, Good Afternoon and Good Evening, </a:t>
            </a:r>
          </a:p>
          <a:p>
            <a:r>
              <a:rPr lang="en-US"/>
              <a:t/>
            </a:r>
          </a:p>
          <a:p>
            <a:r>
              <a:rPr lang="en-US"/>
              <a:t>My name is Jennifer Flores welcome to our capstone 2 project titled NextNDP: A Client Portal for Network Detective Pro Reports . Throughout this video I will be introducing our project, why we need this, and a quick summary of what we have worked on throughout this semester.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Network Detective pro is a network assessment tool developed by RapidFire Tools. Network Detective Pro can do network discovery, security assessments, creates documentation, compliance auditing and has trouble shooting tools. NDP provides a lot of delicate and valuable information and we want to create a way for other employees of the company to view the data NDP gathers but in an organized matter.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order to do that we have come up with a solution where once the assessments are ready they will be synched into our nextcloud server (mynextcloudcs2.com), these files will only be accessed by IT and whomever else they will be permitting to access these files.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want to be able to set it up in a way where you have different folders and if you have an intern come in for a season and they need some documents to work on they are able to use those documents they are permitted but we will look into how we will select what data goes were further on.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next step would be for the data to be cleaned for it to disbursed to whomever needs it so there will be different folders accessible with the information that employee or group is only allowed to view.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will be using tableau prep in order to clean the data and create visualization that or more simplified to use and understand which will also be synced into the server mynextcloudcs2.com</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Utilizing the Network Detective Pro tool from RapidFire Tools, we've successfully conducted scans on our AWS instance to collect test data. To ensure the security of this information, we're synching the scans to our Nextcloud server for sharing of assessments. Access to these files will be available to authorized individuals, including customers and employees with the appropriate credentials.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Within these files, we've incorporated visualizations crafted using Tableau. The data undergoes cleansing through Tableau Prep, ensuring its accuracy and availability to specific departments that require access.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Our goal is to provide an easy way for a company to access there scans. </a:t>
            </a:r>
          </a:p>
          <a:p>
            <a:r>
              <a:rPr lang="en-US"/>
              <a:t/>
            </a:r>
          </a:p>
          <a:p>
            <a:r>
              <a:rPr lang="en-US"/>
              <a:t>These scans contain a lot of information and we will be using tableau prep to organize the information and create visualizations with tableau for the user to understand in a more simplified way. Not everyone will have access to all the files since most data in scans is sensitive so using tableau we will be able to clean data and distribute to it’s designated users.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43.svg" Type="http://schemas.openxmlformats.org/officeDocument/2006/relationships/image"/><Relationship Id="rId11" Target="../media/image44.png" Type="http://schemas.openxmlformats.org/officeDocument/2006/relationships/image"/><Relationship Id="rId12" Target="../media/image45.svg" Type="http://schemas.openxmlformats.org/officeDocument/2006/relationships/image"/><Relationship Id="rId13" Target="../media/image46.png" Type="http://schemas.openxmlformats.org/officeDocument/2006/relationships/image"/><Relationship Id="rId14" Target="../media/image47.svg" Type="http://schemas.openxmlformats.org/officeDocument/2006/relationships/image"/><Relationship Id="rId2" Target="../notesSlides/notesSlide9.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 Id="rId7" Target="../media/image40.png" Type="http://schemas.openxmlformats.org/officeDocument/2006/relationships/image"/><Relationship Id="rId8" Target="../media/image41.svg" Type="http://schemas.openxmlformats.org/officeDocument/2006/relationships/image"/><Relationship Id="rId9" Target="../media/image42.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8.png" Type="http://schemas.openxmlformats.org/officeDocument/2006/relationships/image"/><Relationship Id="rId11" Target="../media/image9.svg" Type="http://schemas.openxmlformats.org/officeDocument/2006/relationships/image"/><Relationship Id="rId2" Target="../notesSlides/notesSlide2.xml" Type="http://schemas.openxmlformats.org/officeDocument/2006/relationships/notesSlide"/><Relationship Id="rId3" Target="../media/image1.png" Type="http://schemas.openxmlformats.org/officeDocument/2006/relationships/image"/><Relationship Id="rId4" Target="../media/image3.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7.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2.png" Type="http://schemas.openxmlformats.org/officeDocument/2006/relationships/image"/><Relationship Id="rId6" Target="../media/image11.pn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14.svg" Type="http://schemas.openxmlformats.org/officeDocument/2006/relationships/image"/><Relationship Id="rId11" Target="../media/image15.png" Type="http://schemas.openxmlformats.org/officeDocument/2006/relationships/image"/><Relationship Id="rId12" Target="../media/image16.svg" Type="http://schemas.openxmlformats.org/officeDocument/2006/relationships/image"/><Relationship Id="rId13" Target="../media/image17.png" Type="http://schemas.openxmlformats.org/officeDocument/2006/relationships/image"/><Relationship Id="rId14" Target="../media/image18.svg" Type="http://schemas.openxmlformats.org/officeDocument/2006/relationships/image"/><Relationship Id="rId2" Target="../notesSlides/notesSlide4.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2.png" Type="http://schemas.openxmlformats.org/officeDocument/2006/relationships/image"/><Relationship Id="rId6" Target="../media/image12.jpe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13.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2.png" Type="http://schemas.openxmlformats.org/officeDocument/2006/relationships/image"/><Relationship Id="rId6" Target="../media/image19.jpe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25.svg" Type="http://schemas.openxmlformats.org/officeDocument/2006/relationships/image"/><Relationship Id="rId11" Target="../media/image5.png" Type="http://schemas.openxmlformats.org/officeDocument/2006/relationships/image"/><Relationship Id="rId12" Target="../media/image6.svg" Type="http://schemas.openxmlformats.org/officeDocument/2006/relationships/image"/><Relationship Id="rId13" Target="../media/image26.pn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29.png" Type="http://schemas.openxmlformats.org/officeDocument/2006/relationships/image"/><Relationship Id="rId17" Target="../media/image30.svg" Type="http://schemas.openxmlformats.org/officeDocument/2006/relationships/image"/><Relationship Id="rId2" Target="../notesSlides/notesSlide6.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20.png" Type="http://schemas.openxmlformats.org/officeDocument/2006/relationships/image"/><Relationship Id="rId6" Target="../media/image21.svg" Type="http://schemas.openxmlformats.org/officeDocument/2006/relationships/image"/><Relationship Id="rId7" Target="../media/image22.png" Type="http://schemas.openxmlformats.org/officeDocument/2006/relationships/image"/><Relationship Id="rId8" Target="../media/image23.svg" Type="http://schemas.openxmlformats.org/officeDocument/2006/relationships/image"/><Relationship Id="rId9" Target="../media/image24.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33.png" Type="http://schemas.openxmlformats.org/officeDocument/2006/relationships/image"/><Relationship Id="rId11" Target="../media/image34.svg" Type="http://schemas.openxmlformats.org/officeDocument/2006/relationships/image"/><Relationship Id="rId12" Target="../media/image35.png" Type="http://schemas.openxmlformats.org/officeDocument/2006/relationships/image"/><Relationship Id="rId13" Target="../media/image36.svg" Type="http://schemas.openxmlformats.org/officeDocument/2006/relationships/image"/><Relationship Id="rId2" Target="../notesSlides/notesSlide7.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2.pn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10.png" Type="http://schemas.openxmlformats.org/officeDocument/2006/relationships/image"/><Relationship Id="rId5" Target="../media/image2.png" Type="http://schemas.openxmlformats.org/officeDocument/2006/relationships/image"/><Relationship Id="rId6" Target="../media/image37.pn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grpSp>
        <p:nvGrpSpPr>
          <p:cNvPr name="Group 3" id="3"/>
          <p:cNvGrpSpPr/>
          <p:nvPr/>
        </p:nvGrpSpPr>
        <p:grpSpPr>
          <a:xfrm rot="0">
            <a:off x="6186408" y="3168014"/>
            <a:ext cx="9393879" cy="3789046"/>
            <a:chOff x="0" y="0"/>
            <a:chExt cx="12525172" cy="5052061"/>
          </a:xfrm>
        </p:grpSpPr>
        <p:sp>
          <p:nvSpPr>
            <p:cNvPr name="TextBox 4" id="4"/>
            <p:cNvSpPr txBox="true"/>
            <p:nvPr/>
          </p:nvSpPr>
          <p:spPr>
            <a:xfrm rot="0">
              <a:off x="0" y="19050"/>
              <a:ext cx="12525172" cy="3536950"/>
            </a:xfrm>
            <a:prstGeom prst="rect">
              <a:avLst/>
            </a:prstGeom>
          </p:spPr>
          <p:txBody>
            <a:bodyPr anchor="t" rtlCol="false" tIns="0" lIns="0" bIns="0" rIns="0">
              <a:spAutoFit/>
            </a:bodyPr>
            <a:lstStyle/>
            <a:p>
              <a:pPr algn="ctr">
                <a:lnSpc>
                  <a:spcPts val="6900"/>
                </a:lnSpc>
              </a:pPr>
              <a:r>
                <a:rPr lang="en-US" sz="6000">
                  <a:solidFill>
                    <a:srgbClr val="FFFFFF"/>
                  </a:solidFill>
                  <a:latin typeface="TT Fors Bold"/>
                </a:rPr>
                <a:t>NextNDP: A Client Portal for Network Detective Pro Reports</a:t>
              </a:r>
            </a:p>
          </p:txBody>
        </p:sp>
        <p:sp>
          <p:nvSpPr>
            <p:cNvPr name="TextBox 5" id="5"/>
            <p:cNvSpPr txBox="true"/>
            <p:nvPr/>
          </p:nvSpPr>
          <p:spPr>
            <a:xfrm rot="0">
              <a:off x="0" y="3920704"/>
              <a:ext cx="12525172" cy="1131357"/>
            </a:xfrm>
            <a:prstGeom prst="rect">
              <a:avLst/>
            </a:prstGeom>
          </p:spPr>
          <p:txBody>
            <a:bodyPr anchor="t" rtlCol="false" tIns="0" lIns="0" bIns="0" rIns="0">
              <a:spAutoFit/>
            </a:bodyPr>
            <a:lstStyle/>
            <a:p>
              <a:pPr algn="ctr">
                <a:lnSpc>
                  <a:spcPts val="3500"/>
                </a:lnSpc>
              </a:pPr>
              <a:r>
                <a:rPr lang="en-US" sz="2500" spc="245">
                  <a:solidFill>
                    <a:srgbClr val="F0E07F"/>
                  </a:solidFill>
                  <a:latin typeface="TT Fors"/>
                </a:rPr>
                <a:t>BY: JENNIFER FLORES &amp; MARCO RODRIGUEZ </a:t>
              </a:r>
            </a:p>
            <a:p>
              <a:pPr algn="ctr">
                <a:lnSpc>
                  <a:spcPts val="3500"/>
                </a:lnSpc>
                <a:spcBef>
                  <a:spcPct val="0"/>
                </a:spcBef>
              </a:pPr>
              <a:r>
                <a:rPr lang="en-US" sz="2500" spc="245">
                  <a:solidFill>
                    <a:srgbClr val="F0E07F"/>
                  </a:solidFill>
                  <a:latin typeface="TT Fors"/>
                </a:rPr>
                <a:t>MAJOR: CYBERSECURITY</a:t>
              </a:r>
            </a:p>
          </p:txBody>
        </p:sp>
      </p:grpSp>
      <p:sp>
        <p:nvSpPr>
          <p:cNvPr name="Freeform 6" id="6"/>
          <p:cNvSpPr/>
          <p:nvPr/>
        </p:nvSpPr>
        <p:spPr>
          <a:xfrm flipH="false" flipV="false" rot="0">
            <a:off x="10421009" y="-1717171"/>
            <a:ext cx="8594883" cy="8229600"/>
          </a:xfrm>
          <a:custGeom>
            <a:avLst/>
            <a:gdLst/>
            <a:ahLst/>
            <a:cxnLst/>
            <a:rect r="r" b="b" t="t" l="l"/>
            <a:pathLst>
              <a:path h="8229600" w="8594883">
                <a:moveTo>
                  <a:pt x="0" y="0"/>
                </a:moveTo>
                <a:lnTo>
                  <a:pt x="8594882" y="0"/>
                </a:lnTo>
                <a:lnTo>
                  <a:pt x="8594882" y="8229600"/>
                </a:lnTo>
                <a:lnTo>
                  <a:pt x="0" y="8229600"/>
                </a:lnTo>
                <a:lnTo>
                  <a:pt x="0" y="0"/>
                </a:lnTo>
                <a:close/>
              </a:path>
            </a:pathLst>
          </a:custGeom>
          <a:blipFill>
            <a:blip r:embed="rId4"/>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10800000">
            <a:off x="4963551" y="4303823"/>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4" id="4"/>
          <p:cNvSpPr/>
          <p:nvPr/>
        </p:nvSpPr>
        <p:spPr>
          <a:xfrm flipH="false" flipV="false" rot="0">
            <a:off x="6301385" y="6257276"/>
            <a:ext cx="7673056" cy="7673056"/>
          </a:xfrm>
          <a:custGeom>
            <a:avLst/>
            <a:gdLst/>
            <a:ahLst/>
            <a:cxnLst/>
            <a:rect r="r" b="b" t="t" l="l"/>
            <a:pathLst>
              <a:path h="7673056" w="7673056">
                <a:moveTo>
                  <a:pt x="0" y="0"/>
                </a:moveTo>
                <a:lnTo>
                  <a:pt x="7673056" y="0"/>
                </a:lnTo>
                <a:lnTo>
                  <a:pt x="7673056" y="7673055"/>
                </a:lnTo>
                <a:lnTo>
                  <a:pt x="0" y="767305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9018729" y="5138092"/>
            <a:ext cx="2238367" cy="2238367"/>
          </a:xfrm>
          <a:custGeom>
            <a:avLst/>
            <a:gdLst/>
            <a:ahLst/>
            <a:cxnLst/>
            <a:rect r="r" b="b" t="t" l="l"/>
            <a:pathLst>
              <a:path h="2238367" w="2238367">
                <a:moveTo>
                  <a:pt x="0" y="0"/>
                </a:moveTo>
                <a:lnTo>
                  <a:pt x="2238368" y="0"/>
                </a:lnTo>
                <a:lnTo>
                  <a:pt x="2238368" y="2238367"/>
                </a:lnTo>
                <a:lnTo>
                  <a:pt x="0" y="223836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2533447" y="7014524"/>
            <a:ext cx="2238367" cy="2238367"/>
          </a:xfrm>
          <a:custGeom>
            <a:avLst/>
            <a:gdLst/>
            <a:ahLst/>
            <a:cxnLst/>
            <a:rect r="r" b="b" t="t" l="l"/>
            <a:pathLst>
              <a:path h="2238367" w="2238367">
                <a:moveTo>
                  <a:pt x="0" y="0"/>
                </a:moveTo>
                <a:lnTo>
                  <a:pt x="2238367" y="0"/>
                </a:lnTo>
                <a:lnTo>
                  <a:pt x="2238367" y="2238368"/>
                </a:lnTo>
                <a:lnTo>
                  <a:pt x="0" y="223836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5504012" y="7014524"/>
            <a:ext cx="2238367" cy="2238367"/>
          </a:xfrm>
          <a:custGeom>
            <a:avLst/>
            <a:gdLst/>
            <a:ahLst/>
            <a:cxnLst/>
            <a:rect r="r" b="b" t="t" l="l"/>
            <a:pathLst>
              <a:path h="2238367" w="2238367">
                <a:moveTo>
                  <a:pt x="0" y="0"/>
                </a:moveTo>
                <a:lnTo>
                  <a:pt x="2238367" y="0"/>
                </a:lnTo>
                <a:lnTo>
                  <a:pt x="2238367" y="2238368"/>
                </a:lnTo>
                <a:lnTo>
                  <a:pt x="0" y="223836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8" id="8"/>
          <p:cNvGrpSpPr/>
          <p:nvPr/>
        </p:nvGrpSpPr>
        <p:grpSpPr>
          <a:xfrm rot="0">
            <a:off x="2768339" y="2843183"/>
            <a:ext cx="3474003" cy="2694148"/>
            <a:chOff x="0" y="0"/>
            <a:chExt cx="914964" cy="709570"/>
          </a:xfrm>
        </p:grpSpPr>
        <p:sp>
          <p:nvSpPr>
            <p:cNvPr name="Freeform 9" id="9"/>
            <p:cNvSpPr/>
            <p:nvPr/>
          </p:nvSpPr>
          <p:spPr>
            <a:xfrm flipH="false" flipV="false" rot="0">
              <a:off x="0" y="0"/>
              <a:ext cx="914964" cy="709570"/>
            </a:xfrm>
            <a:custGeom>
              <a:avLst/>
              <a:gdLst/>
              <a:ahLst/>
              <a:cxnLst/>
              <a:rect r="r" b="b" t="t" l="l"/>
              <a:pathLst>
                <a:path h="709570" w="914964">
                  <a:moveTo>
                    <a:pt x="0" y="0"/>
                  </a:moveTo>
                  <a:lnTo>
                    <a:pt x="914964" y="0"/>
                  </a:lnTo>
                  <a:lnTo>
                    <a:pt x="914964" y="709570"/>
                  </a:lnTo>
                  <a:lnTo>
                    <a:pt x="0" y="709570"/>
                  </a:lnTo>
                  <a:close/>
                </a:path>
              </a:pathLst>
            </a:custGeom>
            <a:solidFill>
              <a:srgbClr val="000000">
                <a:alpha val="0"/>
              </a:srgbClr>
            </a:solidFill>
          </p:spPr>
        </p:sp>
        <p:sp>
          <p:nvSpPr>
            <p:cNvPr name="TextBox 10" id="10"/>
            <p:cNvSpPr txBox="true"/>
            <p:nvPr/>
          </p:nvSpPr>
          <p:spPr>
            <a:xfrm>
              <a:off x="0" y="-57150"/>
              <a:ext cx="914964" cy="766720"/>
            </a:xfrm>
            <a:prstGeom prst="rect">
              <a:avLst/>
            </a:prstGeom>
          </p:spPr>
          <p:txBody>
            <a:bodyPr anchor="ctr" rtlCol="false" tIns="50800" lIns="50800" bIns="50800" rIns="50800"/>
            <a:lstStyle/>
            <a:p>
              <a:pPr algn="ctr" marL="0" indent="0" lvl="0">
                <a:lnSpc>
                  <a:spcPts val="4114"/>
                </a:lnSpc>
                <a:spcBef>
                  <a:spcPct val="0"/>
                </a:spcBef>
              </a:pPr>
              <a:r>
                <a:rPr lang="en-US" sz="2981" spc="29">
                  <a:solidFill>
                    <a:srgbClr val="FFFFFF"/>
                  </a:solidFill>
                  <a:latin typeface="DM Sans Bold"/>
                </a:rPr>
                <a:t>Network Detective Pro assessments synchronized to Nextcloud</a:t>
              </a:r>
            </a:p>
          </p:txBody>
        </p:sp>
      </p:grpSp>
      <p:grpSp>
        <p:nvGrpSpPr>
          <p:cNvPr name="Group 11" id="11"/>
          <p:cNvGrpSpPr/>
          <p:nvPr/>
        </p:nvGrpSpPr>
        <p:grpSpPr>
          <a:xfrm rot="0">
            <a:off x="8212718" y="2843183"/>
            <a:ext cx="3474003" cy="1665448"/>
            <a:chOff x="0" y="0"/>
            <a:chExt cx="914964" cy="438636"/>
          </a:xfrm>
        </p:grpSpPr>
        <p:sp>
          <p:nvSpPr>
            <p:cNvPr name="Freeform 12" id="12"/>
            <p:cNvSpPr/>
            <p:nvPr/>
          </p:nvSpPr>
          <p:spPr>
            <a:xfrm flipH="false" flipV="false" rot="0">
              <a:off x="0" y="0"/>
              <a:ext cx="914964" cy="438636"/>
            </a:xfrm>
            <a:custGeom>
              <a:avLst/>
              <a:gdLst/>
              <a:ahLst/>
              <a:cxnLst/>
              <a:rect r="r" b="b" t="t" l="l"/>
              <a:pathLst>
                <a:path h="438636" w="914964">
                  <a:moveTo>
                    <a:pt x="0" y="0"/>
                  </a:moveTo>
                  <a:lnTo>
                    <a:pt x="914964" y="0"/>
                  </a:lnTo>
                  <a:lnTo>
                    <a:pt x="914964" y="438636"/>
                  </a:lnTo>
                  <a:lnTo>
                    <a:pt x="0" y="438636"/>
                  </a:lnTo>
                  <a:close/>
                </a:path>
              </a:pathLst>
            </a:custGeom>
            <a:solidFill>
              <a:srgbClr val="000000">
                <a:alpha val="0"/>
              </a:srgbClr>
            </a:solidFill>
          </p:spPr>
        </p:sp>
        <p:sp>
          <p:nvSpPr>
            <p:cNvPr name="TextBox 13" id="13"/>
            <p:cNvSpPr txBox="true"/>
            <p:nvPr/>
          </p:nvSpPr>
          <p:spPr>
            <a:xfrm>
              <a:off x="0" y="-57150"/>
              <a:ext cx="914964" cy="495786"/>
            </a:xfrm>
            <a:prstGeom prst="rect">
              <a:avLst/>
            </a:prstGeom>
          </p:spPr>
          <p:txBody>
            <a:bodyPr anchor="ctr" rtlCol="false" tIns="50800" lIns="50800" bIns="50800" rIns="50800"/>
            <a:lstStyle/>
            <a:p>
              <a:pPr algn="ctr" marL="0" indent="0" lvl="0">
                <a:lnSpc>
                  <a:spcPts val="4114"/>
                </a:lnSpc>
                <a:spcBef>
                  <a:spcPct val="0"/>
                </a:spcBef>
              </a:pPr>
              <a:r>
                <a:rPr lang="en-US" sz="2981" spc="29">
                  <a:solidFill>
                    <a:srgbClr val="FFFFFF"/>
                  </a:solidFill>
                  <a:latin typeface="DM Sans Bold"/>
                </a:rPr>
                <a:t>Tableau utilized for data cleansing and visualization</a:t>
              </a:r>
            </a:p>
          </p:txBody>
        </p:sp>
      </p:grpSp>
      <p:grpSp>
        <p:nvGrpSpPr>
          <p:cNvPr name="Group 14" id="14"/>
          <p:cNvGrpSpPr/>
          <p:nvPr/>
        </p:nvGrpSpPr>
        <p:grpSpPr>
          <a:xfrm rot="0">
            <a:off x="14278122" y="2843183"/>
            <a:ext cx="3474003" cy="2694148"/>
            <a:chOff x="0" y="0"/>
            <a:chExt cx="914964" cy="709570"/>
          </a:xfrm>
        </p:grpSpPr>
        <p:sp>
          <p:nvSpPr>
            <p:cNvPr name="Freeform 15" id="15"/>
            <p:cNvSpPr/>
            <p:nvPr/>
          </p:nvSpPr>
          <p:spPr>
            <a:xfrm flipH="false" flipV="false" rot="0">
              <a:off x="0" y="0"/>
              <a:ext cx="914964" cy="709570"/>
            </a:xfrm>
            <a:custGeom>
              <a:avLst/>
              <a:gdLst/>
              <a:ahLst/>
              <a:cxnLst/>
              <a:rect r="r" b="b" t="t" l="l"/>
              <a:pathLst>
                <a:path h="709570" w="914964">
                  <a:moveTo>
                    <a:pt x="0" y="0"/>
                  </a:moveTo>
                  <a:lnTo>
                    <a:pt x="914964" y="0"/>
                  </a:lnTo>
                  <a:lnTo>
                    <a:pt x="914964" y="709570"/>
                  </a:lnTo>
                  <a:lnTo>
                    <a:pt x="0" y="709570"/>
                  </a:lnTo>
                  <a:close/>
                </a:path>
              </a:pathLst>
            </a:custGeom>
            <a:solidFill>
              <a:srgbClr val="000000">
                <a:alpha val="0"/>
              </a:srgbClr>
            </a:solidFill>
          </p:spPr>
        </p:sp>
        <p:sp>
          <p:nvSpPr>
            <p:cNvPr name="TextBox 16" id="16"/>
            <p:cNvSpPr txBox="true"/>
            <p:nvPr/>
          </p:nvSpPr>
          <p:spPr>
            <a:xfrm>
              <a:off x="0" y="-57150"/>
              <a:ext cx="914964" cy="766720"/>
            </a:xfrm>
            <a:prstGeom prst="rect">
              <a:avLst/>
            </a:prstGeom>
          </p:spPr>
          <p:txBody>
            <a:bodyPr anchor="ctr" rtlCol="false" tIns="50800" lIns="50800" bIns="50800" rIns="50800"/>
            <a:lstStyle/>
            <a:p>
              <a:pPr algn="ctr" marL="0" indent="0" lvl="0">
                <a:lnSpc>
                  <a:spcPts val="4114"/>
                </a:lnSpc>
                <a:spcBef>
                  <a:spcPct val="0"/>
                </a:spcBef>
              </a:pPr>
              <a:r>
                <a:rPr lang="en-US" sz="2981" spc="29">
                  <a:solidFill>
                    <a:srgbClr val="FFFFFF"/>
                  </a:solidFill>
                  <a:latin typeface="DM Sans Bold"/>
                </a:rPr>
                <a:t>Controlled access to sensitive information for authorized users</a:t>
              </a:r>
            </a:p>
          </p:txBody>
        </p:sp>
      </p:grpSp>
      <p:sp>
        <p:nvSpPr>
          <p:cNvPr name="Freeform 17" id="17"/>
          <p:cNvSpPr/>
          <p:nvPr/>
        </p:nvSpPr>
        <p:spPr>
          <a:xfrm flipH="false" flipV="false" rot="0">
            <a:off x="5953133" y="7376459"/>
            <a:ext cx="1340126" cy="1340126"/>
          </a:xfrm>
          <a:custGeom>
            <a:avLst/>
            <a:gdLst/>
            <a:ahLst/>
            <a:cxnLst/>
            <a:rect r="r" b="b" t="t" l="l"/>
            <a:pathLst>
              <a:path h="1340126" w="1340126">
                <a:moveTo>
                  <a:pt x="0" y="0"/>
                </a:moveTo>
                <a:lnTo>
                  <a:pt x="1340126" y="0"/>
                </a:lnTo>
                <a:lnTo>
                  <a:pt x="1340126" y="1340126"/>
                </a:lnTo>
                <a:lnTo>
                  <a:pt x="0" y="134012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8" id="18"/>
          <p:cNvSpPr/>
          <p:nvPr/>
        </p:nvSpPr>
        <p:spPr>
          <a:xfrm flipH="false" flipV="false" rot="0">
            <a:off x="9657572" y="5590639"/>
            <a:ext cx="1099950" cy="1333273"/>
          </a:xfrm>
          <a:custGeom>
            <a:avLst/>
            <a:gdLst/>
            <a:ahLst/>
            <a:cxnLst/>
            <a:rect r="r" b="b" t="t" l="l"/>
            <a:pathLst>
              <a:path h="1333273" w="1099950">
                <a:moveTo>
                  <a:pt x="0" y="0"/>
                </a:moveTo>
                <a:lnTo>
                  <a:pt x="1099950" y="0"/>
                </a:lnTo>
                <a:lnTo>
                  <a:pt x="1099950" y="1333273"/>
                </a:lnTo>
                <a:lnTo>
                  <a:pt x="0" y="1333273"/>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19" id="19"/>
          <p:cNvSpPr/>
          <p:nvPr/>
        </p:nvSpPr>
        <p:spPr>
          <a:xfrm flipH="false" flipV="false" rot="0">
            <a:off x="13099774" y="7544534"/>
            <a:ext cx="1178348" cy="1178348"/>
          </a:xfrm>
          <a:custGeom>
            <a:avLst/>
            <a:gdLst/>
            <a:ahLst/>
            <a:cxnLst/>
            <a:rect r="r" b="b" t="t" l="l"/>
            <a:pathLst>
              <a:path h="1178348" w="1178348">
                <a:moveTo>
                  <a:pt x="0" y="0"/>
                </a:moveTo>
                <a:lnTo>
                  <a:pt x="1178348" y="0"/>
                </a:lnTo>
                <a:lnTo>
                  <a:pt x="1178348" y="1178348"/>
                </a:lnTo>
                <a:lnTo>
                  <a:pt x="0" y="1178348"/>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20" id="20"/>
          <p:cNvSpPr txBox="true"/>
          <p:nvPr/>
        </p:nvSpPr>
        <p:spPr>
          <a:xfrm rot="0">
            <a:off x="3881083" y="914400"/>
            <a:ext cx="11552977" cy="1165161"/>
          </a:xfrm>
          <a:prstGeom prst="rect">
            <a:avLst/>
          </a:prstGeom>
        </p:spPr>
        <p:txBody>
          <a:bodyPr anchor="t" rtlCol="false" tIns="0" lIns="0" bIns="0" rIns="0">
            <a:spAutoFit/>
          </a:bodyPr>
          <a:lstStyle/>
          <a:p>
            <a:pPr algn="ctr">
              <a:lnSpc>
                <a:spcPts val="9587"/>
              </a:lnSpc>
            </a:pPr>
            <a:r>
              <a:rPr lang="en-US" sz="6947" spc="368">
                <a:solidFill>
                  <a:srgbClr val="FFFFFF"/>
                </a:solidFill>
                <a:latin typeface="TT Fors Bold"/>
              </a:rPr>
              <a:t>SUMMARY</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154" t="0" r="-154" b="0"/>
            </a:stretch>
          </a:blipFill>
        </p:spPr>
      </p:sp>
      <p:sp>
        <p:nvSpPr>
          <p:cNvPr name="Freeform 3" id="3"/>
          <p:cNvSpPr/>
          <p:nvPr/>
        </p:nvSpPr>
        <p:spPr>
          <a:xfrm flipH="false" flipV="false" rot="0">
            <a:off x="10421009" y="-1717171"/>
            <a:ext cx="8594883" cy="8229600"/>
          </a:xfrm>
          <a:custGeom>
            <a:avLst/>
            <a:gdLst/>
            <a:ahLst/>
            <a:cxnLst/>
            <a:rect r="r" b="b" t="t" l="l"/>
            <a:pathLst>
              <a:path h="8229600" w="8594883">
                <a:moveTo>
                  <a:pt x="0" y="0"/>
                </a:moveTo>
                <a:lnTo>
                  <a:pt x="8594882" y="0"/>
                </a:lnTo>
                <a:lnTo>
                  <a:pt x="8594882" y="8229600"/>
                </a:lnTo>
                <a:lnTo>
                  <a:pt x="0" y="8229600"/>
                </a:lnTo>
                <a:lnTo>
                  <a:pt x="0" y="0"/>
                </a:lnTo>
                <a:close/>
              </a:path>
            </a:pathLst>
          </a:custGeom>
          <a:blipFill>
            <a:blip r:embed="rId3"/>
            <a:stretch>
              <a:fillRect l="0" t="0" r="0" b="0"/>
            </a:stretch>
          </a:blipFill>
        </p:spPr>
      </p:sp>
      <p:grpSp>
        <p:nvGrpSpPr>
          <p:cNvPr name="Group 4" id="4"/>
          <p:cNvGrpSpPr/>
          <p:nvPr/>
        </p:nvGrpSpPr>
        <p:grpSpPr>
          <a:xfrm rot="0">
            <a:off x="6202660" y="3468052"/>
            <a:ext cx="9393879" cy="3350896"/>
            <a:chOff x="0" y="0"/>
            <a:chExt cx="12525172" cy="4467861"/>
          </a:xfrm>
        </p:grpSpPr>
        <p:sp>
          <p:nvSpPr>
            <p:cNvPr name="TextBox 5" id="5"/>
            <p:cNvSpPr txBox="true"/>
            <p:nvPr/>
          </p:nvSpPr>
          <p:spPr>
            <a:xfrm rot="0">
              <a:off x="0" y="19050"/>
              <a:ext cx="12525172" cy="3536950"/>
            </a:xfrm>
            <a:prstGeom prst="rect">
              <a:avLst/>
            </a:prstGeom>
          </p:spPr>
          <p:txBody>
            <a:bodyPr anchor="t" rtlCol="false" tIns="0" lIns="0" bIns="0" rIns="0">
              <a:spAutoFit/>
            </a:bodyPr>
            <a:lstStyle/>
            <a:p>
              <a:pPr algn="ctr">
                <a:lnSpc>
                  <a:spcPts val="6900"/>
                </a:lnSpc>
              </a:pPr>
              <a:r>
                <a:rPr lang="en-US" sz="6000">
                  <a:solidFill>
                    <a:srgbClr val="FFFFFF"/>
                  </a:solidFill>
                  <a:latin typeface="TT Fors Bold"/>
                </a:rPr>
                <a:t>Thank you! Please make sure to view our other videos :)</a:t>
              </a:r>
            </a:p>
          </p:txBody>
        </p:sp>
        <p:sp>
          <p:nvSpPr>
            <p:cNvPr name="TextBox 6" id="6"/>
            <p:cNvSpPr txBox="true"/>
            <p:nvPr/>
          </p:nvSpPr>
          <p:spPr>
            <a:xfrm rot="0">
              <a:off x="0" y="3920704"/>
              <a:ext cx="12525172" cy="547157"/>
            </a:xfrm>
            <a:prstGeom prst="rect">
              <a:avLst/>
            </a:prstGeom>
          </p:spPr>
          <p:txBody>
            <a:bodyPr anchor="t" rtlCol="false" tIns="0" lIns="0" bIns="0" rIns="0">
              <a:spAutoFit/>
            </a:bodyPr>
            <a:lstStyle/>
            <a:p>
              <a:pPr algn="ctr">
                <a:lnSpc>
                  <a:spcPts val="3500"/>
                </a:lnSpc>
                <a:spcBef>
                  <a:spcPct val="0"/>
                </a:spcBef>
              </a:pP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154" t="0" r="-154" b="0"/>
            </a:stretch>
          </a:blipFill>
        </p:spPr>
      </p:sp>
      <p:sp>
        <p:nvSpPr>
          <p:cNvPr name="AutoShape 3" id="3"/>
          <p:cNvSpPr/>
          <p:nvPr/>
        </p:nvSpPr>
        <p:spPr>
          <a:xfrm flipH="true">
            <a:off x="5263354" y="3758684"/>
            <a:ext cx="10610668" cy="53684"/>
          </a:xfrm>
          <a:prstGeom prst="line">
            <a:avLst/>
          </a:prstGeom>
          <a:ln cap="flat" w="76200">
            <a:solidFill>
              <a:srgbClr val="F5F5F5"/>
            </a:solidFill>
            <a:prstDash val="solid"/>
            <a:headEnd type="none" len="sm" w="sm"/>
            <a:tailEnd type="none" len="sm" w="sm"/>
          </a:ln>
        </p:spPr>
      </p:sp>
      <p:sp>
        <p:nvSpPr>
          <p:cNvPr name="TextBox 4" id="4"/>
          <p:cNvSpPr txBox="true"/>
          <p:nvPr/>
        </p:nvSpPr>
        <p:spPr>
          <a:xfrm rot="0">
            <a:off x="5137652" y="5156413"/>
            <a:ext cx="2097071" cy="319278"/>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Introduction</a:t>
            </a:r>
          </a:p>
        </p:txBody>
      </p:sp>
      <p:sp>
        <p:nvSpPr>
          <p:cNvPr name="TextBox 5" id="5"/>
          <p:cNvSpPr txBox="true"/>
          <p:nvPr/>
        </p:nvSpPr>
        <p:spPr>
          <a:xfrm rot="0">
            <a:off x="5053416" y="4227103"/>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01</a:t>
            </a:r>
          </a:p>
        </p:txBody>
      </p:sp>
      <p:sp>
        <p:nvSpPr>
          <p:cNvPr name="TextBox 6" id="6"/>
          <p:cNvSpPr txBox="true"/>
          <p:nvPr/>
        </p:nvSpPr>
        <p:spPr>
          <a:xfrm rot="0">
            <a:off x="7918873" y="4227103"/>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02</a:t>
            </a:r>
          </a:p>
        </p:txBody>
      </p:sp>
      <p:sp>
        <p:nvSpPr>
          <p:cNvPr name="TextBox 7" id="7"/>
          <p:cNvSpPr txBox="true"/>
          <p:nvPr/>
        </p:nvSpPr>
        <p:spPr>
          <a:xfrm rot="0">
            <a:off x="10851493" y="4227103"/>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03</a:t>
            </a:r>
          </a:p>
        </p:txBody>
      </p:sp>
      <p:sp>
        <p:nvSpPr>
          <p:cNvPr name="TextBox 8" id="8"/>
          <p:cNvSpPr txBox="true"/>
          <p:nvPr/>
        </p:nvSpPr>
        <p:spPr>
          <a:xfrm rot="0">
            <a:off x="13783786" y="4227103"/>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04</a:t>
            </a:r>
          </a:p>
        </p:txBody>
      </p:sp>
      <p:sp>
        <p:nvSpPr>
          <p:cNvPr name="TextBox 9" id="9"/>
          <p:cNvSpPr txBox="true"/>
          <p:nvPr/>
        </p:nvSpPr>
        <p:spPr>
          <a:xfrm rot="0">
            <a:off x="8087345" y="5156413"/>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Data Management Solution</a:t>
            </a:r>
          </a:p>
        </p:txBody>
      </p:sp>
      <p:sp>
        <p:nvSpPr>
          <p:cNvPr name="TextBox 10" id="10"/>
          <p:cNvSpPr txBox="true"/>
          <p:nvPr/>
        </p:nvSpPr>
        <p:spPr>
          <a:xfrm rot="0">
            <a:off x="11037038" y="5156413"/>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Nextcloud Server Integration</a:t>
            </a:r>
          </a:p>
        </p:txBody>
      </p:sp>
      <p:sp>
        <p:nvSpPr>
          <p:cNvPr name="TextBox 11" id="11"/>
          <p:cNvSpPr txBox="true"/>
          <p:nvPr/>
        </p:nvSpPr>
        <p:spPr>
          <a:xfrm rot="0">
            <a:off x="13986730" y="5156413"/>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 Tableau Integration</a:t>
            </a:r>
          </a:p>
        </p:txBody>
      </p:sp>
      <p:sp>
        <p:nvSpPr>
          <p:cNvPr name="TextBox 12" id="12"/>
          <p:cNvSpPr txBox="true"/>
          <p:nvPr/>
        </p:nvSpPr>
        <p:spPr>
          <a:xfrm rot="0">
            <a:off x="5137652" y="7250147"/>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Data Cleansing Process</a:t>
            </a:r>
          </a:p>
        </p:txBody>
      </p:sp>
      <p:sp>
        <p:nvSpPr>
          <p:cNvPr name="TextBox 13" id="13"/>
          <p:cNvSpPr txBox="true"/>
          <p:nvPr/>
        </p:nvSpPr>
        <p:spPr>
          <a:xfrm rot="0">
            <a:off x="5053416" y="6320836"/>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05</a:t>
            </a:r>
          </a:p>
        </p:txBody>
      </p:sp>
      <p:sp>
        <p:nvSpPr>
          <p:cNvPr name="TextBox 14" id="14"/>
          <p:cNvSpPr txBox="true"/>
          <p:nvPr/>
        </p:nvSpPr>
        <p:spPr>
          <a:xfrm rot="0">
            <a:off x="7918873" y="6320836"/>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06</a:t>
            </a:r>
          </a:p>
        </p:txBody>
      </p:sp>
      <p:sp>
        <p:nvSpPr>
          <p:cNvPr name="TextBox 15" id="15"/>
          <p:cNvSpPr txBox="true"/>
          <p:nvPr/>
        </p:nvSpPr>
        <p:spPr>
          <a:xfrm rot="0">
            <a:off x="10851493" y="6320836"/>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07</a:t>
            </a:r>
          </a:p>
        </p:txBody>
      </p:sp>
      <p:sp>
        <p:nvSpPr>
          <p:cNvPr name="TextBox 16" id="16"/>
          <p:cNvSpPr txBox="true"/>
          <p:nvPr/>
        </p:nvSpPr>
        <p:spPr>
          <a:xfrm rot="0">
            <a:off x="13783786" y="6320836"/>
            <a:ext cx="2265543" cy="784225"/>
          </a:xfrm>
          <a:prstGeom prst="rect">
            <a:avLst/>
          </a:prstGeom>
        </p:spPr>
        <p:txBody>
          <a:bodyPr anchor="t" rtlCol="false" tIns="0" lIns="0" bIns="0" rIns="0">
            <a:spAutoFit/>
          </a:bodyPr>
          <a:lstStyle/>
          <a:p>
            <a:pPr algn="ctr">
              <a:lnSpc>
                <a:spcPts val="6049"/>
              </a:lnSpc>
            </a:pPr>
            <a:r>
              <a:rPr lang="en-US" sz="5499" spc="175">
                <a:solidFill>
                  <a:srgbClr val="FFFFFF"/>
                </a:solidFill>
                <a:latin typeface="Open Sauce Medium"/>
              </a:rPr>
              <a:t>08</a:t>
            </a:r>
          </a:p>
        </p:txBody>
      </p:sp>
      <p:sp>
        <p:nvSpPr>
          <p:cNvPr name="TextBox 17" id="17"/>
          <p:cNvSpPr txBox="true"/>
          <p:nvPr/>
        </p:nvSpPr>
        <p:spPr>
          <a:xfrm rot="0">
            <a:off x="8087345" y="7250147"/>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Access Control and Distribution</a:t>
            </a:r>
          </a:p>
        </p:txBody>
      </p:sp>
      <p:sp>
        <p:nvSpPr>
          <p:cNvPr name="TextBox 18" id="18"/>
          <p:cNvSpPr txBox="true"/>
          <p:nvPr/>
        </p:nvSpPr>
        <p:spPr>
          <a:xfrm rot="0">
            <a:off x="11037038" y="7250147"/>
            <a:ext cx="2097071" cy="652653"/>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User-Friendly Access</a:t>
            </a:r>
          </a:p>
        </p:txBody>
      </p:sp>
      <p:sp>
        <p:nvSpPr>
          <p:cNvPr name="TextBox 19" id="19"/>
          <p:cNvSpPr txBox="true"/>
          <p:nvPr/>
        </p:nvSpPr>
        <p:spPr>
          <a:xfrm rot="0">
            <a:off x="13986730" y="7250147"/>
            <a:ext cx="2097071" cy="319278"/>
          </a:xfrm>
          <a:prstGeom prst="rect">
            <a:avLst/>
          </a:prstGeom>
        </p:spPr>
        <p:txBody>
          <a:bodyPr anchor="t" rtlCol="false" tIns="0" lIns="0" bIns="0" rIns="0">
            <a:spAutoFit/>
          </a:bodyPr>
          <a:lstStyle/>
          <a:p>
            <a:pPr algn="ctr">
              <a:lnSpc>
                <a:spcPts val="2646"/>
              </a:lnSpc>
            </a:pPr>
            <a:r>
              <a:rPr lang="en-US" sz="1800">
                <a:solidFill>
                  <a:srgbClr val="FFFFFF"/>
                </a:solidFill>
                <a:latin typeface="Open Sauce Light"/>
              </a:rPr>
              <a:t>Summary</a:t>
            </a:r>
          </a:p>
        </p:txBody>
      </p:sp>
      <p:sp>
        <p:nvSpPr>
          <p:cNvPr name="TextBox 20" id="20"/>
          <p:cNvSpPr txBox="true"/>
          <p:nvPr/>
        </p:nvSpPr>
        <p:spPr>
          <a:xfrm rot="0">
            <a:off x="5263224" y="2460400"/>
            <a:ext cx="10610702" cy="1088390"/>
          </a:xfrm>
          <a:prstGeom prst="rect">
            <a:avLst/>
          </a:prstGeom>
        </p:spPr>
        <p:txBody>
          <a:bodyPr anchor="t" rtlCol="false" tIns="0" lIns="0" bIns="0" rIns="0">
            <a:spAutoFit/>
          </a:bodyPr>
          <a:lstStyle/>
          <a:p>
            <a:pPr algn="ctr">
              <a:lnSpc>
                <a:spcPts val="8470"/>
              </a:lnSpc>
            </a:pPr>
            <a:r>
              <a:rPr lang="en-US" sz="7700" spc="2194">
                <a:solidFill>
                  <a:srgbClr val="FFFFFF"/>
                </a:solidFill>
                <a:latin typeface="Open Sauce Medium"/>
              </a:rPr>
              <a:t>AGENDA</a:t>
            </a:r>
          </a:p>
        </p:txBody>
      </p:sp>
      <p:sp>
        <p:nvSpPr>
          <p:cNvPr name="Freeform 21" id="21"/>
          <p:cNvSpPr/>
          <p:nvPr/>
        </p:nvSpPr>
        <p:spPr>
          <a:xfrm flipH="false" flipV="false" rot="7533359">
            <a:off x="2662379" y="5498427"/>
            <a:ext cx="6389755" cy="6118191"/>
          </a:xfrm>
          <a:custGeom>
            <a:avLst/>
            <a:gdLst/>
            <a:ahLst/>
            <a:cxnLst/>
            <a:rect r="r" b="b" t="t" l="l"/>
            <a:pathLst>
              <a:path h="6118191" w="6389755">
                <a:moveTo>
                  <a:pt x="0" y="0"/>
                </a:moveTo>
                <a:lnTo>
                  <a:pt x="6389756" y="0"/>
                </a:lnTo>
                <a:lnTo>
                  <a:pt x="6389756" y="6118190"/>
                </a:lnTo>
                <a:lnTo>
                  <a:pt x="0" y="6118190"/>
                </a:lnTo>
                <a:lnTo>
                  <a:pt x="0" y="0"/>
                </a:lnTo>
                <a:close/>
              </a:path>
            </a:pathLst>
          </a:custGeom>
          <a:blipFill>
            <a:blip r:embed="rId3"/>
            <a:stretch>
              <a:fillRect l="0" t="0" r="0" b="0"/>
            </a:stretch>
          </a:blipFill>
        </p:spPr>
      </p:sp>
      <p:sp>
        <p:nvSpPr>
          <p:cNvPr name="Freeform 22" id="22"/>
          <p:cNvSpPr/>
          <p:nvPr/>
        </p:nvSpPr>
        <p:spPr>
          <a:xfrm flipH="false" flipV="false" rot="9027013">
            <a:off x="7327613" y="-1426806"/>
            <a:ext cx="8594883" cy="8229600"/>
          </a:xfrm>
          <a:custGeom>
            <a:avLst/>
            <a:gdLst/>
            <a:ahLst/>
            <a:cxnLst/>
            <a:rect r="r" b="b" t="t" l="l"/>
            <a:pathLst>
              <a:path h="8229600" w="8594883">
                <a:moveTo>
                  <a:pt x="0" y="0"/>
                </a:moveTo>
                <a:lnTo>
                  <a:pt x="8594883" y="0"/>
                </a:lnTo>
                <a:lnTo>
                  <a:pt x="8594883" y="8229600"/>
                </a:lnTo>
                <a:lnTo>
                  <a:pt x="0" y="8229600"/>
                </a:lnTo>
                <a:lnTo>
                  <a:pt x="0" y="0"/>
                </a:lnTo>
                <a:close/>
              </a:path>
            </a:pathLst>
          </a:custGeom>
          <a:blipFill>
            <a:blip r:embed="rId3"/>
            <a:stretch>
              <a:fillRect l="0" t="0" r="0" b="0"/>
            </a:stretch>
          </a:blipFill>
        </p:spPr>
      </p:sp>
      <p:sp>
        <p:nvSpPr>
          <p:cNvPr name="Freeform 23" id="23"/>
          <p:cNvSpPr/>
          <p:nvPr/>
        </p:nvSpPr>
        <p:spPr>
          <a:xfrm flipH="false" flipV="false" rot="-9728580">
            <a:off x="14900245" y="6971145"/>
            <a:ext cx="4095194" cy="3921149"/>
          </a:xfrm>
          <a:custGeom>
            <a:avLst/>
            <a:gdLst/>
            <a:ahLst/>
            <a:cxnLst/>
            <a:rect r="r" b="b" t="t" l="l"/>
            <a:pathLst>
              <a:path h="3921149" w="4095194">
                <a:moveTo>
                  <a:pt x="0" y="0"/>
                </a:moveTo>
                <a:lnTo>
                  <a:pt x="4095194" y="0"/>
                </a:lnTo>
                <a:lnTo>
                  <a:pt x="4095194" y="3921149"/>
                </a:lnTo>
                <a:lnTo>
                  <a:pt x="0" y="3921149"/>
                </a:lnTo>
                <a:lnTo>
                  <a:pt x="0" y="0"/>
                </a:lnTo>
                <a:close/>
              </a:path>
            </a:pathLst>
          </a:custGeom>
          <a:blipFill>
            <a:blip r:embed="rId3"/>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0">
            <a:off x="10525637" y="5288185"/>
            <a:ext cx="9648774" cy="8229600"/>
          </a:xfrm>
          <a:custGeom>
            <a:avLst/>
            <a:gdLst/>
            <a:ahLst/>
            <a:cxnLst/>
            <a:rect r="r" b="b" t="t" l="l"/>
            <a:pathLst>
              <a:path h="8229600" w="9648774">
                <a:moveTo>
                  <a:pt x="0" y="0"/>
                </a:moveTo>
                <a:lnTo>
                  <a:pt x="9648774" y="0"/>
                </a:lnTo>
                <a:lnTo>
                  <a:pt x="9648774" y="8229600"/>
                </a:lnTo>
                <a:lnTo>
                  <a:pt x="0" y="8229600"/>
                </a:lnTo>
                <a:lnTo>
                  <a:pt x="0" y="0"/>
                </a:lnTo>
                <a:close/>
              </a:path>
            </a:pathLst>
          </a:custGeom>
          <a:blipFill>
            <a:blip r:embed="rId4"/>
            <a:stretch>
              <a:fillRect l="0" t="0" r="0" b="0"/>
            </a:stretch>
          </a:blipFill>
        </p:spPr>
      </p:sp>
      <p:sp>
        <p:nvSpPr>
          <p:cNvPr name="Freeform 4" id="4"/>
          <p:cNvSpPr/>
          <p:nvPr/>
        </p:nvSpPr>
        <p:spPr>
          <a:xfrm flipH="false" flipV="false" rot="0">
            <a:off x="-226387" y="-875200"/>
            <a:ext cx="9648774" cy="8229600"/>
          </a:xfrm>
          <a:custGeom>
            <a:avLst/>
            <a:gdLst/>
            <a:ahLst/>
            <a:cxnLst/>
            <a:rect r="r" b="b" t="t" l="l"/>
            <a:pathLst>
              <a:path h="8229600" w="9648774">
                <a:moveTo>
                  <a:pt x="0" y="0"/>
                </a:moveTo>
                <a:lnTo>
                  <a:pt x="9648774" y="0"/>
                </a:lnTo>
                <a:lnTo>
                  <a:pt x="9648774" y="8229600"/>
                </a:lnTo>
                <a:lnTo>
                  <a:pt x="0" y="8229600"/>
                </a:lnTo>
                <a:lnTo>
                  <a:pt x="0" y="0"/>
                </a:lnTo>
                <a:close/>
              </a:path>
            </a:pathLst>
          </a:custGeom>
          <a:blipFill>
            <a:blip r:embed="rId4"/>
            <a:stretch>
              <a:fillRect l="0" t="0" r="0" b="0"/>
            </a:stretch>
          </a:blipFill>
        </p:spPr>
      </p:sp>
      <p:sp>
        <p:nvSpPr>
          <p:cNvPr name="Freeform 5" id="5"/>
          <p:cNvSpPr/>
          <p:nvPr/>
        </p:nvSpPr>
        <p:spPr>
          <a:xfrm flipH="false" flipV="false" rot="7350715">
            <a:off x="15330618" y="1073605"/>
            <a:ext cx="7665473" cy="7339690"/>
          </a:xfrm>
          <a:custGeom>
            <a:avLst/>
            <a:gdLst/>
            <a:ahLst/>
            <a:cxnLst/>
            <a:rect r="r" b="b" t="t" l="l"/>
            <a:pathLst>
              <a:path h="7339690" w="7665473">
                <a:moveTo>
                  <a:pt x="0" y="0"/>
                </a:moveTo>
                <a:lnTo>
                  <a:pt x="7665473" y="0"/>
                </a:lnTo>
                <a:lnTo>
                  <a:pt x="7665473" y="7339690"/>
                </a:lnTo>
                <a:lnTo>
                  <a:pt x="0" y="7339690"/>
                </a:lnTo>
                <a:lnTo>
                  <a:pt x="0" y="0"/>
                </a:lnTo>
                <a:close/>
              </a:path>
            </a:pathLst>
          </a:custGeom>
          <a:blipFill>
            <a:blip r:embed="rId5"/>
            <a:stretch>
              <a:fillRect l="0" t="0" r="0" b="0"/>
            </a:stretch>
          </a:blipFill>
        </p:spPr>
      </p:sp>
      <p:sp>
        <p:nvSpPr>
          <p:cNvPr name="Freeform 6" id="6"/>
          <p:cNvSpPr/>
          <p:nvPr/>
        </p:nvSpPr>
        <p:spPr>
          <a:xfrm flipH="false" flipV="false" rot="7350715">
            <a:off x="-883865" y="6883255"/>
            <a:ext cx="4960930" cy="4750091"/>
          </a:xfrm>
          <a:custGeom>
            <a:avLst/>
            <a:gdLst/>
            <a:ahLst/>
            <a:cxnLst/>
            <a:rect r="r" b="b" t="t" l="l"/>
            <a:pathLst>
              <a:path h="4750091" w="4960930">
                <a:moveTo>
                  <a:pt x="0" y="0"/>
                </a:moveTo>
                <a:lnTo>
                  <a:pt x="4960930" y="0"/>
                </a:lnTo>
                <a:lnTo>
                  <a:pt x="4960930" y="4750090"/>
                </a:lnTo>
                <a:lnTo>
                  <a:pt x="0" y="4750090"/>
                </a:lnTo>
                <a:lnTo>
                  <a:pt x="0" y="0"/>
                </a:lnTo>
                <a:close/>
              </a:path>
            </a:pathLst>
          </a:custGeom>
          <a:blipFill>
            <a:blip r:embed="rId5"/>
            <a:stretch>
              <a:fillRect l="0" t="0" r="0" b="0"/>
            </a:stretch>
          </a:blipFill>
        </p:spPr>
      </p:sp>
      <p:grpSp>
        <p:nvGrpSpPr>
          <p:cNvPr name="Group 7" id="7"/>
          <p:cNvGrpSpPr/>
          <p:nvPr/>
        </p:nvGrpSpPr>
        <p:grpSpPr>
          <a:xfrm rot="0">
            <a:off x="1028700" y="3781425"/>
            <a:ext cx="16230600" cy="4791075"/>
            <a:chOff x="0" y="0"/>
            <a:chExt cx="4274726" cy="1261847"/>
          </a:xfrm>
        </p:grpSpPr>
        <p:sp>
          <p:nvSpPr>
            <p:cNvPr name="Freeform 8" id="8"/>
            <p:cNvSpPr/>
            <p:nvPr/>
          </p:nvSpPr>
          <p:spPr>
            <a:xfrm flipH="false" flipV="false" rot="0">
              <a:off x="0" y="0"/>
              <a:ext cx="4274726" cy="1261847"/>
            </a:xfrm>
            <a:custGeom>
              <a:avLst/>
              <a:gdLst/>
              <a:ahLst/>
              <a:cxnLst/>
              <a:rect r="r" b="b" t="t" l="l"/>
              <a:pathLst>
                <a:path h="1261847" w="4274726">
                  <a:moveTo>
                    <a:pt x="11925" y="0"/>
                  </a:moveTo>
                  <a:lnTo>
                    <a:pt x="4262801" y="0"/>
                  </a:lnTo>
                  <a:cubicBezTo>
                    <a:pt x="4269387" y="0"/>
                    <a:pt x="4274726" y="5339"/>
                    <a:pt x="4274726" y="11925"/>
                  </a:cubicBezTo>
                  <a:lnTo>
                    <a:pt x="4274726" y="1249922"/>
                  </a:lnTo>
                  <a:cubicBezTo>
                    <a:pt x="4274726" y="1256508"/>
                    <a:pt x="4269387" y="1261847"/>
                    <a:pt x="4262801" y="1261847"/>
                  </a:cubicBezTo>
                  <a:lnTo>
                    <a:pt x="11925" y="1261847"/>
                  </a:lnTo>
                  <a:cubicBezTo>
                    <a:pt x="5339" y="1261847"/>
                    <a:pt x="0" y="1256508"/>
                    <a:pt x="0" y="1249922"/>
                  </a:cubicBezTo>
                  <a:lnTo>
                    <a:pt x="0" y="11925"/>
                  </a:lnTo>
                  <a:cubicBezTo>
                    <a:pt x="0" y="5339"/>
                    <a:pt x="5339" y="0"/>
                    <a:pt x="11925" y="0"/>
                  </a:cubicBezTo>
                  <a:close/>
                </a:path>
              </a:pathLst>
            </a:custGeom>
            <a:solidFill>
              <a:srgbClr val="FFFFFF"/>
            </a:solidFill>
          </p:spPr>
        </p:sp>
        <p:sp>
          <p:nvSpPr>
            <p:cNvPr name="TextBox 9" id="9"/>
            <p:cNvSpPr txBox="true"/>
            <p:nvPr/>
          </p:nvSpPr>
          <p:spPr>
            <a:xfrm>
              <a:off x="0" y="-47625"/>
              <a:ext cx="4274726" cy="1309472"/>
            </a:xfrm>
            <a:prstGeom prst="rect">
              <a:avLst/>
            </a:prstGeom>
          </p:spPr>
          <p:txBody>
            <a:bodyPr anchor="ctr" rtlCol="false" tIns="50800" lIns="50800" bIns="50800" rIns="50800"/>
            <a:lstStyle/>
            <a:p>
              <a:pPr algn="ctr">
                <a:lnSpc>
                  <a:spcPts val="3079"/>
                </a:lnSpc>
              </a:pPr>
            </a:p>
          </p:txBody>
        </p:sp>
      </p:grpSp>
      <p:grpSp>
        <p:nvGrpSpPr>
          <p:cNvPr name="Group 10" id="10"/>
          <p:cNvGrpSpPr>
            <a:grpSpLocks noChangeAspect="true"/>
          </p:cNvGrpSpPr>
          <p:nvPr/>
        </p:nvGrpSpPr>
        <p:grpSpPr>
          <a:xfrm rot="0">
            <a:off x="4850852" y="3393139"/>
            <a:ext cx="8586296" cy="6893861"/>
            <a:chOff x="0" y="0"/>
            <a:chExt cx="7467600" cy="5995670"/>
          </a:xfrm>
        </p:grpSpPr>
        <p:sp>
          <p:nvSpPr>
            <p:cNvPr name="Freeform 11" id="11"/>
            <p:cNvSpPr/>
            <p:nvPr/>
          </p:nvSpPr>
          <p:spPr>
            <a:xfrm flipH="false" flipV="false" rot="0">
              <a:off x="0" y="0"/>
              <a:ext cx="7467600" cy="4513580"/>
            </a:xfrm>
            <a:custGeom>
              <a:avLst/>
              <a:gdLst/>
              <a:ahLst/>
              <a:cxnLst/>
              <a:rect r="r" b="b" t="t" l="l"/>
              <a:pathLst>
                <a:path h="4513580" w="746760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10101"/>
            </a:solidFill>
          </p:spPr>
        </p:sp>
        <p:sp>
          <p:nvSpPr>
            <p:cNvPr name="Freeform 12" id="12"/>
            <p:cNvSpPr/>
            <p:nvPr/>
          </p:nvSpPr>
          <p:spPr>
            <a:xfrm flipH="false" flipV="false" rot="0">
              <a:off x="0" y="4514850"/>
              <a:ext cx="7467600" cy="695960"/>
            </a:xfrm>
            <a:custGeom>
              <a:avLst/>
              <a:gdLst/>
              <a:ahLst/>
              <a:cxnLst/>
              <a:rect r="r" b="b" t="t" l="l"/>
              <a:pathLst>
                <a:path h="695960" w="746760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name="Freeform 13" id="13"/>
            <p:cNvSpPr/>
            <p:nvPr/>
          </p:nvSpPr>
          <p:spPr>
            <a:xfrm flipH="false" flipV="false" rot="0">
              <a:off x="2429510" y="5210810"/>
              <a:ext cx="2606040" cy="791210"/>
            </a:xfrm>
            <a:custGeom>
              <a:avLst/>
              <a:gdLst/>
              <a:ahLst/>
              <a:cxnLst/>
              <a:rect r="r" b="b" t="t" l="l"/>
              <a:pathLst>
                <a:path h="791210" w="260604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CCCCCC"/>
            </a:solidFill>
          </p:spPr>
        </p:sp>
        <p:sp>
          <p:nvSpPr>
            <p:cNvPr name="Freeform 14" id="14"/>
            <p:cNvSpPr/>
            <p:nvPr/>
          </p:nvSpPr>
          <p:spPr>
            <a:xfrm flipH="false" flipV="false" rot="0">
              <a:off x="314960" y="353060"/>
              <a:ext cx="6827520" cy="3835400"/>
            </a:xfrm>
            <a:custGeom>
              <a:avLst/>
              <a:gdLst/>
              <a:ahLst/>
              <a:cxnLst/>
              <a:rect r="r" b="b" t="t" l="l"/>
              <a:pathLst>
                <a:path h="3835400" w="6827520">
                  <a:moveTo>
                    <a:pt x="0" y="0"/>
                  </a:moveTo>
                  <a:lnTo>
                    <a:pt x="6827520" y="0"/>
                  </a:lnTo>
                  <a:lnTo>
                    <a:pt x="6827520" y="3835400"/>
                  </a:lnTo>
                  <a:lnTo>
                    <a:pt x="0" y="3835400"/>
                  </a:lnTo>
                  <a:close/>
                </a:path>
              </a:pathLst>
            </a:custGeom>
            <a:blipFill>
              <a:blip r:embed="rId6"/>
              <a:stretch>
                <a:fillRect l="0" t="-3181" r="0" b="-3181"/>
              </a:stretch>
            </a:blipFill>
          </p:spPr>
        </p:sp>
      </p:grpSp>
      <p:sp>
        <p:nvSpPr>
          <p:cNvPr name="AutoShape 15" id="15"/>
          <p:cNvSpPr/>
          <p:nvPr/>
        </p:nvSpPr>
        <p:spPr>
          <a:xfrm>
            <a:off x="6956375" y="2666270"/>
            <a:ext cx="11807875" cy="0"/>
          </a:xfrm>
          <a:prstGeom prst="line">
            <a:avLst/>
          </a:prstGeom>
          <a:ln cap="flat" w="28575">
            <a:solidFill>
              <a:srgbClr val="FFFFFF"/>
            </a:solidFill>
            <a:prstDash val="solid"/>
            <a:headEnd type="none" len="sm" w="sm"/>
            <a:tailEnd type="none" len="sm" w="sm"/>
          </a:ln>
        </p:spPr>
      </p:sp>
      <p:grpSp>
        <p:nvGrpSpPr>
          <p:cNvPr name="Group 16" id="16"/>
          <p:cNvGrpSpPr/>
          <p:nvPr/>
        </p:nvGrpSpPr>
        <p:grpSpPr>
          <a:xfrm rot="0">
            <a:off x="15910336" y="1028700"/>
            <a:ext cx="1348964" cy="1348964"/>
            <a:chOff x="0" y="0"/>
            <a:chExt cx="1798619" cy="1798619"/>
          </a:xfrm>
        </p:grpSpPr>
        <p:grpSp>
          <p:nvGrpSpPr>
            <p:cNvPr name="Group 17" id="17"/>
            <p:cNvGrpSpPr/>
            <p:nvPr/>
          </p:nvGrpSpPr>
          <p:grpSpPr>
            <a:xfrm rot="0">
              <a:off x="0" y="0"/>
              <a:ext cx="1798619" cy="1798619"/>
              <a:chOff x="0" y="0"/>
              <a:chExt cx="812800" cy="812800"/>
            </a:xfrm>
          </p:grpSpPr>
          <p:sp>
            <p:nvSpPr>
              <p:cNvPr name="Freeform 18" id="1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19" id="19"/>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0" id="20"/>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Freeform 21" id="21"/>
          <p:cNvSpPr/>
          <p:nvPr/>
        </p:nvSpPr>
        <p:spPr>
          <a:xfrm flipH="false" flipV="false" rot="0">
            <a:off x="1478245" y="4521826"/>
            <a:ext cx="2919463" cy="1532718"/>
          </a:xfrm>
          <a:custGeom>
            <a:avLst/>
            <a:gdLst/>
            <a:ahLst/>
            <a:cxnLst/>
            <a:rect r="r" b="b" t="t" l="l"/>
            <a:pathLst>
              <a:path h="1532718" w="2919463">
                <a:moveTo>
                  <a:pt x="0" y="0"/>
                </a:moveTo>
                <a:lnTo>
                  <a:pt x="2919463" y="0"/>
                </a:lnTo>
                <a:lnTo>
                  <a:pt x="2919463" y="1532718"/>
                </a:lnTo>
                <a:lnTo>
                  <a:pt x="0" y="1532718"/>
                </a:lnTo>
                <a:lnTo>
                  <a:pt x="0" y="0"/>
                </a:lnTo>
                <a:close/>
              </a:path>
            </a:pathLst>
          </a:custGeom>
          <a:blipFill>
            <a:blip r:embed="rId9"/>
            <a:stretch>
              <a:fillRect l="0" t="0" r="0" b="0"/>
            </a:stretch>
          </a:blipFill>
        </p:spPr>
      </p:sp>
      <p:sp>
        <p:nvSpPr>
          <p:cNvPr name="Freeform 22" id="22"/>
          <p:cNvSpPr/>
          <p:nvPr/>
        </p:nvSpPr>
        <p:spPr>
          <a:xfrm flipH="false" flipV="false" rot="0">
            <a:off x="14629755" y="4622373"/>
            <a:ext cx="1440538" cy="1267674"/>
          </a:xfrm>
          <a:custGeom>
            <a:avLst/>
            <a:gdLst/>
            <a:ahLst/>
            <a:cxnLst/>
            <a:rect r="r" b="b" t="t" l="l"/>
            <a:pathLst>
              <a:path h="1267674" w="1440538">
                <a:moveTo>
                  <a:pt x="0" y="0"/>
                </a:moveTo>
                <a:lnTo>
                  <a:pt x="1440538" y="0"/>
                </a:lnTo>
                <a:lnTo>
                  <a:pt x="1440538" y="1267674"/>
                </a:lnTo>
                <a:lnTo>
                  <a:pt x="0" y="126767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23" id="23"/>
          <p:cNvSpPr txBox="true"/>
          <p:nvPr/>
        </p:nvSpPr>
        <p:spPr>
          <a:xfrm rot="0">
            <a:off x="7380726" y="1510253"/>
            <a:ext cx="8123486" cy="867411"/>
          </a:xfrm>
          <a:prstGeom prst="rect">
            <a:avLst/>
          </a:prstGeom>
        </p:spPr>
        <p:txBody>
          <a:bodyPr anchor="t" rtlCol="false" tIns="0" lIns="0" bIns="0" rIns="0">
            <a:spAutoFit/>
          </a:bodyPr>
          <a:lstStyle/>
          <a:p>
            <a:pPr algn="l" marL="0" indent="0" lvl="0">
              <a:lnSpc>
                <a:spcPts val="5920"/>
              </a:lnSpc>
              <a:spcBef>
                <a:spcPct val="0"/>
              </a:spcBef>
            </a:pPr>
            <a:r>
              <a:rPr lang="en-US" sz="8000" spc="-728">
                <a:solidFill>
                  <a:srgbClr val="FFFFFF"/>
                </a:solidFill>
                <a:latin typeface="TT Fors"/>
              </a:rPr>
              <a:t>INTRODUCTION</a:t>
            </a:r>
          </a:p>
        </p:txBody>
      </p:sp>
      <p:sp>
        <p:nvSpPr>
          <p:cNvPr name="TextBox 24" id="24"/>
          <p:cNvSpPr txBox="true"/>
          <p:nvPr/>
        </p:nvSpPr>
        <p:spPr>
          <a:xfrm rot="0">
            <a:off x="14008648" y="6215063"/>
            <a:ext cx="2682752" cy="1815465"/>
          </a:xfrm>
          <a:prstGeom prst="rect">
            <a:avLst/>
          </a:prstGeom>
        </p:spPr>
        <p:txBody>
          <a:bodyPr anchor="t" rtlCol="false" tIns="0" lIns="0" bIns="0" rIns="0">
            <a:spAutoFit/>
          </a:bodyPr>
          <a:lstStyle/>
          <a:p>
            <a:pPr algn="ctr">
              <a:lnSpc>
                <a:spcPts val="2400"/>
              </a:lnSpc>
            </a:pPr>
            <a:r>
              <a:rPr lang="en-US" sz="1600">
                <a:solidFill>
                  <a:srgbClr val="555555"/>
                </a:solidFill>
                <a:latin typeface="Open Sauce Light"/>
              </a:rPr>
              <a:t>Capabilities: Network discovery, security assessments, documentation, compliance auditing, troubleshooting tools</a:t>
            </a:r>
          </a:p>
        </p:txBody>
      </p:sp>
      <p:sp>
        <p:nvSpPr>
          <p:cNvPr name="TextBox 25" id="25"/>
          <p:cNvSpPr txBox="true"/>
          <p:nvPr/>
        </p:nvSpPr>
        <p:spPr>
          <a:xfrm rot="0">
            <a:off x="1596600" y="6215063"/>
            <a:ext cx="2682752" cy="596265"/>
          </a:xfrm>
          <a:prstGeom prst="rect">
            <a:avLst/>
          </a:prstGeom>
        </p:spPr>
        <p:txBody>
          <a:bodyPr anchor="t" rtlCol="false" tIns="0" lIns="0" bIns="0" rIns="0">
            <a:spAutoFit/>
          </a:bodyPr>
          <a:lstStyle/>
          <a:p>
            <a:pPr algn="ctr">
              <a:lnSpc>
                <a:spcPts val="2400"/>
              </a:lnSpc>
            </a:pPr>
            <a:r>
              <a:rPr lang="en-US" sz="1600">
                <a:solidFill>
                  <a:srgbClr val="555555"/>
                </a:solidFill>
                <a:latin typeface="Open Sauce Light"/>
              </a:rPr>
              <a:t>Developed by RapidFire Tools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0">
            <a:off x="245868" y="-635766"/>
            <a:ext cx="7548481" cy="7001216"/>
          </a:xfrm>
          <a:custGeom>
            <a:avLst/>
            <a:gdLst/>
            <a:ahLst/>
            <a:cxnLst/>
            <a:rect r="r" b="b" t="t" l="l"/>
            <a:pathLst>
              <a:path h="7001216" w="7548481">
                <a:moveTo>
                  <a:pt x="0" y="0"/>
                </a:moveTo>
                <a:lnTo>
                  <a:pt x="7548482" y="0"/>
                </a:lnTo>
                <a:lnTo>
                  <a:pt x="7548482" y="7001217"/>
                </a:lnTo>
                <a:lnTo>
                  <a:pt x="0" y="7001217"/>
                </a:lnTo>
                <a:lnTo>
                  <a:pt x="0" y="0"/>
                </a:lnTo>
                <a:close/>
              </a:path>
            </a:pathLst>
          </a:custGeom>
          <a:blipFill>
            <a:blip r:embed="rId4"/>
            <a:stretch>
              <a:fillRect l="0" t="0" r="0" b="0"/>
            </a:stretch>
          </a:blipFill>
        </p:spPr>
      </p:sp>
      <p:sp>
        <p:nvSpPr>
          <p:cNvPr name="Freeform 4" id="4"/>
          <p:cNvSpPr/>
          <p:nvPr/>
        </p:nvSpPr>
        <p:spPr>
          <a:xfrm flipH="false" flipV="false" rot="0">
            <a:off x="-1194065" y="4462859"/>
            <a:ext cx="8594883" cy="8229600"/>
          </a:xfrm>
          <a:custGeom>
            <a:avLst/>
            <a:gdLst/>
            <a:ahLst/>
            <a:cxnLst/>
            <a:rect r="r" b="b" t="t" l="l"/>
            <a:pathLst>
              <a:path h="8229600" w="8594883">
                <a:moveTo>
                  <a:pt x="0" y="0"/>
                </a:moveTo>
                <a:lnTo>
                  <a:pt x="8594883" y="0"/>
                </a:lnTo>
                <a:lnTo>
                  <a:pt x="8594883" y="8229600"/>
                </a:lnTo>
                <a:lnTo>
                  <a:pt x="0" y="8229600"/>
                </a:lnTo>
                <a:lnTo>
                  <a:pt x="0" y="0"/>
                </a:lnTo>
                <a:close/>
              </a:path>
            </a:pathLst>
          </a:custGeom>
          <a:blipFill>
            <a:blip r:embed="rId5"/>
            <a:stretch>
              <a:fillRect l="0" t="0" r="0" b="0"/>
            </a:stretch>
          </a:blipFill>
        </p:spPr>
      </p:sp>
      <p:sp>
        <p:nvSpPr>
          <p:cNvPr name="Freeform 5" id="5"/>
          <p:cNvSpPr/>
          <p:nvPr/>
        </p:nvSpPr>
        <p:spPr>
          <a:xfrm flipH="false" flipV="false" rot="0">
            <a:off x="589954" y="763155"/>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sp>
        <p:nvSpPr>
          <p:cNvPr name="Freeform 6" id="6"/>
          <p:cNvSpPr/>
          <p:nvPr/>
        </p:nvSpPr>
        <p:spPr>
          <a:xfrm flipH="false" flipV="false" rot="-10800000">
            <a:off x="15751273" y="-1086697"/>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grpSp>
        <p:nvGrpSpPr>
          <p:cNvPr name="Group 7" id="7"/>
          <p:cNvGrpSpPr/>
          <p:nvPr/>
        </p:nvGrpSpPr>
        <p:grpSpPr>
          <a:xfrm rot="0">
            <a:off x="4359823" y="1268668"/>
            <a:ext cx="12689927" cy="7749664"/>
            <a:chOff x="0" y="0"/>
            <a:chExt cx="3342203" cy="2041064"/>
          </a:xfrm>
        </p:grpSpPr>
        <p:sp>
          <p:nvSpPr>
            <p:cNvPr name="Freeform 8" id="8"/>
            <p:cNvSpPr/>
            <p:nvPr/>
          </p:nvSpPr>
          <p:spPr>
            <a:xfrm flipH="false" flipV="false" rot="0">
              <a:off x="0" y="0"/>
              <a:ext cx="3342203" cy="2041064"/>
            </a:xfrm>
            <a:custGeom>
              <a:avLst/>
              <a:gdLst/>
              <a:ahLst/>
              <a:cxnLst/>
              <a:rect r="r" b="b" t="t" l="l"/>
              <a:pathLst>
                <a:path h="2041064" w="3342203">
                  <a:moveTo>
                    <a:pt x="15252" y="0"/>
                  </a:moveTo>
                  <a:lnTo>
                    <a:pt x="3326951" y="0"/>
                  </a:lnTo>
                  <a:cubicBezTo>
                    <a:pt x="3335374" y="0"/>
                    <a:pt x="3342203" y="6829"/>
                    <a:pt x="3342203" y="15252"/>
                  </a:cubicBezTo>
                  <a:lnTo>
                    <a:pt x="3342203" y="2025812"/>
                  </a:lnTo>
                  <a:cubicBezTo>
                    <a:pt x="3342203" y="2034235"/>
                    <a:pt x="3335374" y="2041064"/>
                    <a:pt x="3326951" y="2041064"/>
                  </a:cubicBezTo>
                  <a:lnTo>
                    <a:pt x="15252" y="2041064"/>
                  </a:lnTo>
                  <a:cubicBezTo>
                    <a:pt x="11207" y="2041064"/>
                    <a:pt x="7328" y="2039457"/>
                    <a:pt x="4467" y="2036597"/>
                  </a:cubicBezTo>
                  <a:cubicBezTo>
                    <a:pt x="1607" y="2033736"/>
                    <a:pt x="0" y="2029857"/>
                    <a:pt x="0" y="2025812"/>
                  </a:cubicBezTo>
                  <a:lnTo>
                    <a:pt x="0" y="15252"/>
                  </a:lnTo>
                  <a:cubicBezTo>
                    <a:pt x="0" y="6829"/>
                    <a:pt x="6829" y="0"/>
                    <a:pt x="15252" y="0"/>
                  </a:cubicBezTo>
                  <a:close/>
                </a:path>
              </a:pathLst>
            </a:custGeom>
            <a:solidFill>
              <a:srgbClr val="FFFFFF"/>
            </a:solidFill>
          </p:spPr>
        </p:sp>
        <p:sp>
          <p:nvSpPr>
            <p:cNvPr name="TextBox 9" id="9"/>
            <p:cNvSpPr txBox="true"/>
            <p:nvPr/>
          </p:nvSpPr>
          <p:spPr>
            <a:xfrm>
              <a:off x="0" y="-47625"/>
              <a:ext cx="3342203" cy="2088689"/>
            </a:xfrm>
            <a:prstGeom prst="rect">
              <a:avLst/>
            </a:prstGeom>
          </p:spPr>
          <p:txBody>
            <a:bodyPr anchor="ctr" rtlCol="false" tIns="50800" lIns="50800" bIns="50800" rIns="50800"/>
            <a:lstStyle/>
            <a:p>
              <a:pPr algn="ctr">
                <a:lnSpc>
                  <a:spcPts val="3079"/>
                </a:lnSpc>
              </a:pPr>
            </a:p>
          </p:txBody>
        </p:sp>
      </p:grpSp>
      <p:sp>
        <p:nvSpPr>
          <p:cNvPr name="Freeform 10" id="10"/>
          <p:cNvSpPr/>
          <p:nvPr/>
        </p:nvSpPr>
        <p:spPr>
          <a:xfrm flipH="false" flipV="false" rot="0">
            <a:off x="13908993" y="5077050"/>
            <a:ext cx="7548481" cy="7001216"/>
          </a:xfrm>
          <a:custGeom>
            <a:avLst/>
            <a:gdLst/>
            <a:ahLst/>
            <a:cxnLst/>
            <a:rect r="r" b="b" t="t" l="l"/>
            <a:pathLst>
              <a:path h="7001216" w="7548481">
                <a:moveTo>
                  <a:pt x="0" y="0"/>
                </a:moveTo>
                <a:lnTo>
                  <a:pt x="7548481" y="0"/>
                </a:lnTo>
                <a:lnTo>
                  <a:pt x="7548481" y="7001217"/>
                </a:lnTo>
                <a:lnTo>
                  <a:pt x="0" y="7001217"/>
                </a:lnTo>
                <a:lnTo>
                  <a:pt x="0" y="0"/>
                </a:lnTo>
                <a:close/>
              </a:path>
            </a:pathLst>
          </a:custGeom>
          <a:blipFill>
            <a:blip r:embed="rId4"/>
            <a:stretch>
              <a:fillRect l="0" t="0" r="0" b="0"/>
            </a:stretch>
          </a:blipFill>
        </p:spPr>
      </p:sp>
      <p:grpSp>
        <p:nvGrpSpPr>
          <p:cNvPr name="Group 11" id="11"/>
          <p:cNvGrpSpPr>
            <a:grpSpLocks noChangeAspect="true"/>
          </p:cNvGrpSpPr>
          <p:nvPr/>
        </p:nvGrpSpPr>
        <p:grpSpPr>
          <a:xfrm rot="0">
            <a:off x="-1604117" y="2864954"/>
            <a:ext cx="9146584" cy="5246370"/>
            <a:chOff x="0" y="0"/>
            <a:chExt cx="7981950" cy="4578350"/>
          </a:xfrm>
        </p:grpSpPr>
        <p:sp>
          <p:nvSpPr>
            <p:cNvPr name="Freeform 12" id="12"/>
            <p:cNvSpPr/>
            <p:nvPr/>
          </p:nvSpPr>
          <p:spPr>
            <a:xfrm flipH="false" flipV="false" rot="0">
              <a:off x="765810" y="21590"/>
              <a:ext cx="6451600" cy="4326890"/>
            </a:xfrm>
            <a:custGeom>
              <a:avLst/>
              <a:gdLst/>
              <a:ahLst/>
              <a:cxnLst/>
              <a:rect r="r" b="b" t="t" l="l"/>
              <a:pathLst>
                <a:path h="4326890" w="645160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10101"/>
            </a:solidFill>
          </p:spPr>
        </p:sp>
        <p:sp>
          <p:nvSpPr>
            <p:cNvPr name="Freeform 13" id="13"/>
            <p:cNvSpPr/>
            <p:nvPr/>
          </p:nvSpPr>
          <p:spPr>
            <a:xfrm flipH="false" flipV="false" rot="0">
              <a:off x="0" y="0"/>
              <a:ext cx="7981950" cy="4542790"/>
            </a:xfrm>
            <a:custGeom>
              <a:avLst/>
              <a:gdLst/>
              <a:ahLst/>
              <a:cxnLst/>
              <a:rect r="r" b="b" t="t" l="l"/>
              <a:pathLst>
                <a:path h="4542790" w="798195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E9E9E9"/>
            </a:solidFill>
          </p:spPr>
        </p:sp>
        <p:sp>
          <p:nvSpPr>
            <p:cNvPr name="Freeform 14" id="14"/>
            <p:cNvSpPr/>
            <p:nvPr/>
          </p:nvSpPr>
          <p:spPr>
            <a:xfrm flipH="false" flipV="false" rot="0">
              <a:off x="3460750" y="4349750"/>
              <a:ext cx="1059180" cy="96520"/>
            </a:xfrm>
            <a:custGeom>
              <a:avLst/>
              <a:gdLst/>
              <a:ahLst/>
              <a:cxnLst/>
              <a:rect r="r" b="b" t="t" l="l"/>
              <a:pathLst>
                <a:path h="96520" w="105918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CCCCCC"/>
            </a:solidFill>
          </p:spPr>
        </p:sp>
        <p:sp>
          <p:nvSpPr>
            <p:cNvPr name="Freeform 15" id="15"/>
            <p:cNvSpPr/>
            <p:nvPr/>
          </p:nvSpPr>
          <p:spPr>
            <a:xfrm flipH="false" flipV="false" rot="0">
              <a:off x="163830" y="4542790"/>
              <a:ext cx="7654290" cy="35560"/>
            </a:xfrm>
            <a:custGeom>
              <a:avLst/>
              <a:gdLst/>
              <a:ahLst/>
              <a:cxnLst/>
              <a:rect r="r" b="b" t="t" l="l"/>
              <a:pathLst>
                <a:path h="35560" w="765429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CCCCCC"/>
            </a:solidFill>
          </p:spPr>
        </p:sp>
        <p:sp>
          <p:nvSpPr>
            <p:cNvPr name="Freeform 16" id="16"/>
            <p:cNvSpPr/>
            <p:nvPr/>
          </p:nvSpPr>
          <p:spPr>
            <a:xfrm flipH="false" flipV="false" rot="0">
              <a:off x="962660" y="276860"/>
              <a:ext cx="6055360" cy="3789680"/>
            </a:xfrm>
            <a:custGeom>
              <a:avLst/>
              <a:gdLst/>
              <a:ahLst/>
              <a:cxnLst/>
              <a:rect r="r" b="b" t="t" l="l"/>
              <a:pathLst>
                <a:path h="3789680" w="6055360">
                  <a:moveTo>
                    <a:pt x="0" y="0"/>
                  </a:moveTo>
                  <a:lnTo>
                    <a:pt x="6055360" y="0"/>
                  </a:lnTo>
                  <a:lnTo>
                    <a:pt x="6055360" y="3789680"/>
                  </a:lnTo>
                  <a:lnTo>
                    <a:pt x="0" y="3789680"/>
                  </a:lnTo>
                  <a:close/>
                </a:path>
              </a:pathLst>
            </a:custGeom>
            <a:blipFill>
              <a:blip r:embed="rId6"/>
              <a:stretch>
                <a:fillRect l="-2334" t="0" r="-2334" b="0"/>
              </a:stretch>
            </a:blipFill>
          </p:spPr>
        </p:sp>
      </p:grpSp>
      <p:grpSp>
        <p:nvGrpSpPr>
          <p:cNvPr name="Group 17" id="17"/>
          <p:cNvGrpSpPr/>
          <p:nvPr/>
        </p:nvGrpSpPr>
        <p:grpSpPr>
          <a:xfrm rot="0">
            <a:off x="15910336" y="7903177"/>
            <a:ext cx="1348964" cy="1348964"/>
            <a:chOff x="0" y="0"/>
            <a:chExt cx="1798619" cy="1798619"/>
          </a:xfrm>
        </p:grpSpPr>
        <p:grpSp>
          <p:nvGrpSpPr>
            <p:cNvPr name="Group 18" id="18"/>
            <p:cNvGrpSpPr/>
            <p:nvPr/>
          </p:nvGrpSpPr>
          <p:grpSpPr>
            <a:xfrm rot="0">
              <a:off x="0" y="0"/>
              <a:ext cx="1798619" cy="1798619"/>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0" id="20"/>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1" id="21"/>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AutoShape 22" id="22"/>
          <p:cNvSpPr/>
          <p:nvPr/>
        </p:nvSpPr>
        <p:spPr>
          <a:xfrm>
            <a:off x="8076046" y="4691551"/>
            <a:ext cx="8024194" cy="0"/>
          </a:xfrm>
          <a:prstGeom prst="line">
            <a:avLst/>
          </a:prstGeom>
          <a:ln cap="flat" w="9525">
            <a:solidFill>
              <a:srgbClr val="CCCCCC"/>
            </a:solidFill>
            <a:prstDash val="solid"/>
            <a:headEnd type="none" len="sm" w="sm"/>
            <a:tailEnd type="none" len="sm" w="sm"/>
          </a:ln>
        </p:spPr>
      </p:sp>
      <p:sp>
        <p:nvSpPr>
          <p:cNvPr name="AutoShape 23" id="23"/>
          <p:cNvSpPr/>
          <p:nvPr/>
        </p:nvSpPr>
        <p:spPr>
          <a:xfrm>
            <a:off x="8057145" y="6635288"/>
            <a:ext cx="8024194" cy="0"/>
          </a:xfrm>
          <a:prstGeom prst="line">
            <a:avLst/>
          </a:prstGeom>
          <a:ln cap="flat" w="9525">
            <a:solidFill>
              <a:srgbClr val="CCCCCC"/>
            </a:solidFill>
            <a:prstDash val="solid"/>
            <a:headEnd type="none" len="sm" w="sm"/>
            <a:tailEnd type="none" len="sm" w="sm"/>
          </a:ln>
        </p:spPr>
      </p:sp>
      <p:sp>
        <p:nvSpPr>
          <p:cNvPr name="TextBox 24" id="24"/>
          <p:cNvSpPr txBox="true"/>
          <p:nvPr/>
        </p:nvSpPr>
        <p:spPr>
          <a:xfrm rot="0">
            <a:off x="8057145" y="3310108"/>
            <a:ext cx="7786516" cy="752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Synching assessments to Nextcloud server (mynextcloudcs2.com)</a:t>
            </a:r>
          </a:p>
        </p:txBody>
      </p:sp>
      <p:sp>
        <p:nvSpPr>
          <p:cNvPr name="TextBox 25" id="25"/>
          <p:cNvSpPr txBox="true"/>
          <p:nvPr/>
        </p:nvSpPr>
        <p:spPr>
          <a:xfrm rot="0">
            <a:off x="6513277" y="3262483"/>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01</a:t>
            </a:r>
          </a:p>
        </p:txBody>
      </p:sp>
      <p:sp>
        <p:nvSpPr>
          <p:cNvPr name="TextBox 26" id="26"/>
          <p:cNvSpPr txBox="true"/>
          <p:nvPr/>
        </p:nvSpPr>
        <p:spPr>
          <a:xfrm rot="0">
            <a:off x="8076046" y="5253844"/>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Access restricted to IT personnel</a:t>
            </a:r>
          </a:p>
        </p:txBody>
      </p:sp>
      <p:sp>
        <p:nvSpPr>
          <p:cNvPr name="TextBox 27" id="27"/>
          <p:cNvSpPr txBox="true"/>
          <p:nvPr/>
        </p:nvSpPr>
        <p:spPr>
          <a:xfrm rot="0">
            <a:off x="6513277" y="5206219"/>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02</a:t>
            </a:r>
          </a:p>
        </p:txBody>
      </p:sp>
      <p:sp>
        <p:nvSpPr>
          <p:cNvPr name="TextBox 28" id="28"/>
          <p:cNvSpPr txBox="true"/>
          <p:nvPr/>
        </p:nvSpPr>
        <p:spPr>
          <a:xfrm rot="0">
            <a:off x="8076046" y="7197581"/>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Ensuring security and confidentiality</a:t>
            </a:r>
          </a:p>
        </p:txBody>
      </p:sp>
      <p:sp>
        <p:nvSpPr>
          <p:cNvPr name="TextBox 29" id="29"/>
          <p:cNvSpPr txBox="true"/>
          <p:nvPr/>
        </p:nvSpPr>
        <p:spPr>
          <a:xfrm rot="0">
            <a:off x="6687868" y="6987396"/>
            <a:ext cx="1106482"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03</a:t>
            </a:r>
          </a:p>
        </p:txBody>
      </p:sp>
      <p:sp>
        <p:nvSpPr>
          <p:cNvPr name="TextBox 30" id="30"/>
          <p:cNvSpPr txBox="true"/>
          <p:nvPr/>
        </p:nvSpPr>
        <p:spPr>
          <a:xfrm rot="0">
            <a:off x="4359823" y="1997543"/>
            <a:ext cx="12689927" cy="867411"/>
          </a:xfrm>
          <a:prstGeom prst="rect">
            <a:avLst/>
          </a:prstGeom>
        </p:spPr>
        <p:txBody>
          <a:bodyPr anchor="t" rtlCol="false" tIns="0" lIns="0" bIns="0" rIns="0">
            <a:spAutoFit/>
          </a:bodyPr>
          <a:lstStyle/>
          <a:p>
            <a:pPr algn="ctr">
              <a:lnSpc>
                <a:spcPts val="5920"/>
              </a:lnSpc>
            </a:pPr>
            <a:r>
              <a:rPr lang="en-US" sz="8000" spc="-728">
                <a:solidFill>
                  <a:srgbClr val="000000"/>
                </a:solidFill>
                <a:latin typeface="TT Fors"/>
              </a:rPr>
              <a:t>STREAMLINING DATA ACCESS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10800000">
            <a:off x="3969638" y="4666830"/>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4" id="4"/>
          <p:cNvSpPr/>
          <p:nvPr/>
        </p:nvSpPr>
        <p:spPr>
          <a:xfrm flipH="false" flipV="false" rot="-10800000">
            <a:off x="11134744" y="-2575651"/>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5" id="5"/>
          <p:cNvSpPr/>
          <p:nvPr/>
        </p:nvSpPr>
        <p:spPr>
          <a:xfrm flipH="false" flipV="false" rot="-10800000">
            <a:off x="-282642" y="-791303"/>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6" id="6"/>
          <p:cNvSpPr/>
          <p:nvPr/>
        </p:nvSpPr>
        <p:spPr>
          <a:xfrm flipH="false" flipV="false" rot="-10800000">
            <a:off x="-957630" y="5022528"/>
            <a:ext cx="7736552" cy="7407749"/>
          </a:xfrm>
          <a:custGeom>
            <a:avLst/>
            <a:gdLst/>
            <a:ahLst/>
            <a:cxnLst/>
            <a:rect r="r" b="b" t="t" l="l"/>
            <a:pathLst>
              <a:path h="7407749" w="7736552">
                <a:moveTo>
                  <a:pt x="0" y="0"/>
                </a:moveTo>
                <a:lnTo>
                  <a:pt x="7736552" y="0"/>
                </a:lnTo>
                <a:lnTo>
                  <a:pt x="7736552" y="7407749"/>
                </a:lnTo>
                <a:lnTo>
                  <a:pt x="0" y="7407749"/>
                </a:lnTo>
                <a:lnTo>
                  <a:pt x="0" y="0"/>
                </a:lnTo>
                <a:close/>
              </a:path>
            </a:pathLst>
          </a:custGeom>
          <a:blipFill>
            <a:blip r:embed="rId5"/>
            <a:stretch>
              <a:fillRect l="0" t="0" r="0" b="0"/>
            </a:stretch>
          </a:blipFill>
        </p:spPr>
      </p:sp>
      <p:sp>
        <p:nvSpPr>
          <p:cNvPr name="Freeform 7" id="7"/>
          <p:cNvSpPr/>
          <p:nvPr/>
        </p:nvSpPr>
        <p:spPr>
          <a:xfrm flipH="false" flipV="false" rot="-5400000">
            <a:off x="6605895" y="-120972"/>
            <a:ext cx="8594883" cy="8229600"/>
          </a:xfrm>
          <a:custGeom>
            <a:avLst/>
            <a:gdLst/>
            <a:ahLst/>
            <a:cxnLst/>
            <a:rect r="r" b="b" t="t" l="l"/>
            <a:pathLst>
              <a:path h="8229600" w="8594883">
                <a:moveTo>
                  <a:pt x="0" y="0"/>
                </a:moveTo>
                <a:lnTo>
                  <a:pt x="8594882" y="0"/>
                </a:lnTo>
                <a:lnTo>
                  <a:pt x="8594882" y="8229600"/>
                </a:lnTo>
                <a:lnTo>
                  <a:pt x="0" y="8229600"/>
                </a:lnTo>
                <a:lnTo>
                  <a:pt x="0" y="0"/>
                </a:lnTo>
                <a:close/>
              </a:path>
            </a:pathLst>
          </a:custGeom>
          <a:blipFill>
            <a:blip r:embed="rId5"/>
            <a:stretch>
              <a:fillRect l="0" t="0" r="0" b="0"/>
            </a:stretch>
          </a:blipFill>
        </p:spPr>
      </p:sp>
      <p:grpSp>
        <p:nvGrpSpPr>
          <p:cNvPr name="Group 8" id="8"/>
          <p:cNvGrpSpPr>
            <a:grpSpLocks noChangeAspect="true"/>
          </p:cNvGrpSpPr>
          <p:nvPr/>
        </p:nvGrpSpPr>
        <p:grpSpPr>
          <a:xfrm rot="0">
            <a:off x="10903336" y="786757"/>
            <a:ext cx="6113417" cy="8471543"/>
            <a:chOff x="0" y="0"/>
            <a:chExt cx="4734560" cy="6560820"/>
          </a:xfrm>
        </p:grpSpPr>
        <p:sp>
          <p:nvSpPr>
            <p:cNvPr name="Freeform 9" id="9"/>
            <p:cNvSpPr/>
            <p:nvPr/>
          </p:nvSpPr>
          <p:spPr>
            <a:xfrm flipH="false" flipV="false" rot="0">
              <a:off x="36830" y="50800"/>
              <a:ext cx="4645660" cy="6473190"/>
            </a:xfrm>
            <a:custGeom>
              <a:avLst/>
              <a:gdLst/>
              <a:ahLst/>
              <a:cxnLst/>
              <a:rect r="r" b="b" t="t" l="l"/>
              <a:pathLst>
                <a:path h="6473190" w="4645660">
                  <a:moveTo>
                    <a:pt x="4368800" y="0"/>
                  </a:moveTo>
                  <a:lnTo>
                    <a:pt x="276860" y="0"/>
                  </a:lnTo>
                  <a:cubicBezTo>
                    <a:pt x="124460" y="0"/>
                    <a:pt x="0" y="123190"/>
                    <a:pt x="0" y="276860"/>
                  </a:cubicBezTo>
                  <a:lnTo>
                    <a:pt x="0" y="6196330"/>
                  </a:lnTo>
                  <a:cubicBezTo>
                    <a:pt x="0" y="6350000"/>
                    <a:pt x="124460" y="6473190"/>
                    <a:pt x="276860" y="6473190"/>
                  </a:cubicBezTo>
                  <a:lnTo>
                    <a:pt x="4368800" y="6473190"/>
                  </a:lnTo>
                  <a:cubicBezTo>
                    <a:pt x="4522470" y="6473190"/>
                    <a:pt x="4645660" y="6348730"/>
                    <a:pt x="4645660" y="6196330"/>
                  </a:cubicBezTo>
                  <a:lnTo>
                    <a:pt x="4645660" y="276860"/>
                  </a:lnTo>
                  <a:cubicBezTo>
                    <a:pt x="4645660" y="123190"/>
                    <a:pt x="4522470" y="0"/>
                    <a:pt x="4368800" y="0"/>
                  </a:cubicBezTo>
                  <a:close/>
                  <a:moveTo>
                    <a:pt x="4425950" y="6156960"/>
                  </a:moveTo>
                  <a:cubicBezTo>
                    <a:pt x="4425950" y="6212840"/>
                    <a:pt x="4380230" y="6258560"/>
                    <a:pt x="4324350" y="6258560"/>
                  </a:cubicBezTo>
                  <a:lnTo>
                    <a:pt x="321310" y="6258560"/>
                  </a:lnTo>
                  <a:cubicBezTo>
                    <a:pt x="265430" y="6258560"/>
                    <a:pt x="219710" y="6212840"/>
                    <a:pt x="219710" y="6156960"/>
                  </a:cubicBezTo>
                  <a:lnTo>
                    <a:pt x="219710" y="316230"/>
                  </a:lnTo>
                  <a:cubicBezTo>
                    <a:pt x="219710" y="260350"/>
                    <a:pt x="265430" y="214630"/>
                    <a:pt x="321310" y="214630"/>
                  </a:cubicBezTo>
                  <a:lnTo>
                    <a:pt x="4325620" y="214630"/>
                  </a:lnTo>
                  <a:cubicBezTo>
                    <a:pt x="4381500" y="214630"/>
                    <a:pt x="4427220" y="260350"/>
                    <a:pt x="4427220" y="316230"/>
                  </a:cubicBezTo>
                  <a:lnTo>
                    <a:pt x="4427220" y="6156960"/>
                  </a:lnTo>
                  <a:close/>
                </a:path>
              </a:pathLst>
            </a:custGeom>
            <a:solidFill>
              <a:srgbClr val="010101"/>
            </a:solidFill>
          </p:spPr>
        </p:sp>
        <p:sp>
          <p:nvSpPr>
            <p:cNvPr name="Freeform 10" id="10"/>
            <p:cNvSpPr/>
            <p:nvPr/>
          </p:nvSpPr>
          <p:spPr>
            <a:xfrm flipH="false" flipV="false" rot="0">
              <a:off x="0" y="16511"/>
              <a:ext cx="4716780" cy="6544310"/>
            </a:xfrm>
            <a:custGeom>
              <a:avLst/>
              <a:gdLst/>
              <a:ahLst/>
              <a:cxnLst/>
              <a:rect r="r" b="b" t="t" l="l"/>
              <a:pathLst>
                <a:path h="6544310" w="4716780">
                  <a:moveTo>
                    <a:pt x="4395470" y="36829"/>
                  </a:moveTo>
                  <a:cubicBezTo>
                    <a:pt x="4552950" y="36829"/>
                    <a:pt x="4681220" y="165099"/>
                    <a:pt x="4681220" y="322579"/>
                  </a:cubicBezTo>
                  <a:lnTo>
                    <a:pt x="4681220" y="6222999"/>
                  </a:lnTo>
                  <a:cubicBezTo>
                    <a:pt x="4681220" y="6380479"/>
                    <a:pt x="4552950" y="6508750"/>
                    <a:pt x="4395470" y="6508750"/>
                  </a:cubicBezTo>
                  <a:lnTo>
                    <a:pt x="321310" y="6508750"/>
                  </a:lnTo>
                  <a:cubicBezTo>
                    <a:pt x="163830" y="6508750"/>
                    <a:pt x="35560" y="6380480"/>
                    <a:pt x="35560" y="6223000"/>
                  </a:cubicBezTo>
                  <a:lnTo>
                    <a:pt x="35560" y="322580"/>
                  </a:lnTo>
                  <a:cubicBezTo>
                    <a:pt x="35560" y="165100"/>
                    <a:pt x="163830" y="36830"/>
                    <a:pt x="321310" y="36830"/>
                  </a:cubicBezTo>
                  <a:lnTo>
                    <a:pt x="4395470" y="36830"/>
                  </a:lnTo>
                  <a:moveTo>
                    <a:pt x="4395470" y="0"/>
                  </a:moveTo>
                  <a:lnTo>
                    <a:pt x="321310" y="0"/>
                  </a:lnTo>
                  <a:cubicBezTo>
                    <a:pt x="143510" y="0"/>
                    <a:pt x="0" y="144780"/>
                    <a:pt x="0" y="322580"/>
                  </a:cubicBezTo>
                  <a:lnTo>
                    <a:pt x="0" y="6223000"/>
                  </a:lnTo>
                  <a:cubicBezTo>
                    <a:pt x="0" y="6400800"/>
                    <a:pt x="143510" y="6544309"/>
                    <a:pt x="321310" y="6544309"/>
                  </a:cubicBezTo>
                  <a:lnTo>
                    <a:pt x="4395470" y="6544309"/>
                  </a:lnTo>
                  <a:cubicBezTo>
                    <a:pt x="4573270" y="6544309"/>
                    <a:pt x="4716780" y="6400800"/>
                    <a:pt x="4716780" y="6223000"/>
                  </a:cubicBezTo>
                  <a:lnTo>
                    <a:pt x="4716780" y="322580"/>
                  </a:lnTo>
                  <a:cubicBezTo>
                    <a:pt x="4716780" y="144780"/>
                    <a:pt x="4573270" y="0"/>
                    <a:pt x="4395470" y="0"/>
                  </a:cubicBezTo>
                  <a:close/>
                </a:path>
              </a:pathLst>
            </a:custGeom>
            <a:solidFill>
              <a:srgbClr val="010101"/>
            </a:solidFill>
          </p:spPr>
        </p:sp>
        <p:sp>
          <p:nvSpPr>
            <p:cNvPr name="Freeform 11" id="11"/>
            <p:cNvSpPr/>
            <p:nvPr/>
          </p:nvSpPr>
          <p:spPr>
            <a:xfrm flipH="false" flipV="false" rot="0">
              <a:off x="256540" y="265430"/>
              <a:ext cx="4207510" cy="6043930"/>
            </a:xfrm>
            <a:custGeom>
              <a:avLst/>
              <a:gdLst/>
              <a:ahLst/>
              <a:cxnLst/>
              <a:rect r="r" b="b" t="t" l="l"/>
              <a:pathLst>
                <a:path h="6043930" w="4207510">
                  <a:moveTo>
                    <a:pt x="4206240" y="5942330"/>
                  </a:moveTo>
                  <a:cubicBezTo>
                    <a:pt x="4206240" y="5998210"/>
                    <a:pt x="4160520" y="6043930"/>
                    <a:pt x="4104640" y="6043930"/>
                  </a:cubicBezTo>
                  <a:lnTo>
                    <a:pt x="101600" y="6043930"/>
                  </a:lnTo>
                  <a:cubicBezTo>
                    <a:pt x="45720" y="6043930"/>
                    <a:pt x="0" y="5998210"/>
                    <a:pt x="0" y="5942330"/>
                  </a:cubicBezTo>
                  <a:lnTo>
                    <a:pt x="0" y="101600"/>
                  </a:lnTo>
                  <a:cubicBezTo>
                    <a:pt x="0" y="45720"/>
                    <a:pt x="45720" y="0"/>
                    <a:pt x="101600" y="0"/>
                  </a:cubicBezTo>
                  <a:lnTo>
                    <a:pt x="4105910" y="0"/>
                  </a:lnTo>
                  <a:cubicBezTo>
                    <a:pt x="4161790" y="0"/>
                    <a:pt x="4207510" y="45720"/>
                    <a:pt x="4207510" y="101600"/>
                  </a:cubicBezTo>
                  <a:lnTo>
                    <a:pt x="4207510" y="5942330"/>
                  </a:lnTo>
                  <a:close/>
                </a:path>
              </a:pathLst>
            </a:custGeom>
            <a:blipFill>
              <a:blip r:embed="rId6"/>
              <a:stretch>
                <a:fillRect l="0" t="-25355" r="0" b="-25355"/>
              </a:stretch>
            </a:blipFill>
          </p:spPr>
        </p:sp>
        <p:sp>
          <p:nvSpPr>
            <p:cNvPr name="Freeform 12" id="12"/>
            <p:cNvSpPr/>
            <p:nvPr/>
          </p:nvSpPr>
          <p:spPr>
            <a:xfrm flipH="false" flipV="false" rot="0">
              <a:off x="1951378" y="120589"/>
              <a:ext cx="79963" cy="76322"/>
            </a:xfrm>
            <a:custGeom>
              <a:avLst/>
              <a:gdLst/>
              <a:ahLst/>
              <a:cxnLst/>
              <a:rect r="r" b="b" t="t" l="l"/>
              <a:pathLst>
                <a:path h="76322" w="79963">
                  <a:moveTo>
                    <a:pt x="39982" y="61"/>
                  </a:moveTo>
                  <a:cubicBezTo>
                    <a:pt x="26330" y="0"/>
                    <a:pt x="13688" y="7248"/>
                    <a:pt x="6844" y="19062"/>
                  </a:cubicBezTo>
                  <a:cubicBezTo>
                    <a:pt x="0" y="30875"/>
                    <a:pt x="0" y="45447"/>
                    <a:pt x="6844" y="57260"/>
                  </a:cubicBezTo>
                  <a:cubicBezTo>
                    <a:pt x="13688" y="69074"/>
                    <a:pt x="26330" y="76322"/>
                    <a:pt x="39982" y="76261"/>
                  </a:cubicBezTo>
                  <a:cubicBezTo>
                    <a:pt x="53634" y="76322"/>
                    <a:pt x="66276" y="69074"/>
                    <a:pt x="73120" y="57260"/>
                  </a:cubicBezTo>
                  <a:cubicBezTo>
                    <a:pt x="79964" y="45447"/>
                    <a:pt x="79964" y="30875"/>
                    <a:pt x="73120" y="19062"/>
                  </a:cubicBezTo>
                  <a:cubicBezTo>
                    <a:pt x="66276" y="7248"/>
                    <a:pt x="53634" y="0"/>
                    <a:pt x="39982" y="61"/>
                  </a:cubicBezTo>
                  <a:close/>
                </a:path>
              </a:pathLst>
            </a:custGeom>
            <a:solidFill>
              <a:srgbClr val="333333"/>
            </a:solidFill>
          </p:spPr>
        </p:sp>
        <p:sp>
          <p:nvSpPr>
            <p:cNvPr name="Freeform 13" id="13"/>
            <p:cNvSpPr/>
            <p:nvPr/>
          </p:nvSpPr>
          <p:spPr>
            <a:xfrm flipH="false" flipV="false" rot="0">
              <a:off x="2119473" y="104052"/>
              <a:ext cx="114614" cy="109395"/>
            </a:xfrm>
            <a:custGeom>
              <a:avLst/>
              <a:gdLst/>
              <a:ahLst/>
              <a:cxnLst/>
              <a:rect r="r" b="b" t="t" l="l"/>
              <a:pathLst>
                <a:path h="109395" w="114614">
                  <a:moveTo>
                    <a:pt x="57307" y="88"/>
                  </a:moveTo>
                  <a:cubicBezTo>
                    <a:pt x="37739" y="0"/>
                    <a:pt x="19619" y="10390"/>
                    <a:pt x="9809" y="27322"/>
                  </a:cubicBezTo>
                  <a:cubicBezTo>
                    <a:pt x="0" y="44255"/>
                    <a:pt x="0" y="65141"/>
                    <a:pt x="9809" y="82074"/>
                  </a:cubicBezTo>
                  <a:cubicBezTo>
                    <a:pt x="19619" y="99006"/>
                    <a:pt x="37739" y="109396"/>
                    <a:pt x="57307" y="109308"/>
                  </a:cubicBezTo>
                  <a:cubicBezTo>
                    <a:pt x="76875" y="109396"/>
                    <a:pt x="94995" y="99006"/>
                    <a:pt x="104804" y="82074"/>
                  </a:cubicBezTo>
                  <a:cubicBezTo>
                    <a:pt x="114614" y="65141"/>
                    <a:pt x="114614" y="44255"/>
                    <a:pt x="104804" y="27322"/>
                  </a:cubicBezTo>
                  <a:cubicBezTo>
                    <a:pt x="94995" y="10390"/>
                    <a:pt x="76875" y="0"/>
                    <a:pt x="57307" y="88"/>
                  </a:cubicBezTo>
                  <a:close/>
                </a:path>
              </a:pathLst>
            </a:custGeom>
            <a:solidFill>
              <a:srgbClr val="333333"/>
            </a:solidFill>
          </p:spPr>
        </p:sp>
        <p:sp>
          <p:nvSpPr>
            <p:cNvPr name="Freeform 14" id="14"/>
            <p:cNvSpPr/>
            <p:nvPr/>
          </p:nvSpPr>
          <p:spPr>
            <a:xfrm flipH="false" flipV="false" rot="0">
              <a:off x="2328944" y="128221"/>
              <a:ext cx="63971" cy="61058"/>
            </a:xfrm>
            <a:custGeom>
              <a:avLst/>
              <a:gdLst/>
              <a:ahLst/>
              <a:cxnLst/>
              <a:rect r="r" b="b" t="t" l="l"/>
              <a:pathLst>
                <a:path h="61058" w="63971">
                  <a:moveTo>
                    <a:pt x="31986" y="49"/>
                  </a:moveTo>
                  <a:cubicBezTo>
                    <a:pt x="21064" y="0"/>
                    <a:pt x="10951" y="5799"/>
                    <a:pt x="5476" y="15250"/>
                  </a:cubicBezTo>
                  <a:cubicBezTo>
                    <a:pt x="0" y="24700"/>
                    <a:pt x="0" y="36358"/>
                    <a:pt x="5476" y="45808"/>
                  </a:cubicBezTo>
                  <a:cubicBezTo>
                    <a:pt x="10951" y="55259"/>
                    <a:pt x="21064" y="61058"/>
                    <a:pt x="31986" y="61009"/>
                  </a:cubicBezTo>
                  <a:cubicBezTo>
                    <a:pt x="42908" y="61058"/>
                    <a:pt x="53021" y="55259"/>
                    <a:pt x="58496" y="45808"/>
                  </a:cubicBezTo>
                  <a:cubicBezTo>
                    <a:pt x="63971" y="36358"/>
                    <a:pt x="63971" y="24700"/>
                    <a:pt x="58496" y="15250"/>
                  </a:cubicBezTo>
                  <a:cubicBezTo>
                    <a:pt x="53021" y="5799"/>
                    <a:pt x="42908" y="0"/>
                    <a:pt x="31986" y="49"/>
                  </a:cubicBezTo>
                  <a:close/>
                </a:path>
              </a:pathLst>
            </a:custGeom>
            <a:solidFill>
              <a:srgbClr val="333333"/>
            </a:solidFill>
          </p:spPr>
        </p:sp>
        <p:sp>
          <p:nvSpPr>
            <p:cNvPr name="Freeform 15" id="15"/>
            <p:cNvSpPr/>
            <p:nvPr/>
          </p:nvSpPr>
          <p:spPr>
            <a:xfrm flipH="false" flipV="false" rot="0">
              <a:off x="2346270" y="144758"/>
              <a:ext cx="29320" cy="27985"/>
            </a:xfrm>
            <a:custGeom>
              <a:avLst/>
              <a:gdLst/>
              <a:ahLst/>
              <a:cxnLst/>
              <a:rect r="r" b="b" t="t" l="l"/>
              <a:pathLst>
                <a:path h="27985" w="29320">
                  <a:moveTo>
                    <a:pt x="14660" y="22"/>
                  </a:moveTo>
                  <a:cubicBezTo>
                    <a:pt x="9654" y="0"/>
                    <a:pt x="5019" y="2657"/>
                    <a:pt x="2509" y="6989"/>
                  </a:cubicBezTo>
                  <a:cubicBezTo>
                    <a:pt x="0" y="11320"/>
                    <a:pt x="0" y="16664"/>
                    <a:pt x="2509" y="20995"/>
                  </a:cubicBezTo>
                  <a:cubicBezTo>
                    <a:pt x="5019" y="25327"/>
                    <a:pt x="9654" y="27984"/>
                    <a:pt x="14660" y="27962"/>
                  </a:cubicBezTo>
                  <a:cubicBezTo>
                    <a:pt x="19666" y="27984"/>
                    <a:pt x="24301" y="25327"/>
                    <a:pt x="26811" y="20995"/>
                  </a:cubicBezTo>
                  <a:cubicBezTo>
                    <a:pt x="29320" y="16664"/>
                    <a:pt x="29320" y="11320"/>
                    <a:pt x="26811" y="6989"/>
                  </a:cubicBezTo>
                  <a:cubicBezTo>
                    <a:pt x="24301" y="2657"/>
                    <a:pt x="19666" y="0"/>
                    <a:pt x="14660" y="22"/>
                  </a:cubicBezTo>
                  <a:close/>
                </a:path>
              </a:pathLst>
            </a:custGeom>
            <a:solidFill>
              <a:srgbClr val="010101"/>
            </a:solidFill>
          </p:spPr>
        </p:sp>
        <p:sp>
          <p:nvSpPr>
            <p:cNvPr name="Freeform 16" id="16"/>
            <p:cNvSpPr/>
            <p:nvPr/>
          </p:nvSpPr>
          <p:spPr>
            <a:xfrm flipH="false" flipV="false" rot="0">
              <a:off x="2344044" y="144768"/>
              <a:ext cx="15993" cy="15264"/>
            </a:xfrm>
            <a:custGeom>
              <a:avLst/>
              <a:gdLst/>
              <a:ahLst/>
              <a:cxnLst/>
              <a:rect r="r" b="b" t="t" l="l"/>
              <a:pathLst>
                <a:path h="15264" w="15993">
                  <a:moveTo>
                    <a:pt x="7996" y="12"/>
                  </a:moveTo>
                  <a:cubicBezTo>
                    <a:pt x="5266" y="0"/>
                    <a:pt x="2737" y="1449"/>
                    <a:pt x="1368" y="3812"/>
                  </a:cubicBezTo>
                  <a:cubicBezTo>
                    <a:pt x="0" y="6175"/>
                    <a:pt x="0" y="9089"/>
                    <a:pt x="1368" y="11452"/>
                  </a:cubicBezTo>
                  <a:cubicBezTo>
                    <a:pt x="2737" y="13815"/>
                    <a:pt x="5266" y="15264"/>
                    <a:pt x="7996" y="15252"/>
                  </a:cubicBezTo>
                  <a:cubicBezTo>
                    <a:pt x="10726" y="15264"/>
                    <a:pt x="13255" y="13815"/>
                    <a:pt x="14623" y="11452"/>
                  </a:cubicBezTo>
                  <a:cubicBezTo>
                    <a:pt x="15992" y="9089"/>
                    <a:pt x="15992" y="6175"/>
                    <a:pt x="14623" y="3812"/>
                  </a:cubicBezTo>
                  <a:cubicBezTo>
                    <a:pt x="13255" y="1449"/>
                    <a:pt x="10726" y="0"/>
                    <a:pt x="7996" y="12"/>
                  </a:cubicBezTo>
                  <a:close/>
                </a:path>
              </a:pathLst>
            </a:custGeom>
            <a:solidFill>
              <a:srgbClr val="010101"/>
            </a:solidFill>
          </p:spPr>
        </p:sp>
        <p:sp>
          <p:nvSpPr>
            <p:cNvPr name="Freeform 17" id="17"/>
            <p:cNvSpPr/>
            <p:nvPr/>
          </p:nvSpPr>
          <p:spPr>
            <a:xfrm flipH="false" flipV="false" rot="0">
              <a:off x="4716780" y="534670"/>
              <a:ext cx="19050" cy="278130"/>
            </a:xfrm>
            <a:custGeom>
              <a:avLst/>
              <a:gdLst/>
              <a:ahLst/>
              <a:cxnLst/>
              <a:rect r="r" b="b" t="t" l="l"/>
              <a:pathLst>
                <a:path h="278130" w="19050">
                  <a:moveTo>
                    <a:pt x="0" y="0"/>
                  </a:moveTo>
                  <a:lnTo>
                    <a:pt x="0" y="278130"/>
                  </a:lnTo>
                  <a:cubicBezTo>
                    <a:pt x="19050" y="278130"/>
                    <a:pt x="16510" y="262890"/>
                    <a:pt x="16510" y="243840"/>
                  </a:cubicBezTo>
                  <a:lnTo>
                    <a:pt x="16510" y="35560"/>
                  </a:lnTo>
                  <a:cubicBezTo>
                    <a:pt x="16510" y="16510"/>
                    <a:pt x="19050" y="0"/>
                    <a:pt x="0" y="0"/>
                  </a:cubicBezTo>
                  <a:close/>
                </a:path>
              </a:pathLst>
            </a:custGeom>
            <a:solidFill>
              <a:srgbClr val="010101"/>
            </a:solidFill>
          </p:spPr>
        </p:sp>
        <p:sp>
          <p:nvSpPr>
            <p:cNvPr name="Freeform 18" id="18"/>
            <p:cNvSpPr/>
            <p:nvPr/>
          </p:nvSpPr>
          <p:spPr>
            <a:xfrm flipH="false" flipV="false" rot="0">
              <a:off x="4716780" y="861060"/>
              <a:ext cx="19050" cy="278130"/>
            </a:xfrm>
            <a:custGeom>
              <a:avLst/>
              <a:gdLst/>
              <a:ahLst/>
              <a:cxnLst/>
              <a:rect r="r" b="b" t="t" l="l"/>
              <a:pathLst>
                <a:path h="278130" w="19050">
                  <a:moveTo>
                    <a:pt x="0" y="0"/>
                  </a:moveTo>
                  <a:lnTo>
                    <a:pt x="0" y="278130"/>
                  </a:lnTo>
                  <a:cubicBezTo>
                    <a:pt x="19050" y="278130"/>
                    <a:pt x="16510" y="262890"/>
                    <a:pt x="16510" y="243840"/>
                  </a:cubicBezTo>
                  <a:lnTo>
                    <a:pt x="16510" y="35560"/>
                  </a:lnTo>
                  <a:cubicBezTo>
                    <a:pt x="16510" y="16510"/>
                    <a:pt x="19050" y="0"/>
                    <a:pt x="0" y="0"/>
                  </a:cubicBezTo>
                  <a:close/>
                </a:path>
              </a:pathLst>
            </a:custGeom>
            <a:solidFill>
              <a:srgbClr val="010101"/>
            </a:solidFill>
          </p:spPr>
        </p:sp>
        <p:sp>
          <p:nvSpPr>
            <p:cNvPr name="Freeform 19" id="19"/>
            <p:cNvSpPr/>
            <p:nvPr/>
          </p:nvSpPr>
          <p:spPr>
            <a:xfrm flipH="false" flipV="false" rot="0">
              <a:off x="4064000" y="-2540"/>
              <a:ext cx="320040" cy="19050"/>
            </a:xfrm>
            <a:custGeom>
              <a:avLst/>
              <a:gdLst/>
              <a:ahLst/>
              <a:cxnLst/>
              <a:rect r="r" b="b" t="t" l="l"/>
              <a:pathLst>
                <a:path h="19050" w="320040">
                  <a:moveTo>
                    <a:pt x="0" y="19050"/>
                  </a:moveTo>
                  <a:lnTo>
                    <a:pt x="320040" y="19050"/>
                  </a:lnTo>
                  <a:cubicBezTo>
                    <a:pt x="320040" y="0"/>
                    <a:pt x="304800" y="2540"/>
                    <a:pt x="285750" y="2540"/>
                  </a:cubicBezTo>
                  <a:lnTo>
                    <a:pt x="34290" y="2540"/>
                  </a:lnTo>
                  <a:cubicBezTo>
                    <a:pt x="15240" y="2540"/>
                    <a:pt x="0" y="0"/>
                    <a:pt x="0" y="19050"/>
                  </a:cubicBezTo>
                  <a:close/>
                </a:path>
              </a:pathLst>
            </a:custGeom>
            <a:solidFill>
              <a:srgbClr val="010101"/>
            </a:solidFill>
          </p:spPr>
        </p:sp>
      </p:grpSp>
      <p:grpSp>
        <p:nvGrpSpPr>
          <p:cNvPr name="Group 20" id="20"/>
          <p:cNvGrpSpPr/>
          <p:nvPr/>
        </p:nvGrpSpPr>
        <p:grpSpPr>
          <a:xfrm rot="0">
            <a:off x="1028700" y="3466320"/>
            <a:ext cx="3278799" cy="4277145"/>
            <a:chOff x="0" y="0"/>
            <a:chExt cx="999092" cy="1303301"/>
          </a:xfrm>
        </p:grpSpPr>
        <p:sp>
          <p:nvSpPr>
            <p:cNvPr name="Freeform 21" id="21"/>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22" id="22"/>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grpSp>
        <p:nvGrpSpPr>
          <p:cNvPr name="Group 23" id="23"/>
          <p:cNvGrpSpPr/>
          <p:nvPr/>
        </p:nvGrpSpPr>
        <p:grpSpPr>
          <a:xfrm rot="0">
            <a:off x="4599485" y="3466320"/>
            <a:ext cx="3278799" cy="4277145"/>
            <a:chOff x="0" y="0"/>
            <a:chExt cx="999092" cy="1303301"/>
          </a:xfrm>
        </p:grpSpPr>
        <p:sp>
          <p:nvSpPr>
            <p:cNvPr name="Freeform 24" id="24"/>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25" id="25"/>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grpSp>
        <p:nvGrpSpPr>
          <p:cNvPr name="Group 26" id="26"/>
          <p:cNvGrpSpPr/>
          <p:nvPr/>
        </p:nvGrpSpPr>
        <p:grpSpPr>
          <a:xfrm rot="0">
            <a:off x="8068365" y="3466320"/>
            <a:ext cx="3278799" cy="4277145"/>
            <a:chOff x="0" y="0"/>
            <a:chExt cx="999092" cy="1303301"/>
          </a:xfrm>
        </p:grpSpPr>
        <p:sp>
          <p:nvSpPr>
            <p:cNvPr name="Freeform 27" id="27"/>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28" id="28"/>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sp>
        <p:nvSpPr>
          <p:cNvPr name="AutoShape 29" id="29"/>
          <p:cNvSpPr/>
          <p:nvPr/>
        </p:nvSpPr>
        <p:spPr>
          <a:xfrm>
            <a:off x="-693513" y="3095716"/>
            <a:ext cx="10503182" cy="0"/>
          </a:xfrm>
          <a:prstGeom prst="line">
            <a:avLst/>
          </a:prstGeom>
          <a:ln cap="flat" w="9525">
            <a:solidFill>
              <a:srgbClr val="FFFFFF"/>
            </a:solidFill>
            <a:prstDash val="solid"/>
            <a:headEnd type="none" len="sm" w="sm"/>
            <a:tailEnd type="none" len="sm" w="sm"/>
          </a:ln>
        </p:spPr>
      </p:sp>
      <p:grpSp>
        <p:nvGrpSpPr>
          <p:cNvPr name="Group 30" id="30"/>
          <p:cNvGrpSpPr/>
          <p:nvPr/>
        </p:nvGrpSpPr>
        <p:grpSpPr>
          <a:xfrm rot="0">
            <a:off x="16129947" y="1028700"/>
            <a:ext cx="1348964" cy="1348964"/>
            <a:chOff x="0" y="0"/>
            <a:chExt cx="1798619" cy="1798619"/>
          </a:xfrm>
        </p:grpSpPr>
        <p:grpSp>
          <p:nvGrpSpPr>
            <p:cNvPr name="Group 31" id="31"/>
            <p:cNvGrpSpPr/>
            <p:nvPr/>
          </p:nvGrpSpPr>
          <p:grpSpPr>
            <a:xfrm rot="0">
              <a:off x="0" y="0"/>
              <a:ext cx="1798619" cy="1798619"/>
              <a:chOff x="0" y="0"/>
              <a:chExt cx="812800" cy="812800"/>
            </a:xfrm>
          </p:grpSpPr>
          <p:sp>
            <p:nvSpPr>
              <p:cNvPr name="Freeform 32" id="3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33" id="33"/>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34" id="34"/>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Freeform 35" id="35"/>
          <p:cNvSpPr/>
          <p:nvPr/>
        </p:nvSpPr>
        <p:spPr>
          <a:xfrm flipH="false" flipV="false" rot="0">
            <a:off x="1835475" y="3836287"/>
            <a:ext cx="1665249" cy="1661086"/>
          </a:xfrm>
          <a:custGeom>
            <a:avLst/>
            <a:gdLst/>
            <a:ahLst/>
            <a:cxnLst/>
            <a:rect r="r" b="b" t="t" l="l"/>
            <a:pathLst>
              <a:path h="1661086" w="1665249">
                <a:moveTo>
                  <a:pt x="0" y="0"/>
                </a:moveTo>
                <a:lnTo>
                  <a:pt x="1665249" y="0"/>
                </a:lnTo>
                <a:lnTo>
                  <a:pt x="1665249" y="1661086"/>
                </a:lnTo>
                <a:lnTo>
                  <a:pt x="0" y="166108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6" id="36"/>
          <p:cNvSpPr/>
          <p:nvPr/>
        </p:nvSpPr>
        <p:spPr>
          <a:xfrm flipH="false" flipV="false" rot="0">
            <a:off x="5339215" y="3836287"/>
            <a:ext cx="1799340" cy="1439472"/>
          </a:xfrm>
          <a:custGeom>
            <a:avLst/>
            <a:gdLst/>
            <a:ahLst/>
            <a:cxnLst/>
            <a:rect r="r" b="b" t="t" l="l"/>
            <a:pathLst>
              <a:path h="1439472" w="1799340">
                <a:moveTo>
                  <a:pt x="0" y="0"/>
                </a:moveTo>
                <a:lnTo>
                  <a:pt x="1799339" y="0"/>
                </a:lnTo>
                <a:lnTo>
                  <a:pt x="1799339" y="1439472"/>
                </a:lnTo>
                <a:lnTo>
                  <a:pt x="0" y="1439472"/>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37" id="37"/>
          <p:cNvSpPr/>
          <p:nvPr/>
        </p:nvSpPr>
        <p:spPr>
          <a:xfrm flipH="false" flipV="false" rot="0">
            <a:off x="9039012" y="3915789"/>
            <a:ext cx="1541315" cy="1502081"/>
          </a:xfrm>
          <a:custGeom>
            <a:avLst/>
            <a:gdLst/>
            <a:ahLst/>
            <a:cxnLst/>
            <a:rect r="r" b="b" t="t" l="l"/>
            <a:pathLst>
              <a:path h="1502081" w="1541315">
                <a:moveTo>
                  <a:pt x="0" y="0"/>
                </a:moveTo>
                <a:lnTo>
                  <a:pt x="1541315" y="0"/>
                </a:lnTo>
                <a:lnTo>
                  <a:pt x="1541315" y="1502081"/>
                </a:lnTo>
                <a:lnTo>
                  <a:pt x="0" y="1502081"/>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38" id="38"/>
          <p:cNvSpPr txBox="true"/>
          <p:nvPr/>
        </p:nvSpPr>
        <p:spPr>
          <a:xfrm rot="0">
            <a:off x="8657350" y="5492189"/>
            <a:ext cx="2304639" cy="9010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Secure repository for Network Detective Pro data</a:t>
            </a:r>
          </a:p>
        </p:txBody>
      </p:sp>
      <p:sp>
        <p:nvSpPr>
          <p:cNvPr name="TextBox 39" id="39"/>
          <p:cNvSpPr txBox="true"/>
          <p:nvPr/>
        </p:nvSpPr>
        <p:spPr>
          <a:xfrm rot="0">
            <a:off x="5086565" y="5492189"/>
            <a:ext cx="2304639" cy="5962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Accessible only by authorized IT personnel</a:t>
            </a:r>
          </a:p>
        </p:txBody>
      </p:sp>
      <p:sp>
        <p:nvSpPr>
          <p:cNvPr name="TextBox 40" id="40"/>
          <p:cNvSpPr txBox="true"/>
          <p:nvPr/>
        </p:nvSpPr>
        <p:spPr>
          <a:xfrm rot="0">
            <a:off x="1515780" y="5492189"/>
            <a:ext cx="2304639" cy="9010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Centralized hub for storing and accessing assessments</a:t>
            </a:r>
          </a:p>
        </p:txBody>
      </p:sp>
      <p:sp>
        <p:nvSpPr>
          <p:cNvPr name="TextBox 41" id="41"/>
          <p:cNvSpPr txBox="true"/>
          <p:nvPr/>
        </p:nvSpPr>
        <p:spPr>
          <a:xfrm rot="0">
            <a:off x="2650550" y="1737514"/>
            <a:ext cx="8923216" cy="1353440"/>
          </a:xfrm>
          <a:prstGeom prst="rect">
            <a:avLst/>
          </a:prstGeom>
        </p:spPr>
        <p:txBody>
          <a:bodyPr anchor="t" rtlCol="false" tIns="0" lIns="0" bIns="0" rIns="0">
            <a:spAutoFit/>
          </a:bodyPr>
          <a:lstStyle/>
          <a:p>
            <a:pPr algn="l" marL="0" indent="0" lvl="0">
              <a:lnSpc>
                <a:spcPts val="4958"/>
              </a:lnSpc>
              <a:spcBef>
                <a:spcPct val="0"/>
              </a:spcBef>
            </a:pPr>
            <a:r>
              <a:rPr lang="en-US" sz="6700" spc="-609">
                <a:solidFill>
                  <a:srgbClr val="FFFFFF"/>
                </a:solidFill>
                <a:latin typeface="TT Fors"/>
              </a:rPr>
              <a:t>NEXTCLOUD SERVER INTEGRATION</a:t>
            </a:r>
            <a:r>
              <a:rPr lang="en-US" sz="6700" spc="-609" strike="noStrike" u="none">
                <a:solidFill>
                  <a:srgbClr val="FFFFFF"/>
                </a:solidFill>
                <a:latin typeface="TT Fors"/>
              </a:rPr>
              <a:t>PORTRAIT)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0">
            <a:off x="245868" y="-635766"/>
            <a:ext cx="7548481" cy="7001216"/>
          </a:xfrm>
          <a:custGeom>
            <a:avLst/>
            <a:gdLst/>
            <a:ahLst/>
            <a:cxnLst/>
            <a:rect r="r" b="b" t="t" l="l"/>
            <a:pathLst>
              <a:path h="7001216" w="7548481">
                <a:moveTo>
                  <a:pt x="0" y="0"/>
                </a:moveTo>
                <a:lnTo>
                  <a:pt x="7548482" y="0"/>
                </a:lnTo>
                <a:lnTo>
                  <a:pt x="7548482" y="7001217"/>
                </a:lnTo>
                <a:lnTo>
                  <a:pt x="0" y="7001217"/>
                </a:lnTo>
                <a:lnTo>
                  <a:pt x="0" y="0"/>
                </a:lnTo>
                <a:close/>
              </a:path>
            </a:pathLst>
          </a:custGeom>
          <a:blipFill>
            <a:blip r:embed="rId4"/>
            <a:stretch>
              <a:fillRect l="0" t="0" r="0" b="0"/>
            </a:stretch>
          </a:blipFill>
        </p:spPr>
      </p:sp>
      <p:sp>
        <p:nvSpPr>
          <p:cNvPr name="Freeform 4" id="4"/>
          <p:cNvSpPr/>
          <p:nvPr/>
        </p:nvSpPr>
        <p:spPr>
          <a:xfrm flipH="false" flipV="false" rot="0">
            <a:off x="-1194065" y="4462859"/>
            <a:ext cx="8594883" cy="8229600"/>
          </a:xfrm>
          <a:custGeom>
            <a:avLst/>
            <a:gdLst/>
            <a:ahLst/>
            <a:cxnLst/>
            <a:rect r="r" b="b" t="t" l="l"/>
            <a:pathLst>
              <a:path h="8229600" w="8594883">
                <a:moveTo>
                  <a:pt x="0" y="0"/>
                </a:moveTo>
                <a:lnTo>
                  <a:pt x="8594883" y="0"/>
                </a:lnTo>
                <a:lnTo>
                  <a:pt x="8594883" y="8229600"/>
                </a:lnTo>
                <a:lnTo>
                  <a:pt x="0" y="8229600"/>
                </a:lnTo>
                <a:lnTo>
                  <a:pt x="0" y="0"/>
                </a:lnTo>
                <a:close/>
              </a:path>
            </a:pathLst>
          </a:custGeom>
          <a:blipFill>
            <a:blip r:embed="rId5"/>
            <a:stretch>
              <a:fillRect l="0" t="0" r="0" b="0"/>
            </a:stretch>
          </a:blipFill>
        </p:spPr>
      </p:sp>
      <p:sp>
        <p:nvSpPr>
          <p:cNvPr name="Freeform 5" id="5"/>
          <p:cNvSpPr/>
          <p:nvPr/>
        </p:nvSpPr>
        <p:spPr>
          <a:xfrm flipH="false" flipV="false" rot="0">
            <a:off x="589954" y="763155"/>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sp>
        <p:nvSpPr>
          <p:cNvPr name="Freeform 6" id="6"/>
          <p:cNvSpPr/>
          <p:nvPr/>
        </p:nvSpPr>
        <p:spPr>
          <a:xfrm flipH="false" flipV="false" rot="-10800000">
            <a:off x="15751273" y="-1086697"/>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grpSp>
        <p:nvGrpSpPr>
          <p:cNvPr name="Group 7" id="7"/>
          <p:cNvGrpSpPr/>
          <p:nvPr/>
        </p:nvGrpSpPr>
        <p:grpSpPr>
          <a:xfrm rot="0">
            <a:off x="4359823" y="1268668"/>
            <a:ext cx="12689927" cy="7749664"/>
            <a:chOff x="0" y="0"/>
            <a:chExt cx="3342203" cy="2041064"/>
          </a:xfrm>
        </p:grpSpPr>
        <p:sp>
          <p:nvSpPr>
            <p:cNvPr name="Freeform 8" id="8"/>
            <p:cNvSpPr/>
            <p:nvPr/>
          </p:nvSpPr>
          <p:spPr>
            <a:xfrm flipH="false" flipV="false" rot="0">
              <a:off x="0" y="0"/>
              <a:ext cx="3342203" cy="2041064"/>
            </a:xfrm>
            <a:custGeom>
              <a:avLst/>
              <a:gdLst/>
              <a:ahLst/>
              <a:cxnLst/>
              <a:rect r="r" b="b" t="t" l="l"/>
              <a:pathLst>
                <a:path h="2041064" w="3342203">
                  <a:moveTo>
                    <a:pt x="15252" y="0"/>
                  </a:moveTo>
                  <a:lnTo>
                    <a:pt x="3326951" y="0"/>
                  </a:lnTo>
                  <a:cubicBezTo>
                    <a:pt x="3335374" y="0"/>
                    <a:pt x="3342203" y="6829"/>
                    <a:pt x="3342203" y="15252"/>
                  </a:cubicBezTo>
                  <a:lnTo>
                    <a:pt x="3342203" y="2025812"/>
                  </a:lnTo>
                  <a:cubicBezTo>
                    <a:pt x="3342203" y="2034235"/>
                    <a:pt x="3335374" y="2041064"/>
                    <a:pt x="3326951" y="2041064"/>
                  </a:cubicBezTo>
                  <a:lnTo>
                    <a:pt x="15252" y="2041064"/>
                  </a:lnTo>
                  <a:cubicBezTo>
                    <a:pt x="11207" y="2041064"/>
                    <a:pt x="7328" y="2039457"/>
                    <a:pt x="4467" y="2036597"/>
                  </a:cubicBezTo>
                  <a:cubicBezTo>
                    <a:pt x="1607" y="2033736"/>
                    <a:pt x="0" y="2029857"/>
                    <a:pt x="0" y="2025812"/>
                  </a:cubicBezTo>
                  <a:lnTo>
                    <a:pt x="0" y="15252"/>
                  </a:lnTo>
                  <a:cubicBezTo>
                    <a:pt x="0" y="6829"/>
                    <a:pt x="6829" y="0"/>
                    <a:pt x="15252" y="0"/>
                  </a:cubicBezTo>
                  <a:close/>
                </a:path>
              </a:pathLst>
            </a:custGeom>
            <a:solidFill>
              <a:srgbClr val="FFFFFF"/>
            </a:solidFill>
          </p:spPr>
        </p:sp>
        <p:sp>
          <p:nvSpPr>
            <p:cNvPr name="TextBox 9" id="9"/>
            <p:cNvSpPr txBox="true"/>
            <p:nvPr/>
          </p:nvSpPr>
          <p:spPr>
            <a:xfrm>
              <a:off x="0" y="-47625"/>
              <a:ext cx="3342203" cy="2088689"/>
            </a:xfrm>
            <a:prstGeom prst="rect">
              <a:avLst/>
            </a:prstGeom>
          </p:spPr>
          <p:txBody>
            <a:bodyPr anchor="ctr" rtlCol="false" tIns="50800" lIns="50800" bIns="50800" rIns="50800"/>
            <a:lstStyle/>
            <a:p>
              <a:pPr algn="ctr">
                <a:lnSpc>
                  <a:spcPts val="3079"/>
                </a:lnSpc>
              </a:pPr>
            </a:p>
          </p:txBody>
        </p:sp>
      </p:grpSp>
      <p:sp>
        <p:nvSpPr>
          <p:cNvPr name="Freeform 10" id="10"/>
          <p:cNvSpPr/>
          <p:nvPr/>
        </p:nvSpPr>
        <p:spPr>
          <a:xfrm flipH="false" flipV="false" rot="0">
            <a:off x="13908993" y="5077050"/>
            <a:ext cx="7548481" cy="7001216"/>
          </a:xfrm>
          <a:custGeom>
            <a:avLst/>
            <a:gdLst/>
            <a:ahLst/>
            <a:cxnLst/>
            <a:rect r="r" b="b" t="t" l="l"/>
            <a:pathLst>
              <a:path h="7001216" w="7548481">
                <a:moveTo>
                  <a:pt x="0" y="0"/>
                </a:moveTo>
                <a:lnTo>
                  <a:pt x="7548481" y="0"/>
                </a:lnTo>
                <a:lnTo>
                  <a:pt x="7548481" y="7001217"/>
                </a:lnTo>
                <a:lnTo>
                  <a:pt x="0" y="7001217"/>
                </a:lnTo>
                <a:lnTo>
                  <a:pt x="0" y="0"/>
                </a:lnTo>
                <a:close/>
              </a:path>
            </a:pathLst>
          </a:custGeom>
          <a:blipFill>
            <a:blip r:embed="rId4"/>
            <a:stretch>
              <a:fillRect l="0" t="0" r="0" b="0"/>
            </a:stretch>
          </a:blipFill>
        </p:spPr>
      </p:sp>
      <p:grpSp>
        <p:nvGrpSpPr>
          <p:cNvPr name="Group 11" id="11"/>
          <p:cNvGrpSpPr>
            <a:grpSpLocks noChangeAspect="true"/>
          </p:cNvGrpSpPr>
          <p:nvPr/>
        </p:nvGrpSpPr>
        <p:grpSpPr>
          <a:xfrm rot="0">
            <a:off x="-1604117" y="2864954"/>
            <a:ext cx="9146584" cy="5246370"/>
            <a:chOff x="0" y="0"/>
            <a:chExt cx="7981950" cy="4578350"/>
          </a:xfrm>
        </p:grpSpPr>
        <p:sp>
          <p:nvSpPr>
            <p:cNvPr name="Freeform 12" id="12"/>
            <p:cNvSpPr/>
            <p:nvPr/>
          </p:nvSpPr>
          <p:spPr>
            <a:xfrm flipH="false" flipV="false" rot="0">
              <a:off x="765810" y="21590"/>
              <a:ext cx="6451600" cy="4326890"/>
            </a:xfrm>
            <a:custGeom>
              <a:avLst/>
              <a:gdLst/>
              <a:ahLst/>
              <a:cxnLst/>
              <a:rect r="r" b="b" t="t" l="l"/>
              <a:pathLst>
                <a:path h="4326890" w="645160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10101"/>
            </a:solidFill>
          </p:spPr>
        </p:sp>
        <p:sp>
          <p:nvSpPr>
            <p:cNvPr name="Freeform 13" id="13"/>
            <p:cNvSpPr/>
            <p:nvPr/>
          </p:nvSpPr>
          <p:spPr>
            <a:xfrm flipH="false" flipV="false" rot="0">
              <a:off x="0" y="0"/>
              <a:ext cx="7981950" cy="4542790"/>
            </a:xfrm>
            <a:custGeom>
              <a:avLst/>
              <a:gdLst/>
              <a:ahLst/>
              <a:cxnLst/>
              <a:rect r="r" b="b" t="t" l="l"/>
              <a:pathLst>
                <a:path h="4542790" w="798195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E9E9E9"/>
            </a:solidFill>
          </p:spPr>
        </p:sp>
        <p:sp>
          <p:nvSpPr>
            <p:cNvPr name="Freeform 14" id="14"/>
            <p:cNvSpPr/>
            <p:nvPr/>
          </p:nvSpPr>
          <p:spPr>
            <a:xfrm flipH="false" flipV="false" rot="0">
              <a:off x="3460750" y="4349750"/>
              <a:ext cx="1059180" cy="96520"/>
            </a:xfrm>
            <a:custGeom>
              <a:avLst/>
              <a:gdLst/>
              <a:ahLst/>
              <a:cxnLst/>
              <a:rect r="r" b="b" t="t" l="l"/>
              <a:pathLst>
                <a:path h="96520" w="105918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CCCCCC"/>
            </a:solidFill>
          </p:spPr>
        </p:sp>
        <p:sp>
          <p:nvSpPr>
            <p:cNvPr name="Freeform 15" id="15"/>
            <p:cNvSpPr/>
            <p:nvPr/>
          </p:nvSpPr>
          <p:spPr>
            <a:xfrm flipH="false" flipV="false" rot="0">
              <a:off x="163830" y="4542790"/>
              <a:ext cx="7654290" cy="35560"/>
            </a:xfrm>
            <a:custGeom>
              <a:avLst/>
              <a:gdLst/>
              <a:ahLst/>
              <a:cxnLst/>
              <a:rect r="r" b="b" t="t" l="l"/>
              <a:pathLst>
                <a:path h="35560" w="765429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CCCCCC"/>
            </a:solidFill>
          </p:spPr>
        </p:sp>
        <p:sp>
          <p:nvSpPr>
            <p:cNvPr name="Freeform 16" id="16"/>
            <p:cNvSpPr/>
            <p:nvPr/>
          </p:nvSpPr>
          <p:spPr>
            <a:xfrm flipH="false" flipV="false" rot="0">
              <a:off x="962660" y="276860"/>
              <a:ext cx="6055360" cy="3789680"/>
            </a:xfrm>
            <a:custGeom>
              <a:avLst/>
              <a:gdLst/>
              <a:ahLst/>
              <a:cxnLst/>
              <a:rect r="r" b="b" t="t" l="l"/>
              <a:pathLst>
                <a:path h="3789680" w="6055360">
                  <a:moveTo>
                    <a:pt x="0" y="0"/>
                  </a:moveTo>
                  <a:lnTo>
                    <a:pt x="6055360" y="0"/>
                  </a:lnTo>
                  <a:lnTo>
                    <a:pt x="6055360" y="3789680"/>
                  </a:lnTo>
                  <a:lnTo>
                    <a:pt x="0" y="3789680"/>
                  </a:lnTo>
                  <a:close/>
                </a:path>
              </a:pathLst>
            </a:custGeom>
            <a:blipFill>
              <a:blip r:embed="rId6"/>
              <a:stretch>
                <a:fillRect l="0" t="-43" r="0" b="-43"/>
              </a:stretch>
            </a:blipFill>
          </p:spPr>
        </p:sp>
      </p:grpSp>
      <p:grpSp>
        <p:nvGrpSpPr>
          <p:cNvPr name="Group 17" id="17"/>
          <p:cNvGrpSpPr/>
          <p:nvPr/>
        </p:nvGrpSpPr>
        <p:grpSpPr>
          <a:xfrm rot="0">
            <a:off x="15910336" y="7903177"/>
            <a:ext cx="1348964" cy="1348964"/>
            <a:chOff x="0" y="0"/>
            <a:chExt cx="1798619" cy="1798619"/>
          </a:xfrm>
        </p:grpSpPr>
        <p:grpSp>
          <p:nvGrpSpPr>
            <p:cNvPr name="Group 18" id="18"/>
            <p:cNvGrpSpPr/>
            <p:nvPr/>
          </p:nvGrpSpPr>
          <p:grpSpPr>
            <a:xfrm rot="0">
              <a:off x="0" y="0"/>
              <a:ext cx="1798619" cy="1798619"/>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0" id="20"/>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1" id="21"/>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AutoShape 22" id="22"/>
          <p:cNvSpPr/>
          <p:nvPr/>
        </p:nvSpPr>
        <p:spPr>
          <a:xfrm>
            <a:off x="8076046" y="4691551"/>
            <a:ext cx="8024194" cy="0"/>
          </a:xfrm>
          <a:prstGeom prst="line">
            <a:avLst/>
          </a:prstGeom>
          <a:ln cap="flat" w="9525">
            <a:solidFill>
              <a:srgbClr val="CCCCCC"/>
            </a:solidFill>
            <a:prstDash val="solid"/>
            <a:headEnd type="none" len="sm" w="sm"/>
            <a:tailEnd type="none" len="sm" w="sm"/>
          </a:ln>
        </p:spPr>
      </p:sp>
      <p:sp>
        <p:nvSpPr>
          <p:cNvPr name="AutoShape 23" id="23"/>
          <p:cNvSpPr/>
          <p:nvPr/>
        </p:nvSpPr>
        <p:spPr>
          <a:xfrm>
            <a:off x="8057145" y="6635288"/>
            <a:ext cx="8024194" cy="0"/>
          </a:xfrm>
          <a:prstGeom prst="line">
            <a:avLst/>
          </a:prstGeom>
          <a:ln cap="flat" w="9525">
            <a:solidFill>
              <a:srgbClr val="CCCCCC"/>
            </a:solidFill>
            <a:prstDash val="solid"/>
            <a:headEnd type="none" len="sm" w="sm"/>
            <a:tailEnd type="none" len="sm" w="sm"/>
          </a:ln>
        </p:spPr>
      </p:sp>
      <p:sp>
        <p:nvSpPr>
          <p:cNvPr name="TextBox 24" id="24"/>
          <p:cNvSpPr txBox="true"/>
          <p:nvPr/>
        </p:nvSpPr>
        <p:spPr>
          <a:xfrm rot="0">
            <a:off x="8057145" y="3310108"/>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Utilizing Tableau prep for data cleansing and visualization</a:t>
            </a:r>
          </a:p>
        </p:txBody>
      </p:sp>
      <p:sp>
        <p:nvSpPr>
          <p:cNvPr name="TextBox 25" id="25"/>
          <p:cNvSpPr txBox="true"/>
          <p:nvPr/>
        </p:nvSpPr>
        <p:spPr>
          <a:xfrm rot="0">
            <a:off x="6513277" y="3262483"/>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01</a:t>
            </a:r>
          </a:p>
        </p:txBody>
      </p:sp>
      <p:sp>
        <p:nvSpPr>
          <p:cNvPr name="TextBox 26" id="26"/>
          <p:cNvSpPr txBox="true"/>
          <p:nvPr/>
        </p:nvSpPr>
        <p:spPr>
          <a:xfrm rot="0">
            <a:off x="8076046" y="5253844"/>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Enhancing data accuracy and clarity</a:t>
            </a:r>
          </a:p>
        </p:txBody>
      </p:sp>
      <p:sp>
        <p:nvSpPr>
          <p:cNvPr name="TextBox 27" id="27"/>
          <p:cNvSpPr txBox="true"/>
          <p:nvPr/>
        </p:nvSpPr>
        <p:spPr>
          <a:xfrm rot="0">
            <a:off x="6513277" y="5206219"/>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02</a:t>
            </a:r>
          </a:p>
        </p:txBody>
      </p:sp>
      <p:sp>
        <p:nvSpPr>
          <p:cNvPr name="TextBox 28" id="28"/>
          <p:cNvSpPr txBox="true"/>
          <p:nvPr/>
        </p:nvSpPr>
        <p:spPr>
          <a:xfrm rot="0">
            <a:off x="8076046" y="7197581"/>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Creating visualizations for better understanding</a:t>
            </a:r>
          </a:p>
        </p:txBody>
      </p:sp>
      <p:sp>
        <p:nvSpPr>
          <p:cNvPr name="TextBox 29" id="29"/>
          <p:cNvSpPr txBox="true"/>
          <p:nvPr/>
        </p:nvSpPr>
        <p:spPr>
          <a:xfrm rot="0">
            <a:off x="6687868" y="6987396"/>
            <a:ext cx="1106482"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03</a:t>
            </a:r>
          </a:p>
        </p:txBody>
      </p:sp>
      <p:sp>
        <p:nvSpPr>
          <p:cNvPr name="TextBox 30" id="30"/>
          <p:cNvSpPr txBox="true"/>
          <p:nvPr/>
        </p:nvSpPr>
        <p:spPr>
          <a:xfrm rot="0">
            <a:off x="4359823" y="1940393"/>
            <a:ext cx="12689927" cy="672857"/>
          </a:xfrm>
          <a:prstGeom prst="rect">
            <a:avLst/>
          </a:prstGeom>
        </p:spPr>
        <p:txBody>
          <a:bodyPr anchor="t" rtlCol="false" tIns="0" lIns="0" bIns="0" rIns="0">
            <a:spAutoFit/>
          </a:bodyPr>
          <a:lstStyle/>
          <a:p>
            <a:pPr>
              <a:lnSpc>
                <a:spcPts val="4662"/>
              </a:lnSpc>
            </a:pPr>
            <a:r>
              <a:rPr lang="en-US" sz="6300" spc="-573">
                <a:solidFill>
                  <a:srgbClr val="000000"/>
                </a:solidFill>
                <a:latin typeface="TT Fors"/>
              </a:rPr>
              <a:t>DATA CLEANSING AND VISUALIZATION</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7350715">
            <a:off x="12509260" y="-643108"/>
            <a:ext cx="7665473" cy="7339690"/>
          </a:xfrm>
          <a:custGeom>
            <a:avLst/>
            <a:gdLst/>
            <a:ahLst/>
            <a:cxnLst/>
            <a:rect r="r" b="b" t="t" l="l"/>
            <a:pathLst>
              <a:path h="7339690" w="7665473">
                <a:moveTo>
                  <a:pt x="0" y="0"/>
                </a:moveTo>
                <a:lnTo>
                  <a:pt x="7665473" y="0"/>
                </a:lnTo>
                <a:lnTo>
                  <a:pt x="7665473" y="7339691"/>
                </a:lnTo>
                <a:lnTo>
                  <a:pt x="0" y="7339691"/>
                </a:lnTo>
                <a:lnTo>
                  <a:pt x="0" y="0"/>
                </a:lnTo>
                <a:close/>
              </a:path>
            </a:pathLst>
          </a:custGeom>
          <a:blipFill>
            <a:blip r:embed="rId4"/>
            <a:stretch>
              <a:fillRect l="0" t="0" r="0" b="0"/>
            </a:stretch>
          </a:blipFill>
        </p:spPr>
      </p:sp>
      <p:grpSp>
        <p:nvGrpSpPr>
          <p:cNvPr name="Group 4" id="4"/>
          <p:cNvGrpSpPr/>
          <p:nvPr/>
        </p:nvGrpSpPr>
        <p:grpSpPr>
          <a:xfrm rot="-996513">
            <a:off x="8761046" y="2518922"/>
            <a:ext cx="12946980" cy="12258678"/>
            <a:chOff x="0" y="0"/>
            <a:chExt cx="17262640" cy="16344904"/>
          </a:xfrm>
        </p:grpSpPr>
        <p:sp>
          <p:nvSpPr>
            <p:cNvPr name="Freeform 5" id="5"/>
            <p:cNvSpPr/>
            <p:nvPr/>
          </p:nvSpPr>
          <p:spPr>
            <a:xfrm flipH="false" flipV="false" rot="0">
              <a:off x="0" y="0"/>
              <a:ext cx="13048926" cy="13048926"/>
            </a:xfrm>
            <a:custGeom>
              <a:avLst/>
              <a:gdLst/>
              <a:ahLst/>
              <a:cxnLst/>
              <a:rect r="r" b="b" t="t" l="l"/>
              <a:pathLst>
                <a:path h="13048926" w="13048926">
                  <a:moveTo>
                    <a:pt x="0" y="0"/>
                  </a:moveTo>
                  <a:lnTo>
                    <a:pt x="13048926" y="0"/>
                  </a:lnTo>
                  <a:lnTo>
                    <a:pt x="13048926" y="13048926"/>
                  </a:lnTo>
                  <a:lnTo>
                    <a:pt x="0" y="13048926"/>
                  </a:lnTo>
                  <a:lnTo>
                    <a:pt x="0" y="0"/>
                  </a:lnTo>
                  <a:close/>
                </a:path>
              </a:pathLst>
            </a:custGeom>
            <a:blipFill>
              <a:blip r:embed="rId5">
                <a:alphaModFix amt="62000"/>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4213714" y="881997"/>
              <a:ext cx="13048926" cy="13048926"/>
            </a:xfrm>
            <a:custGeom>
              <a:avLst/>
              <a:gdLst/>
              <a:ahLst/>
              <a:cxnLst/>
              <a:rect r="r" b="b" t="t" l="l"/>
              <a:pathLst>
                <a:path h="13048926" w="13048926">
                  <a:moveTo>
                    <a:pt x="0" y="0"/>
                  </a:moveTo>
                  <a:lnTo>
                    <a:pt x="13048926" y="0"/>
                  </a:lnTo>
                  <a:lnTo>
                    <a:pt x="13048926" y="13048926"/>
                  </a:lnTo>
                  <a:lnTo>
                    <a:pt x="0" y="13048926"/>
                  </a:lnTo>
                  <a:lnTo>
                    <a:pt x="0" y="0"/>
                  </a:lnTo>
                  <a:close/>
                </a:path>
              </a:pathLst>
            </a:custGeom>
            <a:blipFill>
              <a:blip r:embed="rId7">
                <a:alphaModFix amt="62000"/>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002583" y="3295977"/>
              <a:ext cx="13048926" cy="13048926"/>
            </a:xfrm>
            <a:custGeom>
              <a:avLst/>
              <a:gdLst/>
              <a:ahLst/>
              <a:cxnLst/>
              <a:rect r="r" b="b" t="t" l="l"/>
              <a:pathLst>
                <a:path h="13048926" w="13048926">
                  <a:moveTo>
                    <a:pt x="0" y="0"/>
                  </a:moveTo>
                  <a:lnTo>
                    <a:pt x="13048927" y="0"/>
                  </a:lnTo>
                  <a:lnTo>
                    <a:pt x="13048927" y="13048927"/>
                  </a:lnTo>
                  <a:lnTo>
                    <a:pt x="0" y="13048927"/>
                  </a:lnTo>
                  <a:lnTo>
                    <a:pt x="0" y="0"/>
                  </a:lnTo>
                  <a:close/>
                </a:path>
              </a:pathLst>
            </a:custGeom>
            <a:blipFill>
              <a:blip r:embed="rId9">
                <a:alphaModFix amt="62000"/>
                <a:extLst>
                  <a:ext uri="{96DAC541-7B7A-43D3-8B79-37D633B846F1}">
                    <asvg:svgBlip xmlns:asvg="http://schemas.microsoft.com/office/drawing/2016/SVG/main" r:embed="rId10"/>
                  </a:ext>
                </a:extLst>
              </a:blip>
              <a:stretch>
                <a:fillRect l="0" t="0" r="0" b="0"/>
              </a:stretch>
            </a:blipFill>
          </p:spPr>
        </p:sp>
      </p:grpSp>
      <p:grpSp>
        <p:nvGrpSpPr>
          <p:cNvPr name="Group 8" id="8"/>
          <p:cNvGrpSpPr/>
          <p:nvPr/>
        </p:nvGrpSpPr>
        <p:grpSpPr>
          <a:xfrm rot="0">
            <a:off x="9612073" y="1061830"/>
            <a:ext cx="7597532" cy="2503719"/>
            <a:chOff x="0" y="0"/>
            <a:chExt cx="1267245" cy="417613"/>
          </a:xfrm>
        </p:grpSpPr>
        <p:sp>
          <p:nvSpPr>
            <p:cNvPr name="Freeform 9" id="9"/>
            <p:cNvSpPr/>
            <p:nvPr/>
          </p:nvSpPr>
          <p:spPr>
            <a:xfrm flipH="false" flipV="false" rot="0">
              <a:off x="0" y="0"/>
              <a:ext cx="1267245" cy="417613"/>
            </a:xfrm>
            <a:custGeom>
              <a:avLst/>
              <a:gdLst/>
              <a:ahLst/>
              <a:cxnLst/>
              <a:rect r="r" b="b" t="t" l="l"/>
              <a:pathLst>
                <a:path h="417613" w="1267245">
                  <a:moveTo>
                    <a:pt x="42798" y="0"/>
                  </a:moveTo>
                  <a:lnTo>
                    <a:pt x="1224447" y="0"/>
                  </a:lnTo>
                  <a:cubicBezTo>
                    <a:pt x="1248084" y="0"/>
                    <a:pt x="1267245" y="19161"/>
                    <a:pt x="1267245" y="42798"/>
                  </a:cubicBezTo>
                  <a:lnTo>
                    <a:pt x="1267245" y="374815"/>
                  </a:lnTo>
                  <a:cubicBezTo>
                    <a:pt x="1267245" y="398451"/>
                    <a:pt x="1248084" y="417613"/>
                    <a:pt x="1224447" y="417613"/>
                  </a:cubicBezTo>
                  <a:lnTo>
                    <a:pt x="42798" y="417613"/>
                  </a:lnTo>
                  <a:cubicBezTo>
                    <a:pt x="19161" y="417613"/>
                    <a:pt x="0" y="398451"/>
                    <a:pt x="0" y="374815"/>
                  </a:cubicBezTo>
                  <a:lnTo>
                    <a:pt x="0" y="42798"/>
                  </a:lnTo>
                  <a:cubicBezTo>
                    <a:pt x="0" y="19161"/>
                    <a:pt x="19161" y="0"/>
                    <a:pt x="42798" y="0"/>
                  </a:cubicBezTo>
                  <a:close/>
                </a:path>
              </a:pathLst>
            </a:custGeom>
            <a:solidFill>
              <a:srgbClr val="FFFFFF"/>
            </a:solidFill>
            <a:ln cap="rnd">
              <a:noFill/>
              <a:prstDash val="solid"/>
              <a:round/>
            </a:ln>
          </p:spPr>
        </p:sp>
        <p:sp>
          <p:nvSpPr>
            <p:cNvPr name="TextBox 10" id="10"/>
            <p:cNvSpPr txBox="true"/>
            <p:nvPr/>
          </p:nvSpPr>
          <p:spPr>
            <a:xfrm>
              <a:off x="0" y="-85725"/>
              <a:ext cx="1267245" cy="503338"/>
            </a:xfrm>
            <a:prstGeom prst="rect">
              <a:avLst/>
            </a:prstGeom>
          </p:spPr>
          <p:txBody>
            <a:bodyPr anchor="ctr" rtlCol="false" tIns="50800" lIns="50800" bIns="50800" rIns="50800"/>
            <a:lstStyle/>
            <a:p>
              <a:pPr algn="ctr" marL="0" indent="0" lvl="0">
                <a:lnSpc>
                  <a:spcPts val="2754"/>
                </a:lnSpc>
                <a:spcBef>
                  <a:spcPct val="0"/>
                </a:spcBef>
              </a:pPr>
            </a:p>
          </p:txBody>
        </p:sp>
      </p:grpSp>
      <p:grpSp>
        <p:nvGrpSpPr>
          <p:cNvPr name="Group 11" id="11"/>
          <p:cNvGrpSpPr/>
          <p:nvPr/>
        </p:nvGrpSpPr>
        <p:grpSpPr>
          <a:xfrm rot="0">
            <a:off x="9612073" y="3924771"/>
            <a:ext cx="7597532" cy="2503719"/>
            <a:chOff x="0" y="0"/>
            <a:chExt cx="1267245" cy="417613"/>
          </a:xfrm>
        </p:grpSpPr>
        <p:sp>
          <p:nvSpPr>
            <p:cNvPr name="Freeform 12" id="12"/>
            <p:cNvSpPr/>
            <p:nvPr/>
          </p:nvSpPr>
          <p:spPr>
            <a:xfrm flipH="false" flipV="false" rot="0">
              <a:off x="0" y="0"/>
              <a:ext cx="1267245" cy="417613"/>
            </a:xfrm>
            <a:custGeom>
              <a:avLst/>
              <a:gdLst/>
              <a:ahLst/>
              <a:cxnLst/>
              <a:rect r="r" b="b" t="t" l="l"/>
              <a:pathLst>
                <a:path h="417613" w="1267245">
                  <a:moveTo>
                    <a:pt x="42798" y="0"/>
                  </a:moveTo>
                  <a:lnTo>
                    <a:pt x="1224447" y="0"/>
                  </a:lnTo>
                  <a:cubicBezTo>
                    <a:pt x="1248084" y="0"/>
                    <a:pt x="1267245" y="19161"/>
                    <a:pt x="1267245" y="42798"/>
                  </a:cubicBezTo>
                  <a:lnTo>
                    <a:pt x="1267245" y="374815"/>
                  </a:lnTo>
                  <a:cubicBezTo>
                    <a:pt x="1267245" y="398451"/>
                    <a:pt x="1248084" y="417613"/>
                    <a:pt x="1224447" y="417613"/>
                  </a:cubicBezTo>
                  <a:lnTo>
                    <a:pt x="42798" y="417613"/>
                  </a:lnTo>
                  <a:cubicBezTo>
                    <a:pt x="19161" y="417613"/>
                    <a:pt x="0" y="398451"/>
                    <a:pt x="0" y="374815"/>
                  </a:cubicBezTo>
                  <a:lnTo>
                    <a:pt x="0" y="42798"/>
                  </a:lnTo>
                  <a:cubicBezTo>
                    <a:pt x="0" y="19161"/>
                    <a:pt x="19161" y="0"/>
                    <a:pt x="42798" y="0"/>
                  </a:cubicBezTo>
                  <a:close/>
                </a:path>
              </a:pathLst>
            </a:custGeom>
            <a:solidFill>
              <a:srgbClr val="FFFFFF"/>
            </a:solidFill>
            <a:ln cap="rnd">
              <a:noFill/>
              <a:prstDash val="solid"/>
              <a:round/>
            </a:ln>
          </p:spPr>
        </p:sp>
        <p:sp>
          <p:nvSpPr>
            <p:cNvPr name="TextBox 13" id="13"/>
            <p:cNvSpPr txBox="true"/>
            <p:nvPr/>
          </p:nvSpPr>
          <p:spPr>
            <a:xfrm>
              <a:off x="0" y="-85725"/>
              <a:ext cx="1267245" cy="503338"/>
            </a:xfrm>
            <a:prstGeom prst="rect">
              <a:avLst/>
            </a:prstGeom>
          </p:spPr>
          <p:txBody>
            <a:bodyPr anchor="ctr" rtlCol="false" tIns="50800" lIns="50800" bIns="50800" rIns="50800"/>
            <a:lstStyle/>
            <a:p>
              <a:pPr algn="ctr" marL="0" indent="0" lvl="0">
                <a:lnSpc>
                  <a:spcPts val="2754"/>
                </a:lnSpc>
                <a:spcBef>
                  <a:spcPct val="0"/>
                </a:spcBef>
              </a:pPr>
            </a:p>
          </p:txBody>
        </p:sp>
      </p:grpSp>
      <p:grpSp>
        <p:nvGrpSpPr>
          <p:cNvPr name="Group 14" id="14"/>
          <p:cNvGrpSpPr/>
          <p:nvPr/>
        </p:nvGrpSpPr>
        <p:grpSpPr>
          <a:xfrm rot="0">
            <a:off x="9661768" y="6754581"/>
            <a:ext cx="7597532" cy="2503719"/>
            <a:chOff x="0" y="0"/>
            <a:chExt cx="1267245" cy="417613"/>
          </a:xfrm>
        </p:grpSpPr>
        <p:sp>
          <p:nvSpPr>
            <p:cNvPr name="Freeform 15" id="15"/>
            <p:cNvSpPr/>
            <p:nvPr/>
          </p:nvSpPr>
          <p:spPr>
            <a:xfrm flipH="false" flipV="false" rot="0">
              <a:off x="0" y="0"/>
              <a:ext cx="1267245" cy="417613"/>
            </a:xfrm>
            <a:custGeom>
              <a:avLst/>
              <a:gdLst/>
              <a:ahLst/>
              <a:cxnLst/>
              <a:rect r="r" b="b" t="t" l="l"/>
              <a:pathLst>
                <a:path h="417613" w="1267245">
                  <a:moveTo>
                    <a:pt x="42798" y="0"/>
                  </a:moveTo>
                  <a:lnTo>
                    <a:pt x="1224447" y="0"/>
                  </a:lnTo>
                  <a:cubicBezTo>
                    <a:pt x="1248084" y="0"/>
                    <a:pt x="1267245" y="19161"/>
                    <a:pt x="1267245" y="42798"/>
                  </a:cubicBezTo>
                  <a:lnTo>
                    <a:pt x="1267245" y="374815"/>
                  </a:lnTo>
                  <a:cubicBezTo>
                    <a:pt x="1267245" y="398451"/>
                    <a:pt x="1248084" y="417613"/>
                    <a:pt x="1224447" y="417613"/>
                  </a:cubicBezTo>
                  <a:lnTo>
                    <a:pt x="42798" y="417613"/>
                  </a:lnTo>
                  <a:cubicBezTo>
                    <a:pt x="19161" y="417613"/>
                    <a:pt x="0" y="398451"/>
                    <a:pt x="0" y="374815"/>
                  </a:cubicBezTo>
                  <a:lnTo>
                    <a:pt x="0" y="42798"/>
                  </a:lnTo>
                  <a:cubicBezTo>
                    <a:pt x="0" y="19161"/>
                    <a:pt x="19161" y="0"/>
                    <a:pt x="42798" y="0"/>
                  </a:cubicBezTo>
                  <a:close/>
                </a:path>
              </a:pathLst>
            </a:custGeom>
            <a:solidFill>
              <a:srgbClr val="FFFFFF"/>
            </a:solidFill>
            <a:ln cap="rnd">
              <a:noFill/>
              <a:prstDash val="solid"/>
              <a:round/>
            </a:ln>
          </p:spPr>
        </p:sp>
        <p:sp>
          <p:nvSpPr>
            <p:cNvPr name="TextBox 16" id="16"/>
            <p:cNvSpPr txBox="true"/>
            <p:nvPr/>
          </p:nvSpPr>
          <p:spPr>
            <a:xfrm>
              <a:off x="0" y="-85725"/>
              <a:ext cx="1267245" cy="503338"/>
            </a:xfrm>
            <a:prstGeom prst="rect">
              <a:avLst/>
            </a:prstGeom>
          </p:spPr>
          <p:txBody>
            <a:bodyPr anchor="ctr" rtlCol="false" tIns="50800" lIns="50800" bIns="50800" rIns="50800"/>
            <a:lstStyle/>
            <a:p>
              <a:pPr algn="ctr" marL="0" indent="0" lvl="0">
                <a:lnSpc>
                  <a:spcPts val="2754"/>
                </a:lnSpc>
                <a:spcBef>
                  <a:spcPct val="0"/>
                </a:spcBef>
              </a:pPr>
            </a:p>
          </p:txBody>
        </p:sp>
      </p:grpSp>
      <p:sp>
        <p:nvSpPr>
          <p:cNvPr name="AutoShape 17" id="17"/>
          <p:cNvSpPr/>
          <p:nvPr/>
        </p:nvSpPr>
        <p:spPr>
          <a:xfrm>
            <a:off x="-2146107" y="2416657"/>
            <a:ext cx="11807875" cy="0"/>
          </a:xfrm>
          <a:prstGeom prst="line">
            <a:avLst/>
          </a:prstGeom>
          <a:ln cap="flat" w="28575">
            <a:solidFill>
              <a:srgbClr val="FFFFFF"/>
            </a:solidFill>
            <a:prstDash val="solid"/>
            <a:headEnd type="none" len="sm" w="sm"/>
            <a:tailEnd type="none" len="sm" w="sm"/>
          </a:ln>
        </p:spPr>
      </p:sp>
      <p:grpSp>
        <p:nvGrpSpPr>
          <p:cNvPr name="Group 18" id="18"/>
          <p:cNvGrpSpPr/>
          <p:nvPr/>
        </p:nvGrpSpPr>
        <p:grpSpPr>
          <a:xfrm rot="0">
            <a:off x="2707376" y="8583818"/>
            <a:ext cx="1348964" cy="1348964"/>
            <a:chOff x="0" y="0"/>
            <a:chExt cx="1798619" cy="1798619"/>
          </a:xfrm>
        </p:grpSpPr>
        <p:grpSp>
          <p:nvGrpSpPr>
            <p:cNvPr name="Group 19" id="19"/>
            <p:cNvGrpSpPr/>
            <p:nvPr/>
          </p:nvGrpSpPr>
          <p:grpSpPr>
            <a:xfrm rot="0">
              <a:off x="0" y="0"/>
              <a:ext cx="1798619" cy="1798619"/>
              <a:chOff x="0" y="0"/>
              <a:chExt cx="812800" cy="812800"/>
            </a:xfrm>
          </p:grpSpPr>
          <p:sp>
            <p:nvSpPr>
              <p:cNvPr name="Freeform 20" id="2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1" id="21"/>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2" id="22"/>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sp>
        <p:nvSpPr>
          <p:cNvPr name="Freeform 23" id="23"/>
          <p:cNvSpPr/>
          <p:nvPr/>
        </p:nvSpPr>
        <p:spPr>
          <a:xfrm flipH="false" flipV="false" rot="0">
            <a:off x="9844877" y="1912501"/>
            <a:ext cx="2138589" cy="774020"/>
          </a:xfrm>
          <a:custGeom>
            <a:avLst/>
            <a:gdLst/>
            <a:ahLst/>
            <a:cxnLst/>
            <a:rect r="r" b="b" t="t" l="l"/>
            <a:pathLst>
              <a:path h="774020" w="2138589">
                <a:moveTo>
                  <a:pt x="0" y="0"/>
                </a:moveTo>
                <a:lnTo>
                  <a:pt x="2138590" y="0"/>
                </a:lnTo>
                <a:lnTo>
                  <a:pt x="2138590" y="774020"/>
                </a:lnTo>
                <a:lnTo>
                  <a:pt x="0" y="774020"/>
                </a:lnTo>
                <a:lnTo>
                  <a:pt x="0" y="0"/>
                </a:lnTo>
                <a:close/>
              </a:path>
            </a:pathLst>
          </a:custGeom>
          <a:blipFill>
            <a:blip r:embed="rId13"/>
            <a:stretch>
              <a:fillRect l="0" t="0" r="0" b="0"/>
            </a:stretch>
          </a:blipFill>
        </p:spPr>
      </p:sp>
      <p:sp>
        <p:nvSpPr>
          <p:cNvPr name="Freeform 24" id="24"/>
          <p:cNvSpPr/>
          <p:nvPr/>
        </p:nvSpPr>
        <p:spPr>
          <a:xfrm flipH="false" flipV="false" rot="0">
            <a:off x="10305299" y="4548327"/>
            <a:ext cx="1217746" cy="1190347"/>
          </a:xfrm>
          <a:custGeom>
            <a:avLst/>
            <a:gdLst/>
            <a:ahLst/>
            <a:cxnLst/>
            <a:rect r="r" b="b" t="t" l="l"/>
            <a:pathLst>
              <a:path h="1190347" w="1217746">
                <a:moveTo>
                  <a:pt x="0" y="0"/>
                </a:moveTo>
                <a:lnTo>
                  <a:pt x="1217746" y="0"/>
                </a:lnTo>
                <a:lnTo>
                  <a:pt x="1217746" y="1190346"/>
                </a:lnTo>
                <a:lnTo>
                  <a:pt x="0" y="1190346"/>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25" id="25"/>
          <p:cNvSpPr/>
          <p:nvPr/>
        </p:nvSpPr>
        <p:spPr>
          <a:xfrm flipH="false" flipV="false" rot="0">
            <a:off x="10262235" y="7283378"/>
            <a:ext cx="1137256" cy="1086079"/>
          </a:xfrm>
          <a:custGeom>
            <a:avLst/>
            <a:gdLst/>
            <a:ahLst/>
            <a:cxnLst/>
            <a:rect r="r" b="b" t="t" l="l"/>
            <a:pathLst>
              <a:path h="1086079" w="1137256">
                <a:moveTo>
                  <a:pt x="0" y="0"/>
                </a:moveTo>
                <a:lnTo>
                  <a:pt x="1137256" y="0"/>
                </a:lnTo>
                <a:lnTo>
                  <a:pt x="1137256" y="1086080"/>
                </a:lnTo>
                <a:lnTo>
                  <a:pt x="0" y="108608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TextBox 26" id="26"/>
          <p:cNvSpPr txBox="true"/>
          <p:nvPr/>
        </p:nvSpPr>
        <p:spPr>
          <a:xfrm rot="0">
            <a:off x="12211537" y="1862205"/>
            <a:ext cx="4517136" cy="826770"/>
          </a:xfrm>
          <a:prstGeom prst="rect">
            <a:avLst/>
          </a:prstGeom>
        </p:spPr>
        <p:txBody>
          <a:bodyPr anchor="t" rtlCol="false" tIns="0" lIns="0" bIns="0" rIns="0">
            <a:spAutoFit/>
          </a:bodyPr>
          <a:lstStyle/>
          <a:p>
            <a:pPr algn="l" marL="0" indent="0" lvl="0">
              <a:lnSpc>
                <a:spcPts val="3120"/>
              </a:lnSpc>
              <a:spcBef>
                <a:spcPct val="0"/>
              </a:spcBef>
            </a:pPr>
            <a:r>
              <a:rPr lang="en-US" sz="2400" spc="-7">
                <a:solidFill>
                  <a:srgbClr val="1A1B1E"/>
                </a:solidFill>
                <a:latin typeface="Kollektif Bold"/>
              </a:rPr>
              <a:t>Tableau Prep used for data cleansing</a:t>
            </a:r>
          </a:p>
        </p:txBody>
      </p:sp>
      <p:sp>
        <p:nvSpPr>
          <p:cNvPr name="TextBox 27" id="27"/>
          <p:cNvSpPr txBox="true"/>
          <p:nvPr/>
        </p:nvSpPr>
        <p:spPr>
          <a:xfrm rot="0">
            <a:off x="12211537" y="4725145"/>
            <a:ext cx="4517136" cy="826770"/>
          </a:xfrm>
          <a:prstGeom prst="rect">
            <a:avLst/>
          </a:prstGeom>
        </p:spPr>
        <p:txBody>
          <a:bodyPr anchor="t" rtlCol="false" tIns="0" lIns="0" bIns="0" rIns="0">
            <a:spAutoFit/>
          </a:bodyPr>
          <a:lstStyle/>
          <a:p>
            <a:pPr>
              <a:lnSpc>
                <a:spcPts val="3120"/>
              </a:lnSpc>
            </a:pPr>
            <a:r>
              <a:rPr lang="en-US" sz="2400" spc="-7">
                <a:solidFill>
                  <a:srgbClr val="1A1B1E"/>
                </a:solidFill>
                <a:latin typeface="Kollektif Bold"/>
              </a:rPr>
              <a:t>Guaranteeing accurate and reliable information</a:t>
            </a:r>
          </a:p>
        </p:txBody>
      </p:sp>
      <p:sp>
        <p:nvSpPr>
          <p:cNvPr name="TextBox 28" id="28"/>
          <p:cNvSpPr txBox="true"/>
          <p:nvPr/>
        </p:nvSpPr>
        <p:spPr>
          <a:xfrm rot="0">
            <a:off x="12211537" y="7750218"/>
            <a:ext cx="4517136" cy="436245"/>
          </a:xfrm>
          <a:prstGeom prst="rect">
            <a:avLst/>
          </a:prstGeom>
        </p:spPr>
        <p:txBody>
          <a:bodyPr anchor="t" rtlCol="false" tIns="0" lIns="0" bIns="0" rIns="0">
            <a:spAutoFit/>
          </a:bodyPr>
          <a:lstStyle/>
          <a:p>
            <a:pPr algn="l" marL="0" indent="0" lvl="0">
              <a:lnSpc>
                <a:spcPts val="3120"/>
              </a:lnSpc>
              <a:spcBef>
                <a:spcPct val="0"/>
              </a:spcBef>
            </a:pPr>
            <a:r>
              <a:rPr lang="en-US" sz="2400" spc="-7">
                <a:solidFill>
                  <a:srgbClr val="1A1B1E"/>
                </a:solidFill>
                <a:latin typeface="Kollektif Bold"/>
              </a:rPr>
              <a:t>Preparing data for distribution</a:t>
            </a:r>
          </a:p>
        </p:txBody>
      </p:sp>
      <p:sp>
        <p:nvSpPr>
          <p:cNvPr name="TextBox 29" id="29"/>
          <p:cNvSpPr txBox="true"/>
          <p:nvPr/>
        </p:nvSpPr>
        <p:spPr>
          <a:xfrm rot="0">
            <a:off x="2707376" y="820583"/>
            <a:ext cx="8123486" cy="1610361"/>
          </a:xfrm>
          <a:prstGeom prst="rect">
            <a:avLst/>
          </a:prstGeom>
        </p:spPr>
        <p:txBody>
          <a:bodyPr anchor="t" rtlCol="false" tIns="0" lIns="0" bIns="0" rIns="0">
            <a:spAutoFit/>
          </a:bodyPr>
          <a:lstStyle/>
          <a:p>
            <a:pPr algn="l" marL="0" indent="0" lvl="0">
              <a:lnSpc>
                <a:spcPts val="5920"/>
              </a:lnSpc>
              <a:spcBef>
                <a:spcPct val="0"/>
              </a:spcBef>
            </a:pPr>
            <a:r>
              <a:rPr lang="en-US" sz="8000" spc="-728">
                <a:solidFill>
                  <a:srgbClr val="FFFFFF"/>
                </a:solidFill>
                <a:latin typeface="TT Fors"/>
              </a:rPr>
              <a:t>ENSURING DATA ACCURACY</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10800000">
            <a:off x="11134744" y="-2575651"/>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4" id="4"/>
          <p:cNvSpPr/>
          <p:nvPr/>
        </p:nvSpPr>
        <p:spPr>
          <a:xfrm flipH="false" flipV="false" rot="-10800000">
            <a:off x="3156779" y="157220"/>
            <a:ext cx="9990407" cy="9266102"/>
          </a:xfrm>
          <a:custGeom>
            <a:avLst/>
            <a:gdLst/>
            <a:ahLst/>
            <a:cxnLst/>
            <a:rect r="r" b="b" t="t" l="l"/>
            <a:pathLst>
              <a:path h="9266102" w="9990407">
                <a:moveTo>
                  <a:pt x="0" y="0"/>
                </a:moveTo>
                <a:lnTo>
                  <a:pt x="9990407" y="0"/>
                </a:lnTo>
                <a:lnTo>
                  <a:pt x="9990407" y="9266102"/>
                </a:lnTo>
                <a:lnTo>
                  <a:pt x="0" y="9266102"/>
                </a:lnTo>
                <a:lnTo>
                  <a:pt x="0" y="0"/>
                </a:lnTo>
                <a:close/>
              </a:path>
            </a:pathLst>
          </a:custGeom>
          <a:blipFill>
            <a:blip r:embed="rId4"/>
            <a:stretch>
              <a:fillRect l="0" t="0" r="0" b="0"/>
            </a:stretch>
          </a:blipFill>
        </p:spPr>
      </p:sp>
      <p:sp>
        <p:nvSpPr>
          <p:cNvPr name="Freeform 5" id="5"/>
          <p:cNvSpPr/>
          <p:nvPr/>
        </p:nvSpPr>
        <p:spPr>
          <a:xfrm flipH="false" flipV="false" rot="-10800000">
            <a:off x="3150544" y="4972833"/>
            <a:ext cx="7736552" cy="7407749"/>
          </a:xfrm>
          <a:custGeom>
            <a:avLst/>
            <a:gdLst/>
            <a:ahLst/>
            <a:cxnLst/>
            <a:rect r="r" b="b" t="t" l="l"/>
            <a:pathLst>
              <a:path h="7407749" w="7736552">
                <a:moveTo>
                  <a:pt x="0" y="0"/>
                </a:moveTo>
                <a:lnTo>
                  <a:pt x="7736552" y="0"/>
                </a:lnTo>
                <a:lnTo>
                  <a:pt x="7736552" y="7407748"/>
                </a:lnTo>
                <a:lnTo>
                  <a:pt x="0" y="7407748"/>
                </a:lnTo>
                <a:lnTo>
                  <a:pt x="0" y="0"/>
                </a:lnTo>
                <a:close/>
              </a:path>
            </a:pathLst>
          </a:custGeom>
          <a:blipFill>
            <a:blip r:embed="rId5"/>
            <a:stretch>
              <a:fillRect l="0" t="0" r="0" b="0"/>
            </a:stretch>
          </a:blipFill>
        </p:spPr>
      </p:sp>
      <p:sp>
        <p:nvSpPr>
          <p:cNvPr name="Freeform 6" id="6"/>
          <p:cNvSpPr/>
          <p:nvPr/>
        </p:nvSpPr>
        <p:spPr>
          <a:xfrm flipH="false" flipV="false" rot="-5400000">
            <a:off x="13384967" y="12862"/>
            <a:ext cx="8594883" cy="8229600"/>
          </a:xfrm>
          <a:custGeom>
            <a:avLst/>
            <a:gdLst/>
            <a:ahLst/>
            <a:cxnLst/>
            <a:rect r="r" b="b" t="t" l="l"/>
            <a:pathLst>
              <a:path h="8229600" w="8594883">
                <a:moveTo>
                  <a:pt x="0" y="0"/>
                </a:moveTo>
                <a:lnTo>
                  <a:pt x="8594882" y="0"/>
                </a:lnTo>
                <a:lnTo>
                  <a:pt x="8594882" y="8229600"/>
                </a:lnTo>
                <a:lnTo>
                  <a:pt x="0" y="8229600"/>
                </a:lnTo>
                <a:lnTo>
                  <a:pt x="0" y="0"/>
                </a:lnTo>
                <a:close/>
              </a:path>
            </a:pathLst>
          </a:custGeom>
          <a:blipFill>
            <a:blip r:embed="rId5"/>
            <a:stretch>
              <a:fillRect l="0" t="0" r="0" b="0"/>
            </a:stretch>
          </a:blipFill>
        </p:spPr>
      </p:sp>
      <p:grpSp>
        <p:nvGrpSpPr>
          <p:cNvPr name="Group 7" id="7"/>
          <p:cNvGrpSpPr/>
          <p:nvPr/>
        </p:nvGrpSpPr>
        <p:grpSpPr>
          <a:xfrm rot="0">
            <a:off x="5136874" y="3416624"/>
            <a:ext cx="3278799" cy="4277145"/>
            <a:chOff x="0" y="0"/>
            <a:chExt cx="999092" cy="1303301"/>
          </a:xfrm>
        </p:grpSpPr>
        <p:sp>
          <p:nvSpPr>
            <p:cNvPr name="Freeform 8" id="8"/>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9" id="9"/>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grpSp>
        <p:nvGrpSpPr>
          <p:cNvPr name="Group 10" id="10"/>
          <p:cNvGrpSpPr/>
          <p:nvPr/>
        </p:nvGrpSpPr>
        <p:grpSpPr>
          <a:xfrm rot="0">
            <a:off x="8707659" y="3416624"/>
            <a:ext cx="3278799" cy="4277145"/>
            <a:chOff x="0" y="0"/>
            <a:chExt cx="999092" cy="1303301"/>
          </a:xfrm>
        </p:grpSpPr>
        <p:sp>
          <p:nvSpPr>
            <p:cNvPr name="Freeform 11" id="11"/>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12" id="12"/>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grpSp>
        <p:nvGrpSpPr>
          <p:cNvPr name="Group 13" id="13"/>
          <p:cNvGrpSpPr/>
          <p:nvPr/>
        </p:nvGrpSpPr>
        <p:grpSpPr>
          <a:xfrm rot="0">
            <a:off x="12176539" y="3416624"/>
            <a:ext cx="3278799" cy="4277145"/>
            <a:chOff x="0" y="0"/>
            <a:chExt cx="999092" cy="1303301"/>
          </a:xfrm>
        </p:grpSpPr>
        <p:sp>
          <p:nvSpPr>
            <p:cNvPr name="Freeform 14" id="14"/>
            <p:cNvSpPr/>
            <p:nvPr/>
          </p:nvSpPr>
          <p:spPr>
            <a:xfrm flipH="false" flipV="false" rot="0">
              <a:off x="0" y="0"/>
              <a:ext cx="999092" cy="1303301"/>
            </a:xfrm>
            <a:custGeom>
              <a:avLst/>
              <a:gdLst/>
              <a:ahLst/>
              <a:cxnLst/>
              <a:rect r="r" b="b" t="t" l="l"/>
              <a:pathLst>
                <a:path h="1303301" w="999092">
                  <a:moveTo>
                    <a:pt x="59030" y="0"/>
                  </a:moveTo>
                  <a:lnTo>
                    <a:pt x="940062" y="0"/>
                  </a:lnTo>
                  <a:cubicBezTo>
                    <a:pt x="955717" y="0"/>
                    <a:pt x="970732" y="6219"/>
                    <a:pt x="981802" y="17290"/>
                  </a:cubicBezTo>
                  <a:cubicBezTo>
                    <a:pt x="992873" y="28360"/>
                    <a:pt x="999092" y="43374"/>
                    <a:pt x="999092" y="59030"/>
                  </a:cubicBezTo>
                  <a:lnTo>
                    <a:pt x="999092" y="1244271"/>
                  </a:lnTo>
                  <a:cubicBezTo>
                    <a:pt x="999092" y="1276872"/>
                    <a:pt x="972663" y="1303301"/>
                    <a:pt x="940062" y="1303301"/>
                  </a:cubicBezTo>
                  <a:lnTo>
                    <a:pt x="59030" y="1303301"/>
                  </a:lnTo>
                  <a:cubicBezTo>
                    <a:pt x="26429" y="1303301"/>
                    <a:pt x="0" y="1276872"/>
                    <a:pt x="0" y="1244271"/>
                  </a:cubicBezTo>
                  <a:lnTo>
                    <a:pt x="0" y="59030"/>
                  </a:lnTo>
                  <a:cubicBezTo>
                    <a:pt x="0" y="26429"/>
                    <a:pt x="26429" y="0"/>
                    <a:pt x="59030" y="0"/>
                  </a:cubicBezTo>
                  <a:close/>
                </a:path>
              </a:pathLst>
            </a:custGeom>
            <a:solidFill>
              <a:srgbClr val="FFFFFF"/>
            </a:solidFill>
          </p:spPr>
        </p:sp>
        <p:sp>
          <p:nvSpPr>
            <p:cNvPr name="TextBox 15" id="15"/>
            <p:cNvSpPr txBox="true"/>
            <p:nvPr/>
          </p:nvSpPr>
          <p:spPr>
            <a:xfrm>
              <a:off x="0" y="-47625"/>
              <a:ext cx="999092" cy="1350926"/>
            </a:xfrm>
            <a:prstGeom prst="rect">
              <a:avLst/>
            </a:prstGeom>
          </p:spPr>
          <p:txBody>
            <a:bodyPr anchor="ctr" rtlCol="false" tIns="50800" lIns="50800" bIns="50800" rIns="50800"/>
            <a:lstStyle/>
            <a:p>
              <a:pPr algn="ctr">
                <a:lnSpc>
                  <a:spcPts val="3079"/>
                </a:lnSpc>
              </a:pPr>
            </a:p>
          </p:txBody>
        </p:sp>
      </p:grpSp>
      <p:sp>
        <p:nvSpPr>
          <p:cNvPr name="AutoShape 16" id="16"/>
          <p:cNvSpPr/>
          <p:nvPr/>
        </p:nvSpPr>
        <p:spPr>
          <a:xfrm>
            <a:off x="4566981" y="2655495"/>
            <a:ext cx="10503182" cy="0"/>
          </a:xfrm>
          <a:prstGeom prst="line">
            <a:avLst/>
          </a:prstGeom>
          <a:ln cap="flat" w="9525">
            <a:solidFill>
              <a:srgbClr val="FFFFFF"/>
            </a:solidFill>
            <a:prstDash val="solid"/>
            <a:headEnd type="none" len="sm" w="sm"/>
            <a:tailEnd type="none" len="sm" w="sm"/>
          </a:ln>
        </p:spPr>
      </p:sp>
      <p:grpSp>
        <p:nvGrpSpPr>
          <p:cNvPr name="Group 17" id="17"/>
          <p:cNvGrpSpPr/>
          <p:nvPr/>
        </p:nvGrpSpPr>
        <p:grpSpPr>
          <a:xfrm rot="0">
            <a:off x="16129947" y="1028700"/>
            <a:ext cx="1348964" cy="1348964"/>
            <a:chOff x="0" y="0"/>
            <a:chExt cx="1798619" cy="1798619"/>
          </a:xfrm>
        </p:grpSpPr>
        <p:grpSp>
          <p:nvGrpSpPr>
            <p:cNvPr name="Group 18" id="18"/>
            <p:cNvGrpSpPr/>
            <p:nvPr/>
          </p:nvGrpSpPr>
          <p:grpSpPr>
            <a:xfrm rot="0">
              <a:off x="0" y="0"/>
              <a:ext cx="1798619" cy="1798619"/>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0" id="20"/>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1" id="21"/>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sp>
        <p:nvSpPr>
          <p:cNvPr name="Freeform 22" id="22"/>
          <p:cNvSpPr/>
          <p:nvPr/>
        </p:nvSpPr>
        <p:spPr>
          <a:xfrm flipH="false" flipV="false" rot="0">
            <a:off x="5986043" y="3716097"/>
            <a:ext cx="1580461" cy="1580461"/>
          </a:xfrm>
          <a:custGeom>
            <a:avLst/>
            <a:gdLst/>
            <a:ahLst/>
            <a:cxnLst/>
            <a:rect r="r" b="b" t="t" l="l"/>
            <a:pathLst>
              <a:path h="1580461" w="1580461">
                <a:moveTo>
                  <a:pt x="0" y="0"/>
                </a:moveTo>
                <a:lnTo>
                  <a:pt x="1580461" y="0"/>
                </a:lnTo>
                <a:lnTo>
                  <a:pt x="1580461" y="1580460"/>
                </a:lnTo>
                <a:lnTo>
                  <a:pt x="0" y="15804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23" id="23"/>
          <p:cNvSpPr/>
          <p:nvPr/>
        </p:nvSpPr>
        <p:spPr>
          <a:xfrm flipH="false" flipV="false" rot="0">
            <a:off x="9452976" y="3612244"/>
            <a:ext cx="1788166" cy="1788166"/>
          </a:xfrm>
          <a:custGeom>
            <a:avLst/>
            <a:gdLst/>
            <a:ahLst/>
            <a:cxnLst/>
            <a:rect r="r" b="b" t="t" l="l"/>
            <a:pathLst>
              <a:path h="1788166" w="1788166">
                <a:moveTo>
                  <a:pt x="0" y="0"/>
                </a:moveTo>
                <a:lnTo>
                  <a:pt x="1788165" y="0"/>
                </a:lnTo>
                <a:lnTo>
                  <a:pt x="1788165" y="1788166"/>
                </a:lnTo>
                <a:lnTo>
                  <a:pt x="0" y="1788166"/>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4" id="24"/>
          <p:cNvSpPr/>
          <p:nvPr/>
        </p:nvSpPr>
        <p:spPr>
          <a:xfrm flipH="false" flipV="false" rot="0">
            <a:off x="13162824" y="3792984"/>
            <a:ext cx="1306229" cy="1503573"/>
          </a:xfrm>
          <a:custGeom>
            <a:avLst/>
            <a:gdLst/>
            <a:ahLst/>
            <a:cxnLst/>
            <a:rect r="r" b="b" t="t" l="l"/>
            <a:pathLst>
              <a:path h="1503573" w="1306229">
                <a:moveTo>
                  <a:pt x="0" y="0"/>
                </a:moveTo>
                <a:lnTo>
                  <a:pt x="1306229" y="0"/>
                </a:lnTo>
                <a:lnTo>
                  <a:pt x="1306229" y="1503573"/>
                </a:lnTo>
                <a:lnTo>
                  <a:pt x="0" y="1503573"/>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25" id="25"/>
          <p:cNvSpPr txBox="true"/>
          <p:nvPr/>
        </p:nvSpPr>
        <p:spPr>
          <a:xfrm rot="0">
            <a:off x="12663619" y="5507572"/>
            <a:ext cx="2304639" cy="5962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Securing sensitive information</a:t>
            </a:r>
          </a:p>
        </p:txBody>
      </p:sp>
      <p:sp>
        <p:nvSpPr>
          <p:cNvPr name="TextBox 26" id="26"/>
          <p:cNvSpPr txBox="true"/>
          <p:nvPr/>
        </p:nvSpPr>
        <p:spPr>
          <a:xfrm rot="0">
            <a:off x="9194739" y="5442493"/>
            <a:ext cx="2304639" cy="9010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Access restricted based on roles and permissions</a:t>
            </a:r>
          </a:p>
        </p:txBody>
      </p:sp>
      <p:sp>
        <p:nvSpPr>
          <p:cNvPr name="TextBox 27" id="27"/>
          <p:cNvSpPr txBox="true"/>
          <p:nvPr/>
        </p:nvSpPr>
        <p:spPr>
          <a:xfrm rot="0">
            <a:off x="5623954" y="5442493"/>
            <a:ext cx="2304639" cy="901065"/>
          </a:xfrm>
          <a:prstGeom prst="rect">
            <a:avLst/>
          </a:prstGeom>
        </p:spPr>
        <p:txBody>
          <a:bodyPr anchor="t" rtlCol="false" tIns="0" lIns="0" bIns="0" rIns="0">
            <a:spAutoFit/>
          </a:bodyPr>
          <a:lstStyle/>
          <a:p>
            <a:pPr algn="ctr" marL="0" indent="0" lvl="0">
              <a:lnSpc>
                <a:spcPts val="2400"/>
              </a:lnSpc>
              <a:spcBef>
                <a:spcPct val="0"/>
              </a:spcBef>
            </a:pPr>
            <a:r>
              <a:rPr lang="en-US" sz="1600">
                <a:solidFill>
                  <a:srgbClr val="555555"/>
                </a:solidFill>
                <a:latin typeface="Open Sauce Light"/>
              </a:rPr>
              <a:t>Different folders for specific departments or users</a:t>
            </a:r>
          </a:p>
        </p:txBody>
      </p:sp>
      <p:sp>
        <p:nvSpPr>
          <p:cNvPr name="TextBox 28" id="28"/>
          <p:cNvSpPr txBox="true"/>
          <p:nvPr/>
        </p:nvSpPr>
        <p:spPr>
          <a:xfrm rot="0">
            <a:off x="5340467" y="2147555"/>
            <a:ext cx="11093259" cy="503178"/>
          </a:xfrm>
          <a:prstGeom prst="rect">
            <a:avLst/>
          </a:prstGeom>
        </p:spPr>
        <p:txBody>
          <a:bodyPr anchor="t" rtlCol="false" tIns="0" lIns="0" bIns="0" rIns="0">
            <a:spAutoFit/>
          </a:bodyPr>
          <a:lstStyle/>
          <a:p>
            <a:pPr algn="l" marL="0" indent="0" lvl="0">
              <a:lnSpc>
                <a:spcPts val="3478"/>
              </a:lnSpc>
              <a:spcBef>
                <a:spcPct val="0"/>
              </a:spcBef>
            </a:pPr>
            <a:r>
              <a:rPr lang="en-US" sz="4700" spc="-427">
                <a:solidFill>
                  <a:srgbClr val="FFFFFF"/>
                </a:solidFill>
                <a:latin typeface="TT Fors"/>
              </a:rPr>
              <a:t>ACCESS CONTROL AND DISTRIBUTION</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154" t="0" r="-154" b="0"/>
            </a:stretch>
          </a:blipFill>
        </p:spPr>
      </p:sp>
      <p:sp>
        <p:nvSpPr>
          <p:cNvPr name="Freeform 3" id="3"/>
          <p:cNvSpPr/>
          <p:nvPr/>
        </p:nvSpPr>
        <p:spPr>
          <a:xfrm flipH="false" flipV="false" rot="0">
            <a:off x="245868" y="-635766"/>
            <a:ext cx="7548481" cy="7001216"/>
          </a:xfrm>
          <a:custGeom>
            <a:avLst/>
            <a:gdLst/>
            <a:ahLst/>
            <a:cxnLst/>
            <a:rect r="r" b="b" t="t" l="l"/>
            <a:pathLst>
              <a:path h="7001216" w="7548481">
                <a:moveTo>
                  <a:pt x="0" y="0"/>
                </a:moveTo>
                <a:lnTo>
                  <a:pt x="7548482" y="0"/>
                </a:lnTo>
                <a:lnTo>
                  <a:pt x="7548482" y="7001217"/>
                </a:lnTo>
                <a:lnTo>
                  <a:pt x="0" y="7001217"/>
                </a:lnTo>
                <a:lnTo>
                  <a:pt x="0" y="0"/>
                </a:lnTo>
                <a:close/>
              </a:path>
            </a:pathLst>
          </a:custGeom>
          <a:blipFill>
            <a:blip r:embed="rId4"/>
            <a:stretch>
              <a:fillRect l="0" t="0" r="0" b="0"/>
            </a:stretch>
          </a:blipFill>
        </p:spPr>
      </p:sp>
      <p:sp>
        <p:nvSpPr>
          <p:cNvPr name="Freeform 4" id="4"/>
          <p:cNvSpPr/>
          <p:nvPr/>
        </p:nvSpPr>
        <p:spPr>
          <a:xfrm flipH="false" flipV="false" rot="0">
            <a:off x="-1194065" y="4462859"/>
            <a:ext cx="8594883" cy="8229600"/>
          </a:xfrm>
          <a:custGeom>
            <a:avLst/>
            <a:gdLst/>
            <a:ahLst/>
            <a:cxnLst/>
            <a:rect r="r" b="b" t="t" l="l"/>
            <a:pathLst>
              <a:path h="8229600" w="8594883">
                <a:moveTo>
                  <a:pt x="0" y="0"/>
                </a:moveTo>
                <a:lnTo>
                  <a:pt x="8594883" y="0"/>
                </a:lnTo>
                <a:lnTo>
                  <a:pt x="8594883" y="8229600"/>
                </a:lnTo>
                <a:lnTo>
                  <a:pt x="0" y="8229600"/>
                </a:lnTo>
                <a:lnTo>
                  <a:pt x="0" y="0"/>
                </a:lnTo>
                <a:close/>
              </a:path>
            </a:pathLst>
          </a:custGeom>
          <a:blipFill>
            <a:blip r:embed="rId5"/>
            <a:stretch>
              <a:fillRect l="0" t="0" r="0" b="0"/>
            </a:stretch>
          </a:blipFill>
        </p:spPr>
      </p:sp>
      <p:sp>
        <p:nvSpPr>
          <p:cNvPr name="Freeform 5" id="5"/>
          <p:cNvSpPr/>
          <p:nvPr/>
        </p:nvSpPr>
        <p:spPr>
          <a:xfrm flipH="false" flipV="false" rot="0">
            <a:off x="589954" y="763155"/>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sp>
        <p:nvSpPr>
          <p:cNvPr name="Freeform 6" id="6"/>
          <p:cNvSpPr/>
          <p:nvPr/>
        </p:nvSpPr>
        <p:spPr>
          <a:xfrm flipH="false" flipV="false" rot="-10800000">
            <a:off x="15751273" y="-1086697"/>
            <a:ext cx="3863920" cy="3699704"/>
          </a:xfrm>
          <a:custGeom>
            <a:avLst/>
            <a:gdLst/>
            <a:ahLst/>
            <a:cxnLst/>
            <a:rect r="r" b="b" t="t" l="l"/>
            <a:pathLst>
              <a:path h="3699704" w="3863920">
                <a:moveTo>
                  <a:pt x="0" y="0"/>
                </a:moveTo>
                <a:lnTo>
                  <a:pt x="3863920" y="0"/>
                </a:lnTo>
                <a:lnTo>
                  <a:pt x="3863920" y="3699704"/>
                </a:lnTo>
                <a:lnTo>
                  <a:pt x="0" y="3699704"/>
                </a:lnTo>
                <a:lnTo>
                  <a:pt x="0" y="0"/>
                </a:lnTo>
                <a:close/>
              </a:path>
            </a:pathLst>
          </a:custGeom>
          <a:blipFill>
            <a:blip r:embed="rId5"/>
            <a:stretch>
              <a:fillRect l="0" t="0" r="0" b="0"/>
            </a:stretch>
          </a:blipFill>
        </p:spPr>
      </p:sp>
      <p:grpSp>
        <p:nvGrpSpPr>
          <p:cNvPr name="Group 7" id="7"/>
          <p:cNvGrpSpPr/>
          <p:nvPr/>
        </p:nvGrpSpPr>
        <p:grpSpPr>
          <a:xfrm rot="0">
            <a:off x="4359823" y="1268668"/>
            <a:ext cx="12689927" cy="7749664"/>
            <a:chOff x="0" y="0"/>
            <a:chExt cx="3342203" cy="2041064"/>
          </a:xfrm>
        </p:grpSpPr>
        <p:sp>
          <p:nvSpPr>
            <p:cNvPr name="Freeform 8" id="8"/>
            <p:cNvSpPr/>
            <p:nvPr/>
          </p:nvSpPr>
          <p:spPr>
            <a:xfrm flipH="false" flipV="false" rot="0">
              <a:off x="0" y="0"/>
              <a:ext cx="3342203" cy="2041064"/>
            </a:xfrm>
            <a:custGeom>
              <a:avLst/>
              <a:gdLst/>
              <a:ahLst/>
              <a:cxnLst/>
              <a:rect r="r" b="b" t="t" l="l"/>
              <a:pathLst>
                <a:path h="2041064" w="3342203">
                  <a:moveTo>
                    <a:pt x="15252" y="0"/>
                  </a:moveTo>
                  <a:lnTo>
                    <a:pt x="3326951" y="0"/>
                  </a:lnTo>
                  <a:cubicBezTo>
                    <a:pt x="3335374" y="0"/>
                    <a:pt x="3342203" y="6829"/>
                    <a:pt x="3342203" y="15252"/>
                  </a:cubicBezTo>
                  <a:lnTo>
                    <a:pt x="3342203" y="2025812"/>
                  </a:lnTo>
                  <a:cubicBezTo>
                    <a:pt x="3342203" y="2034235"/>
                    <a:pt x="3335374" y="2041064"/>
                    <a:pt x="3326951" y="2041064"/>
                  </a:cubicBezTo>
                  <a:lnTo>
                    <a:pt x="15252" y="2041064"/>
                  </a:lnTo>
                  <a:cubicBezTo>
                    <a:pt x="11207" y="2041064"/>
                    <a:pt x="7328" y="2039457"/>
                    <a:pt x="4467" y="2036597"/>
                  </a:cubicBezTo>
                  <a:cubicBezTo>
                    <a:pt x="1607" y="2033736"/>
                    <a:pt x="0" y="2029857"/>
                    <a:pt x="0" y="2025812"/>
                  </a:cubicBezTo>
                  <a:lnTo>
                    <a:pt x="0" y="15252"/>
                  </a:lnTo>
                  <a:cubicBezTo>
                    <a:pt x="0" y="6829"/>
                    <a:pt x="6829" y="0"/>
                    <a:pt x="15252" y="0"/>
                  </a:cubicBezTo>
                  <a:close/>
                </a:path>
              </a:pathLst>
            </a:custGeom>
            <a:solidFill>
              <a:srgbClr val="FFFFFF"/>
            </a:solidFill>
          </p:spPr>
        </p:sp>
        <p:sp>
          <p:nvSpPr>
            <p:cNvPr name="TextBox 9" id="9"/>
            <p:cNvSpPr txBox="true"/>
            <p:nvPr/>
          </p:nvSpPr>
          <p:spPr>
            <a:xfrm>
              <a:off x="0" y="-47625"/>
              <a:ext cx="3342203" cy="2088689"/>
            </a:xfrm>
            <a:prstGeom prst="rect">
              <a:avLst/>
            </a:prstGeom>
          </p:spPr>
          <p:txBody>
            <a:bodyPr anchor="ctr" rtlCol="false" tIns="50800" lIns="50800" bIns="50800" rIns="50800"/>
            <a:lstStyle/>
            <a:p>
              <a:pPr algn="ctr">
                <a:lnSpc>
                  <a:spcPts val="3079"/>
                </a:lnSpc>
              </a:pPr>
            </a:p>
          </p:txBody>
        </p:sp>
      </p:grpSp>
      <p:sp>
        <p:nvSpPr>
          <p:cNvPr name="Freeform 10" id="10"/>
          <p:cNvSpPr/>
          <p:nvPr/>
        </p:nvSpPr>
        <p:spPr>
          <a:xfrm flipH="false" flipV="false" rot="0">
            <a:off x="13908993" y="5077050"/>
            <a:ext cx="7548481" cy="7001216"/>
          </a:xfrm>
          <a:custGeom>
            <a:avLst/>
            <a:gdLst/>
            <a:ahLst/>
            <a:cxnLst/>
            <a:rect r="r" b="b" t="t" l="l"/>
            <a:pathLst>
              <a:path h="7001216" w="7548481">
                <a:moveTo>
                  <a:pt x="0" y="0"/>
                </a:moveTo>
                <a:lnTo>
                  <a:pt x="7548481" y="0"/>
                </a:lnTo>
                <a:lnTo>
                  <a:pt x="7548481" y="7001217"/>
                </a:lnTo>
                <a:lnTo>
                  <a:pt x="0" y="7001217"/>
                </a:lnTo>
                <a:lnTo>
                  <a:pt x="0" y="0"/>
                </a:lnTo>
                <a:close/>
              </a:path>
            </a:pathLst>
          </a:custGeom>
          <a:blipFill>
            <a:blip r:embed="rId4"/>
            <a:stretch>
              <a:fillRect l="0" t="0" r="0" b="0"/>
            </a:stretch>
          </a:blipFill>
        </p:spPr>
      </p:sp>
      <p:grpSp>
        <p:nvGrpSpPr>
          <p:cNvPr name="Group 11" id="11"/>
          <p:cNvGrpSpPr>
            <a:grpSpLocks noChangeAspect="true"/>
          </p:cNvGrpSpPr>
          <p:nvPr/>
        </p:nvGrpSpPr>
        <p:grpSpPr>
          <a:xfrm rot="0">
            <a:off x="-1604117" y="2864954"/>
            <a:ext cx="9146584" cy="5246370"/>
            <a:chOff x="0" y="0"/>
            <a:chExt cx="7981950" cy="4578350"/>
          </a:xfrm>
        </p:grpSpPr>
        <p:sp>
          <p:nvSpPr>
            <p:cNvPr name="Freeform 12" id="12"/>
            <p:cNvSpPr/>
            <p:nvPr/>
          </p:nvSpPr>
          <p:spPr>
            <a:xfrm flipH="false" flipV="false" rot="0">
              <a:off x="765810" y="21590"/>
              <a:ext cx="6451600" cy="4326890"/>
            </a:xfrm>
            <a:custGeom>
              <a:avLst/>
              <a:gdLst/>
              <a:ahLst/>
              <a:cxnLst/>
              <a:rect r="r" b="b" t="t" l="l"/>
              <a:pathLst>
                <a:path h="4326890" w="645160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10101"/>
            </a:solidFill>
          </p:spPr>
        </p:sp>
        <p:sp>
          <p:nvSpPr>
            <p:cNvPr name="Freeform 13" id="13"/>
            <p:cNvSpPr/>
            <p:nvPr/>
          </p:nvSpPr>
          <p:spPr>
            <a:xfrm flipH="false" flipV="false" rot="0">
              <a:off x="0" y="0"/>
              <a:ext cx="7981950" cy="4542790"/>
            </a:xfrm>
            <a:custGeom>
              <a:avLst/>
              <a:gdLst/>
              <a:ahLst/>
              <a:cxnLst/>
              <a:rect r="r" b="b" t="t" l="l"/>
              <a:pathLst>
                <a:path h="4542790" w="798195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E9E9E9"/>
            </a:solidFill>
          </p:spPr>
        </p:sp>
        <p:sp>
          <p:nvSpPr>
            <p:cNvPr name="Freeform 14" id="14"/>
            <p:cNvSpPr/>
            <p:nvPr/>
          </p:nvSpPr>
          <p:spPr>
            <a:xfrm flipH="false" flipV="false" rot="0">
              <a:off x="3460750" y="4349750"/>
              <a:ext cx="1059180" cy="96520"/>
            </a:xfrm>
            <a:custGeom>
              <a:avLst/>
              <a:gdLst/>
              <a:ahLst/>
              <a:cxnLst/>
              <a:rect r="r" b="b" t="t" l="l"/>
              <a:pathLst>
                <a:path h="96520" w="105918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CCCCCC"/>
            </a:solidFill>
          </p:spPr>
        </p:sp>
        <p:sp>
          <p:nvSpPr>
            <p:cNvPr name="Freeform 15" id="15"/>
            <p:cNvSpPr/>
            <p:nvPr/>
          </p:nvSpPr>
          <p:spPr>
            <a:xfrm flipH="false" flipV="false" rot="0">
              <a:off x="163830" y="4542790"/>
              <a:ext cx="7654290" cy="35560"/>
            </a:xfrm>
            <a:custGeom>
              <a:avLst/>
              <a:gdLst/>
              <a:ahLst/>
              <a:cxnLst/>
              <a:rect r="r" b="b" t="t" l="l"/>
              <a:pathLst>
                <a:path h="35560" w="765429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CCCCCC"/>
            </a:solidFill>
          </p:spPr>
        </p:sp>
        <p:sp>
          <p:nvSpPr>
            <p:cNvPr name="Freeform 16" id="16"/>
            <p:cNvSpPr/>
            <p:nvPr/>
          </p:nvSpPr>
          <p:spPr>
            <a:xfrm flipH="false" flipV="false" rot="0">
              <a:off x="962660" y="276860"/>
              <a:ext cx="6055360" cy="3789680"/>
            </a:xfrm>
            <a:custGeom>
              <a:avLst/>
              <a:gdLst/>
              <a:ahLst/>
              <a:cxnLst/>
              <a:rect r="r" b="b" t="t" l="l"/>
              <a:pathLst>
                <a:path h="3789680" w="6055360">
                  <a:moveTo>
                    <a:pt x="0" y="0"/>
                  </a:moveTo>
                  <a:lnTo>
                    <a:pt x="6055360" y="0"/>
                  </a:lnTo>
                  <a:lnTo>
                    <a:pt x="6055360" y="3789680"/>
                  </a:lnTo>
                  <a:lnTo>
                    <a:pt x="0" y="3789680"/>
                  </a:lnTo>
                  <a:close/>
                </a:path>
              </a:pathLst>
            </a:custGeom>
            <a:blipFill>
              <a:blip r:embed="rId6"/>
              <a:stretch>
                <a:fillRect l="-2371" t="0" r="-2371" b="0"/>
              </a:stretch>
            </a:blipFill>
          </p:spPr>
        </p:sp>
      </p:grpSp>
      <p:grpSp>
        <p:nvGrpSpPr>
          <p:cNvPr name="Group 17" id="17"/>
          <p:cNvGrpSpPr/>
          <p:nvPr/>
        </p:nvGrpSpPr>
        <p:grpSpPr>
          <a:xfrm rot="0">
            <a:off x="15910336" y="7903177"/>
            <a:ext cx="1348964" cy="1348964"/>
            <a:chOff x="0" y="0"/>
            <a:chExt cx="1798619" cy="1798619"/>
          </a:xfrm>
        </p:grpSpPr>
        <p:grpSp>
          <p:nvGrpSpPr>
            <p:cNvPr name="Group 18" id="18"/>
            <p:cNvGrpSpPr/>
            <p:nvPr/>
          </p:nvGrpSpPr>
          <p:grpSpPr>
            <a:xfrm rot="0">
              <a:off x="0" y="0"/>
              <a:ext cx="1798619" cy="1798619"/>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0" id="20"/>
              <p:cNvSpPr txBox="true"/>
              <p:nvPr/>
            </p:nvSpPr>
            <p:spPr>
              <a:xfrm>
                <a:off x="76200" y="28575"/>
                <a:ext cx="660400" cy="708025"/>
              </a:xfrm>
              <a:prstGeom prst="rect">
                <a:avLst/>
              </a:prstGeom>
            </p:spPr>
            <p:txBody>
              <a:bodyPr anchor="ctr" rtlCol="false" tIns="50800" lIns="50800" bIns="50800" rIns="50800"/>
              <a:lstStyle/>
              <a:p>
                <a:pPr algn="ctr">
                  <a:lnSpc>
                    <a:spcPts val="3079"/>
                  </a:lnSpc>
                </a:pPr>
              </a:p>
            </p:txBody>
          </p:sp>
        </p:grpSp>
        <p:sp>
          <p:nvSpPr>
            <p:cNvPr name="Freeform 21" id="21"/>
            <p:cNvSpPr/>
            <p:nvPr/>
          </p:nvSpPr>
          <p:spPr>
            <a:xfrm flipH="false" flipV="false" rot="0">
              <a:off x="623493" y="520234"/>
              <a:ext cx="628857" cy="783622"/>
            </a:xfrm>
            <a:custGeom>
              <a:avLst/>
              <a:gdLst/>
              <a:ahLst/>
              <a:cxnLst/>
              <a:rect r="r" b="b" t="t" l="l"/>
              <a:pathLst>
                <a:path h="783622" w="628857">
                  <a:moveTo>
                    <a:pt x="0" y="0"/>
                  </a:moveTo>
                  <a:lnTo>
                    <a:pt x="628856" y="0"/>
                  </a:lnTo>
                  <a:lnTo>
                    <a:pt x="628856" y="783622"/>
                  </a:lnTo>
                  <a:lnTo>
                    <a:pt x="0" y="78362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AutoShape 22" id="22"/>
          <p:cNvSpPr/>
          <p:nvPr/>
        </p:nvSpPr>
        <p:spPr>
          <a:xfrm>
            <a:off x="8076046" y="4691551"/>
            <a:ext cx="8024194" cy="0"/>
          </a:xfrm>
          <a:prstGeom prst="line">
            <a:avLst/>
          </a:prstGeom>
          <a:ln cap="flat" w="9525">
            <a:solidFill>
              <a:srgbClr val="CCCCCC"/>
            </a:solidFill>
            <a:prstDash val="solid"/>
            <a:headEnd type="none" len="sm" w="sm"/>
            <a:tailEnd type="none" len="sm" w="sm"/>
          </a:ln>
        </p:spPr>
      </p:sp>
      <p:sp>
        <p:nvSpPr>
          <p:cNvPr name="AutoShape 23" id="23"/>
          <p:cNvSpPr/>
          <p:nvPr/>
        </p:nvSpPr>
        <p:spPr>
          <a:xfrm>
            <a:off x="8057145" y="6635288"/>
            <a:ext cx="8024194" cy="0"/>
          </a:xfrm>
          <a:prstGeom prst="line">
            <a:avLst/>
          </a:prstGeom>
          <a:ln cap="flat" w="9525">
            <a:solidFill>
              <a:srgbClr val="CCCCCC"/>
            </a:solidFill>
            <a:prstDash val="solid"/>
            <a:headEnd type="none" len="sm" w="sm"/>
            <a:tailEnd type="none" len="sm" w="sm"/>
          </a:ln>
        </p:spPr>
      </p:sp>
      <p:sp>
        <p:nvSpPr>
          <p:cNvPr name="TextBox 24" id="24"/>
          <p:cNvSpPr txBox="true"/>
          <p:nvPr/>
        </p:nvSpPr>
        <p:spPr>
          <a:xfrm rot="0">
            <a:off x="8076046" y="3581888"/>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Goal: Provide easy access to assessment scans</a:t>
            </a:r>
          </a:p>
        </p:txBody>
      </p:sp>
      <p:sp>
        <p:nvSpPr>
          <p:cNvPr name="TextBox 25" id="25"/>
          <p:cNvSpPr txBox="true"/>
          <p:nvPr/>
        </p:nvSpPr>
        <p:spPr>
          <a:xfrm rot="0">
            <a:off x="6513277" y="3262483"/>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01</a:t>
            </a:r>
          </a:p>
        </p:txBody>
      </p:sp>
      <p:sp>
        <p:nvSpPr>
          <p:cNvPr name="TextBox 26" id="26"/>
          <p:cNvSpPr txBox="true"/>
          <p:nvPr/>
        </p:nvSpPr>
        <p:spPr>
          <a:xfrm rot="0">
            <a:off x="8076046" y="5421464"/>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Tableau visualizations for user-friendly interpretation</a:t>
            </a:r>
          </a:p>
        </p:txBody>
      </p:sp>
      <p:sp>
        <p:nvSpPr>
          <p:cNvPr name="TextBox 27" id="27"/>
          <p:cNvSpPr txBox="true"/>
          <p:nvPr/>
        </p:nvSpPr>
        <p:spPr>
          <a:xfrm rot="0">
            <a:off x="6513277" y="5206219"/>
            <a:ext cx="1281073"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02</a:t>
            </a:r>
          </a:p>
        </p:txBody>
      </p:sp>
      <p:sp>
        <p:nvSpPr>
          <p:cNvPr name="TextBox 28" id="28"/>
          <p:cNvSpPr txBox="true"/>
          <p:nvPr/>
        </p:nvSpPr>
        <p:spPr>
          <a:xfrm rot="0">
            <a:off x="8076046" y="7197581"/>
            <a:ext cx="7786516" cy="371475"/>
          </a:xfrm>
          <a:prstGeom prst="rect">
            <a:avLst/>
          </a:prstGeom>
        </p:spPr>
        <p:txBody>
          <a:bodyPr anchor="t" rtlCol="false" tIns="0" lIns="0" bIns="0" rIns="0">
            <a:spAutoFit/>
          </a:bodyPr>
          <a:lstStyle/>
          <a:p>
            <a:pPr>
              <a:lnSpc>
                <a:spcPts val="3000"/>
              </a:lnSpc>
            </a:pPr>
            <a:r>
              <a:rPr lang="en-US" sz="2000">
                <a:solidFill>
                  <a:srgbClr val="555555"/>
                </a:solidFill>
                <a:latin typeface="Open Sauce Light"/>
              </a:rPr>
              <a:t>Tailoring data access to designated users</a:t>
            </a:r>
          </a:p>
        </p:txBody>
      </p:sp>
      <p:sp>
        <p:nvSpPr>
          <p:cNvPr name="TextBox 29" id="29"/>
          <p:cNvSpPr txBox="true"/>
          <p:nvPr/>
        </p:nvSpPr>
        <p:spPr>
          <a:xfrm rot="0">
            <a:off x="6687868" y="6987396"/>
            <a:ext cx="1106482" cy="962660"/>
          </a:xfrm>
          <a:prstGeom prst="rect">
            <a:avLst/>
          </a:prstGeom>
        </p:spPr>
        <p:txBody>
          <a:bodyPr anchor="t" rtlCol="false" tIns="0" lIns="0" bIns="0" rIns="0">
            <a:spAutoFit/>
          </a:bodyPr>
          <a:lstStyle/>
          <a:p>
            <a:pPr algn="r">
              <a:lnSpc>
                <a:spcPts val="7840"/>
              </a:lnSpc>
            </a:pPr>
            <a:r>
              <a:rPr lang="en-US" sz="5600" spc="-812">
                <a:solidFill>
                  <a:srgbClr val="000000"/>
                </a:solidFill>
                <a:latin typeface="TT Fors"/>
              </a:rPr>
              <a:t>03</a:t>
            </a:r>
          </a:p>
        </p:txBody>
      </p:sp>
      <p:sp>
        <p:nvSpPr>
          <p:cNvPr name="TextBox 30" id="30"/>
          <p:cNvSpPr txBox="true"/>
          <p:nvPr/>
        </p:nvSpPr>
        <p:spPr>
          <a:xfrm rot="0">
            <a:off x="4359823" y="1997543"/>
            <a:ext cx="12689927" cy="867411"/>
          </a:xfrm>
          <a:prstGeom prst="rect">
            <a:avLst/>
          </a:prstGeom>
        </p:spPr>
        <p:txBody>
          <a:bodyPr anchor="t" rtlCol="false" tIns="0" lIns="0" bIns="0" rIns="0">
            <a:spAutoFit/>
          </a:bodyPr>
          <a:lstStyle/>
          <a:p>
            <a:pPr algn="ctr">
              <a:lnSpc>
                <a:spcPts val="5920"/>
              </a:lnSpc>
            </a:pPr>
            <a:r>
              <a:rPr lang="en-US" sz="8000" spc="-728">
                <a:solidFill>
                  <a:srgbClr val="000000"/>
                </a:solidFill>
                <a:latin typeface="TT Fors"/>
              </a:rPr>
              <a:t>USER-FRIENDLY ACCESS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DAF1hkuZvo4</dc:identifier>
  <dcterms:modified xsi:type="dcterms:W3CDTF">2011-08-01T06:04:30Z</dcterms:modified>
  <cp:revision>1</cp:revision>
  <dc:title>AGENDA</dc:title>
</cp:coreProperties>
</file>