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Lst>
  <p:sldSz cy="6858000" cx="12192000"/>
  <p:notesSz cx="6858000" cy="9144000"/>
  <p:embeddedFontLst>
    <p:embeddedFont>
      <p:font typeface="Quattrocento Sans"/>
      <p:regular r:id="rId15"/>
      <p:bold r:id="rId16"/>
      <p:italic r:id="rId17"/>
      <p:boldItalic r:id="rId1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19" roundtripDataSignature="AMtx7mg7NpazVtXkVU1O23FoBT3560+n2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font" Target="fonts/QuattrocentoSans-regular.fntdata"/><Relationship Id="rId14" Type="http://schemas.openxmlformats.org/officeDocument/2006/relationships/slide" Target="slides/slide10.xml"/><Relationship Id="rId17" Type="http://schemas.openxmlformats.org/officeDocument/2006/relationships/font" Target="fonts/QuattrocentoSans-italic.fntdata"/><Relationship Id="rId16" Type="http://schemas.openxmlformats.org/officeDocument/2006/relationships/font" Target="fonts/QuattrocentoSans-bold.fntdata"/><Relationship Id="rId5" Type="http://schemas.openxmlformats.org/officeDocument/2006/relationships/slide" Target="slides/slide1.xml"/><Relationship Id="rId19" Type="http://customschemas.google.com/relationships/presentationmetadata" Target="metadata"/><Relationship Id="rId6" Type="http://schemas.openxmlformats.org/officeDocument/2006/relationships/slide" Target="slides/slide2.xml"/><Relationship Id="rId18" Type="http://schemas.openxmlformats.org/officeDocument/2006/relationships/font" Target="fonts/QuattrocentoSans-boldItalic.fntdata"/><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1" name="Google Shape;221;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7" name="Shape 297"/>
        <p:cNvGrpSpPr/>
        <p:nvPr/>
      </p:nvGrpSpPr>
      <p:grpSpPr>
        <a:xfrm>
          <a:off x="0" y="0"/>
          <a:ext cx="0" cy="0"/>
          <a:chOff x="0" y="0"/>
          <a:chExt cx="0" cy="0"/>
        </a:xfrm>
      </p:grpSpPr>
      <p:sp>
        <p:nvSpPr>
          <p:cNvPr id="298" name="Google Shape;298;p10: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9" name="Google Shape;299;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p2: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7" name="Google Shape;227;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p3: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5" name="Google Shape;235;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6" name="Shape 246"/>
        <p:cNvGrpSpPr/>
        <p:nvPr/>
      </p:nvGrpSpPr>
      <p:grpSpPr>
        <a:xfrm>
          <a:off x="0" y="0"/>
          <a:ext cx="0" cy="0"/>
          <a:chOff x="0" y="0"/>
          <a:chExt cx="0" cy="0"/>
        </a:xfrm>
      </p:grpSpPr>
      <p:sp>
        <p:nvSpPr>
          <p:cNvPr id="247" name="Google Shape;247;p4: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8" name="Google Shape;248;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p5: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7" name="Google Shape;257;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p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5" name="Google Shape;265;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p7: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4" name="Google Shape;274;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p8: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2" name="Google Shape;282;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9" name="Shape 289"/>
        <p:cNvGrpSpPr/>
        <p:nvPr/>
      </p:nvGrpSpPr>
      <p:grpSpPr>
        <a:xfrm>
          <a:off x="0" y="0"/>
          <a:ext cx="0" cy="0"/>
          <a:chOff x="0" y="0"/>
          <a:chExt cx="0" cy="0"/>
        </a:xfrm>
      </p:grpSpPr>
      <p:sp>
        <p:nvSpPr>
          <p:cNvPr id="290" name="Google Shape;290;p9: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1" name="Google Shape;291;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8.jpg"/><Relationship Id="rId3" Type="http://schemas.openxmlformats.org/officeDocument/2006/relationships/image" Target="../media/image5.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6.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jp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jp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 Id="rId3" Type="http://schemas.openxmlformats.org/officeDocument/2006/relationships/image" Target="../media/image5.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 Id="rId3" Type="http://schemas.openxmlformats.org/officeDocument/2006/relationships/image" Target="../media/image12.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3.jpg"/><Relationship Id="rId3"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jpg"/><Relationship Id="rId3" Type="http://schemas.openxmlformats.org/officeDocument/2006/relationships/image" Target="../media/image5.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jpg"/><Relationship Id="rId3" Type="http://schemas.openxmlformats.org/officeDocument/2006/relationships/image" Target="../media/image5.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jpg"/><Relationship Id="rId3"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13" name="Shape 13"/>
        <p:cNvGrpSpPr/>
        <p:nvPr/>
      </p:nvGrpSpPr>
      <p:grpSpPr>
        <a:xfrm>
          <a:off x="0" y="0"/>
          <a:ext cx="0" cy="0"/>
          <a:chOff x="0" y="0"/>
          <a:chExt cx="0" cy="0"/>
        </a:xfrm>
      </p:grpSpPr>
      <p:sp>
        <p:nvSpPr>
          <p:cNvPr id="14" name="Google Shape;14;p12"/>
          <p:cNvSpPr txBox="1"/>
          <p:nvPr/>
        </p:nvSpPr>
        <p:spPr>
          <a:xfrm>
            <a:off x="4064295" y="418470"/>
            <a:ext cx="4072935" cy="261610"/>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1100" u="none" cap="none" strike="noStrike">
                <a:solidFill>
                  <a:srgbClr val="F2F2F2"/>
                </a:solidFill>
                <a:latin typeface="Arial"/>
                <a:ea typeface="Arial"/>
                <a:cs typeface="Arial"/>
                <a:sym typeface="Arial"/>
              </a:rPr>
              <a:t>FLORIDA INTERNATIONAL UNIVERSITY</a:t>
            </a:r>
            <a:endParaRPr/>
          </a:p>
        </p:txBody>
      </p:sp>
      <p:sp>
        <p:nvSpPr>
          <p:cNvPr id="15" name="Google Shape;15;p12"/>
          <p:cNvSpPr txBox="1"/>
          <p:nvPr>
            <p:ph type="title"/>
          </p:nvPr>
        </p:nvSpPr>
        <p:spPr>
          <a:xfrm>
            <a:off x="1603727" y="3721808"/>
            <a:ext cx="8984543" cy="1325563"/>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accent5"/>
              </a:buClr>
              <a:buSzPts val="3600"/>
              <a:buFont typeface="Arial"/>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ly Background">
  <p:cSld name="Only Background">
    <p:spTree>
      <p:nvGrpSpPr>
        <p:cNvPr id="99" name="Shape 99"/>
        <p:cNvGrpSpPr/>
        <p:nvPr/>
      </p:nvGrpSpPr>
      <p:grpSpPr>
        <a:xfrm>
          <a:off x="0" y="0"/>
          <a:ext cx="0" cy="0"/>
          <a:chOff x="0" y="0"/>
          <a:chExt cx="0" cy="0"/>
        </a:xfrm>
      </p:grpSpPr>
      <p:sp>
        <p:nvSpPr>
          <p:cNvPr id="100" name="Google Shape;100;p21"/>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900">
                <a:solidFill>
                  <a:srgbClr val="F2F2F2"/>
                </a:solidFill>
                <a:latin typeface="Arial"/>
                <a:ea typeface="Arial"/>
                <a:cs typeface="Arial"/>
                <a:sym typeface="Arial"/>
              </a:rPr>
              <a:t>COLLEGE OF ENGINEERING AND COMPUTING</a:t>
            </a:r>
            <a:endParaRPr/>
          </a:p>
        </p:txBody>
      </p:sp>
      <p:sp>
        <p:nvSpPr>
          <p:cNvPr id="101" name="Google Shape;101;p21"/>
          <p:cNvSpPr txBox="1"/>
          <p:nvPr/>
        </p:nvSpPr>
        <p:spPr>
          <a:xfrm>
            <a:off x="245940"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900">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column slide">
  <p:cSld name="Two-column slide">
    <p:spTree>
      <p:nvGrpSpPr>
        <p:cNvPr id="102" name="Shape 102"/>
        <p:cNvGrpSpPr/>
        <p:nvPr/>
      </p:nvGrpSpPr>
      <p:grpSpPr>
        <a:xfrm>
          <a:off x="0" y="0"/>
          <a:ext cx="0" cy="0"/>
          <a:chOff x="0" y="0"/>
          <a:chExt cx="0" cy="0"/>
        </a:xfrm>
      </p:grpSpPr>
      <p:sp>
        <p:nvSpPr>
          <p:cNvPr id="103" name="Google Shape;103;p22"/>
          <p:cNvSpPr txBox="1"/>
          <p:nvPr>
            <p:ph idx="1" type="body"/>
          </p:nvPr>
        </p:nvSpPr>
        <p:spPr>
          <a:xfrm>
            <a:off x="1590222" y="1951592"/>
            <a:ext cx="4222749" cy="4338956"/>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5"/>
              </a:buClr>
              <a:buSzPts val="1800"/>
              <a:buChar char="•"/>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close up of a sign&#10;&#10;Description automatically generated" id="104" name="Google Shape;104;p22"/>
          <p:cNvPicPr preferRelativeResize="0"/>
          <p:nvPr/>
        </p:nvPicPr>
        <p:blipFill rotWithShape="1">
          <a:blip r:embed="rId2">
            <a:alphaModFix/>
          </a:blip>
          <a:srcRect b="0" l="0" r="0" t="0"/>
          <a:stretch/>
        </p:blipFill>
        <p:spPr>
          <a:xfrm>
            <a:off x="10728510" y="219326"/>
            <a:ext cx="1217550" cy="563880"/>
          </a:xfrm>
          <a:prstGeom prst="rect">
            <a:avLst/>
          </a:prstGeom>
          <a:noFill/>
          <a:ln>
            <a:noFill/>
          </a:ln>
        </p:spPr>
      </p:pic>
      <p:sp>
        <p:nvSpPr>
          <p:cNvPr id="105" name="Google Shape;105;p22"/>
          <p:cNvSpPr txBox="1"/>
          <p:nvPr>
            <p:ph type="title"/>
          </p:nvPr>
        </p:nvSpPr>
        <p:spPr>
          <a:xfrm>
            <a:off x="1590222" y="470310"/>
            <a:ext cx="8984543"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3600"/>
              <a:buFont typeface="Arial"/>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06" name="Google Shape;106;p22"/>
          <p:cNvSpPr txBox="1"/>
          <p:nvPr>
            <p:ph idx="2" type="body"/>
          </p:nvPr>
        </p:nvSpPr>
        <p:spPr>
          <a:xfrm>
            <a:off x="6352016" y="1951592"/>
            <a:ext cx="4222749" cy="4338956"/>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accent5"/>
              </a:buClr>
              <a:buSzPts val="1800"/>
              <a:buChar char="•"/>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7" name="Google Shape;107;p22"/>
          <p:cNvSpPr txBox="1"/>
          <p:nvPr/>
        </p:nvSpPr>
        <p:spPr>
          <a:xfrm>
            <a:off x="245940"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900">
                <a:solidFill>
                  <a:srgbClr val="F2F2F2"/>
                </a:solidFill>
                <a:latin typeface="Arial"/>
                <a:ea typeface="Arial"/>
                <a:cs typeface="Arial"/>
                <a:sym typeface="Arial"/>
              </a:rPr>
              <a:t>FLORIDA INTERNATIONAL UNIVERSITY</a:t>
            </a:r>
            <a:endParaRPr/>
          </a:p>
        </p:txBody>
      </p:sp>
      <p:sp>
        <p:nvSpPr>
          <p:cNvPr id="108" name="Google Shape;108;p22"/>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900">
                <a:solidFill>
                  <a:srgbClr val="F2F2F2"/>
                </a:solidFill>
                <a:latin typeface="Arial"/>
                <a:ea typeface="Arial"/>
                <a:cs typeface="Arial"/>
                <a:sym typeface="Arial"/>
              </a:rPr>
              <a:t>COLLEGE OF ENGINEERING AND COMPUTING</a:t>
            </a: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2">
  <p:cSld name="Photo Slide 2">
    <p:spTree>
      <p:nvGrpSpPr>
        <p:cNvPr id="109" name="Shape 109"/>
        <p:cNvGrpSpPr/>
        <p:nvPr/>
      </p:nvGrpSpPr>
      <p:grpSpPr>
        <a:xfrm>
          <a:off x="0" y="0"/>
          <a:ext cx="0" cy="0"/>
          <a:chOff x="0" y="0"/>
          <a:chExt cx="0" cy="0"/>
        </a:xfrm>
      </p:grpSpPr>
      <p:sp>
        <p:nvSpPr>
          <p:cNvPr id="110" name="Google Shape;110;p23"/>
          <p:cNvSpPr/>
          <p:nvPr>
            <p:ph idx="2" type="pic"/>
          </p:nvPr>
        </p:nvSpPr>
        <p:spPr>
          <a:xfrm>
            <a:off x="3843957" y="696340"/>
            <a:ext cx="7622001" cy="5015143"/>
          </a:xfrm>
          <a:prstGeom prst="corner">
            <a:avLst>
              <a:gd fmla="val 78408" name="adj1"/>
              <a:gd fmla="val 117748" name="adj2"/>
            </a:avLst>
          </a:prstGeom>
          <a:noFill/>
          <a:ln>
            <a:noFill/>
          </a:ln>
        </p:spPr>
      </p:sp>
      <p:pic>
        <p:nvPicPr>
          <p:cNvPr descr="A close up of a sign&#10;&#10;Description automatically generated" id="111" name="Google Shape;111;p23"/>
          <p:cNvPicPr preferRelativeResize="0"/>
          <p:nvPr/>
        </p:nvPicPr>
        <p:blipFill rotWithShape="1">
          <a:blip r:embed="rId2">
            <a:alphaModFix/>
          </a:blip>
          <a:srcRect b="0" l="0" r="0" t="0"/>
          <a:stretch/>
        </p:blipFill>
        <p:spPr>
          <a:xfrm>
            <a:off x="10129936" y="686124"/>
            <a:ext cx="1217550" cy="563880"/>
          </a:xfrm>
          <a:prstGeom prst="rect">
            <a:avLst/>
          </a:prstGeom>
          <a:noFill/>
          <a:ln>
            <a:noFill/>
          </a:ln>
        </p:spPr>
      </p:pic>
      <p:sp>
        <p:nvSpPr>
          <p:cNvPr id="112" name="Google Shape;112;p23"/>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1600"/>
              <a:buNone/>
              <a:defRPr sz="1600">
                <a:solidFill>
                  <a:schemeClr val="lt1"/>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113" name="Google Shape;113;p23"/>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lt1"/>
              </a:buClr>
              <a:buSzPts val="2400"/>
              <a:buFont typeface="Arial"/>
              <a:buNone/>
              <a:defRPr sz="24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grpSp>
        <p:nvGrpSpPr>
          <p:cNvPr id="114" name="Google Shape;114;p23"/>
          <p:cNvGrpSpPr/>
          <p:nvPr/>
        </p:nvGrpSpPr>
        <p:grpSpPr>
          <a:xfrm>
            <a:off x="3843957" y="582803"/>
            <a:ext cx="7628351" cy="1197932"/>
            <a:chOff x="3840781" y="580943"/>
            <a:chExt cx="7628351" cy="1197932"/>
          </a:xfrm>
        </p:grpSpPr>
        <p:sp>
          <p:nvSpPr>
            <p:cNvPr id="115" name="Google Shape;115;p23"/>
            <p:cNvSpPr/>
            <p:nvPr/>
          </p:nvSpPr>
          <p:spPr>
            <a:xfrm flipH="1">
              <a:off x="3840781" y="580944"/>
              <a:ext cx="5970185" cy="113536"/>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16" name="Google Shape;116;p23"/>
            <p:cNvSpPr/>
            <p:nvPr/>
          </p:nvSpPr>
          <p:spPr>
            <a:xfrm>
              <a:off x="9757159" y="1669147"/>
              <a:ext cx="1711973" cy="109728"/>
            </a:xfrm>
            <a:prstGeom prst="rect">
              <a:avLst/>
            </a:prstGeom>
            <a:gradFill>
              <a:gsLst>
                <a:gs pos="0">
                  <a:srgbClr val="00FFFF"/>
                </a:gs>
                <a:gs pos="9000">
                  <a:srgbClr val="00FFFF"/>
                </a:gs>
                <a:gs pos="6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17" name="Google Shape;117;p23"/>
            <p:cNvSpPr/>
            <p:nvPr/>
          </p:nvSpPr>
          <p:spPr>
            <a:xfrm flipH="1" rot="5400000">
              <a:off x="9201318" y="1125045"/>
              <a:ext cx="1197932" cy="109728"/>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118" name="Google Shape;118;p23"/>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900">
                <a:solidFill>
                  <a:srgbClr val="F2F2F2"/>
                </a:solidFill>
                <a:latin typeface="Arial"/>
                <a:ea typeface="Arial"/>
                <a:cs typeface="Arial"/>
                <a:sym typeface="Arial"/>
              </a:rPr>
              <a:t>COLLEGE OF ENGINEERING AND COMPUTING</a:t>
            </a:r>
            <a:endParaRPr/>
          </a:p>
        </p:txBody>
      </p:sp>
      <p:sp>
        <p:nvSpPr>
          <p:cNvPr id="119" name="Google Shape;119;p23"/>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900">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3">
  <p:cSld name="Photo Slide 3">
    <p:spTree>
      <p:nvGrpSpPr>
        <p:cNvPr id="120" name="Shape 120"/>
        <p:cNvGrpSpPr/>
        <p:nvPr/>
      </p:nvGrpSpPr>
      <p:grpSpPr>
        <a:xfrm>
          <a:off x="0" y="0"/>
          <a:ext cx="0" cy="0"/>
          <a:chOff x="0" y="0"/>
          <a:chExt cx="0" cy="0"/>
        </a:xfrm>
      </p:grpSpPr>
      <p:pic>
        <p:nvPicPr>
          <p:cNvPr descr="A picture containing flying, plane, bird&#10;&#10;Description automatically generated" id="121" name="Google Shape;121;p24"/>
          <p:cNvPicPr preferRelativeResize="0"/>
          <p:nvPr/>
        </p:nvPicPr>
        <p:blipFill rotWithShape="1">
          <a:blip r:embed="rId2">
            <a:alphaModFix/>
          </a:blip>
          <a:srcRect b="0" l="0" r="0" t="0"/>
          <a:stretch/>
        </p:blipFill>
        <p:spPr>
          <a:xfrm>
            <a:off x="-1" y="0"/>
            <a:ext cx="12197443" cy="6858000"/>
          </a:xfrm>
          <a:prstGeom prst="rect">
            <a:avLst/>
          </a:prstGeom>
          <a:noFill/>
          <a:ln>
            <a:noFill/>
          </a:ln>
        </p:spPr>
      </p:pic>
      <p:sp>
        <p:nvSpPr>
          <p:cNvPr id="122" name="Google Shape;122;p24"/>
          <p:cNvSpPr/>
          <p:nvPr>
            <p:ph idx="2" type="pic"/>
          </p:nvPr>
        </p:nvSpPr>
        <p:spPr>
          <a:xfrm>
            <a:off x="3887648" y="546137"/>
            <a:ext cx="7578309" cy="5618863"/>
          </a:xfrm>
          <a:prstGeom prst="corner">
            <a:avLst>
              <a:gd fmla="val 80709" name="adj1"/>
              <a:gd fmla="val 104483" name="adj2"/>
            </a:avLst>
          </a:prstGeom>
          <a:noFill/>
          <a:ln>
            <a:noFill/>
          </a:ln>
        </p:spPr>
      </p:sp>
      <p:pic>
        <p:nvPicPr>
          <p:cNvPr descr="A close up of a sign&#10;&#10;Description automatically generated" id="123" name="Google Shape;123;p24"/>
          <p:cNvPicPr preferRelativeResize="0"/>
          <p:nvPr/>
        </p:nvPicPr>
        <p:blipFill rotWithShape="1">
          <a:blip r:embed="rId3">
            <a:alphaModFix/>
          </a:blip>
          <a:srcRect b="0" l="0" r="0" t="0"/>
          <a:stretch/>
        </p:blipFill>
        <p:spPr>
          <a:xfrm>
            <a:off x="10129936" y="686124"/>
            <a:ext cx="1217550" cy="563880"/>
          </a:xfrm>
          <a:prstGeom prst="rect">
            <a:avLst/>
          </a:prstGeom>
          <a:noFill/>
          <a:ln>
            <a:noFill/>
          </a:ln>
        </p:spPr>
      </p:pic>
      <p:sp>
        <p:nvSpPr>
          <p:cNvPr id="124" name="Google Shape;124;p24"/>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marR="0" algn="l">
              <a:lnSpc>
                <a:spcPct val="90000"/>
              </a:lnSpc>
              <a:spcBef>
                <a:spcPts val="1000"/>
              </a:spcBef>
              <a:spcAft>
                <a:spcPts val="0"/>
              </a:spcAft>
              <a:buClr>
                <a:srgbClr val="3F3F3F"/>
              </a:buClr>
              <a:buSzPts val="1600"/>
              <a:buFont typeface="Arial"/>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grpSp>
        <p:nvGrpSpPr>
          <p:cNvPr id="125" name="Google Shape;125;p24"/>
          <p:cNvGrpSpPr/>
          <p:nvPr/>
        </p:nvGrpSpPr>
        <p:grpSpPr>
          <a:xfrm>
            <a:off x="3887648" y="438917"/>
            <a:ext cx="7578438" cy="1195570"/>
            <a:chOff x="3884346" y="453875"/>
            <a:chExt cx="7578438" cy="1195570"/>
          </a:xfrm>
        </p:grpSpPr>
        <p:sp>
          <p:nvSpPr>
            <p:cNvPr id="126" name="Google Shape;126;p24"/>
            <p:cNvSpPr/>
            <p:nvPr/>
          </p:nvSpPr>
          <p:spPr>
            <a:xfrm flipH="1">
              <a:off x="3884346" y="453875"/>
              <a:ext cx="5975988" cy="108513"/>
            </a:xfrm>
            <a:prstGeom prst="rect">
              <a:avLst/>
            </a:prstGeom>
            <a:gradFill>
              <a:gsLst>
                <a:gs pos="0">
                  <a:srgbClr val="00FFFF"/>
                </a:gs>
                <a:gs pos="7000">
                  <a:srgbClr val="00FFFF"/>
                </a:gs>
                <a:gs pos="79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7" name="Google Shape;127;p24"/>
            <p:cNvSpPr/>
            <p:nvPr/>
          </p:nvSpPr>
          <p:spPr>
            <a:xfrm flipH="1" rot="5400000">
              <a:off x="9264368" y="944309"/>
              <a:ext cx="1080817" cy="111114"/>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28" name="Google Shape;128;p24"/>
            <p:cNvSpPr/>
            <p:nvPr/>
          </p:nvSpPr>
          <p:spPr>
            <a:xfrm>
              <a:off x="9750298" y="1538958"/>
              <a:ext cx="1712486" cy="110487"/>
            </a:xfrm>
            <a:prstGeom prst="rect">
              <a:avLst/>
            </a:prstGeom>
            <a:gradFill>
              <a:gsLst>
                <a:gs pos="0">
                  <a:srgbClr val="00FFFF"/>
                </a:gs>
                <a:gs pos="9000">
                  <a:srgbClr val="00FFFF"/>
                </a:gs>
                <a:gs pos="6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129" name="Google Shape;129;p24"/>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3F3F3F"/>
              </a:buClr>
              <a:buSzPts val="2400"/>
              <a:buFont typeface="Arial"/>
              <a:buNone/>
              <a:defRPr sz="2400">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0" name="Google Shape;130;p24"/>
          <p:cNvSpPr txBox="1"/>
          <p:nvPr/>
        </p:nvSpPr>
        <p:spPr>
          <a:xfrm>
            <a:off x="245940"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900">
                <a:solidFill>
                  <a:srgbClr val="7F7F7F"/>
                </a:solidFill>
                <a:latin typeface="Arial"/>
                <a:ea typeface="Arial"/>
                <a:cs typeface="Arial"/>
                <a:sym typeface="Arial"/>
              </a:rPr>
              <a:t>FLORIDA INTERNATIONAL UNIVERSITY</a:t>
            </a:r>
            <a:endParaRPr/>
          </a:p>
        </p:txBody>
      </p:sp>
      <p:sp>
        <p:nvSpPr>
          <p:cNvPr id="131" name="Google Shape;131;p24"/>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900">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4">
  <p:cSld name="Photo Slide 4">
    <p:spTree>
      <p:nvGrpSpPr>
        <p:cNvPr id="132" name="Shape 132"/>
        <p:cNvGrpSpPr/>
        <p:nvPr/>
      </p:nvGrpSpPr>
      <p:grpSpPr>
        <a:xfrm>
          <a:off x="0" y="0"/>
          <a:ext cx="0" cy="0"/>
          <a:chOff x="0" y="0"/>
          <a:chExt cx="0" cy="0"/>
        </a:xfrm>
      </p:grpSpPr>
      <p:sp>
        <p:nvSpPr>
          <p:cNvPr id="133" name="Google Shape;133;p25"/>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34" name="Google Shape;134;p25"/>
          <p:cNvSpPr/>
          <p:nvPr>
            <p:ph idx="2" type="pic"/>
          </p:nvPr>
        </p:nvSpPr>
        <p:spPr>
          <a:xfrm>
            <a:off x="3893905" y="537158"/>
            <a:ext cx="7570949" cy="5799726"/>
          </a:xfrm>
          <a:prstGeom prst="corner">
            <a:avLst>
              <a:gd fmla="val 83572" name="adj1"/>
              <a:gd fmla="val 113968" name="adj2"/>
            </a:avLst>
          </a:prstGeom>
          <a:noFill/>
          <a:ln>
            <a:noFill/>
          </a:ln>
        </p:spPr>
      </p:sp>
      <p:pic>
        <p:nvPicPr>
          <p:cNvPr descr="A close up of a sign&#10;&#10;Description automatically generated" id="135" name="Google Shape;135;p25"/>
          <p:cNvPicPr preferRelativeResize="0"/>
          <p:nvPr/>
        </p:nvPicPr>
        <p:blipFill rotWithShape="1">
          <a:blip r:embed="rId2">
            <a:alphaModFix/>
          </a:blip>
          <a:srcRect b="0" l="0" r="0" t="0"/>
          <a:stretch/>
        </p:blipFill>
        <p:spPr>
          <a:xfrm>
            <a:off x="207654" y="6123851"/>
            <a:ext cx="1217550" cy="563880"/>
          </a:xfrm>
          <a:prstGeom prst="rect">
            <a:avLst/>
          </a:prstGeom>
          <a:noFill/>
          <a:ln>
            <a:noFill/>
          </a:ln>
        </p:spPr>
      </p:pic>
      <p:sp>
        <p:nvSpPr>
          <p:cNvPr id="136" name="Google Shape;136;p25"/>
          <p:cNvSpPr txBox="1"/>
          <p:nvPr>
            <p:ph type="title"/>
          </p:nvPr>
        </p:nvSpPr>
        <p:spPr>
          <a:xfrm>
            <a:off x="726040" y="544528"/>
            <a:ext cx="2583217"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2400"/>
              <a:buFont typeface="Arial"/>
              <a:buNone/>
              <a:defRPr sz="24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37" name="Google Shape;137;p25"/>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600"/>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grpSp>
        <p:nvGrpSpPr>
          <p:cNvPr id="138" name="Google Shape;138;p25"/>
          <p:cNvGrpSpPr/>
          <p:nvPr/>
        </p:nvGrpSpPr>
        <p:grpSpPr>
          <a:xfrm>
            <a:off x="3893905" y="434340"/>
            <a:ext cx="7570949" cy="1059565"/>
            <a:chOff x="3893905" y="434339"/>
            <a:chExt cx="7570949" cy="1059565"/>
          </a:xfrm>
        </p:grpSpPr>
        <p:sp>
          <p:nvSpPr>
            <p:cNvPr id="139" name="Google Shape;139;p25"/>
            <p:cNvSpPr/>
            <p:nvPr/>
          </p:nvSpPr>
          <p:spPr>
            <a:xfrm flipH="1">
              <a:off x="3893905" y="434339"/>
              <a:ext cx="6713955" cy="10972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40" name="Google Shape;140;p25"/>
            <p:cNvSpPr/>
            <p:nvPr/>
          </p:nvSpPr>
          <p:spPr>
            <a:xfrm flipH="1" rot="5400000">
              <a:off x="10127459" y="906370"/>
              <a:ext cx="848793" cy="110368"/>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41" name="Google Shape;141;p25"/>
            <p:cNvSpPr/>
            <p:nvPr/>
          </p:nvSpPr>
          <p:spPr>
            <a:xfrm>
              <a:off x="10497148" y="1381850"/>
              <a:ext cx="967706" cy="112054"/>
            </a:xfrm>
            <a:prstGeom prst="rect">
              <a:avLst/>
            </a:prstGeom>
            <a:gradFill>
              <a:gsLst>
                <a:gs pos="0">
                  <a:srgbClr val="D92D8A"/>
                </a:gs>
                <a:gs pos="10000">
                  <a:srgbClr val="D92D8A"/>
                </a:gs>
                <a:gs pos="61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142" name="Google Shape;142;p25"/>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900">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5">
  <p:cSld name="Photo Slide 5">
    <p:spTree>
      <p:nvGrpSpPr>
        <p:cNvPr id="143" name="Shape 143"/>
        <p:cNvGrpSpPr/>
        <p:nvPr/>
      </p:nvGrpSpPr>
      <p:grpSpPr>
        <a:xfrm>
          <a:off x="0" y="0"/>
          <a:ext cx="0" cy="0"/>
          <a:chOff x="0" y="0"/>
          <a:chExt cx="0" cy="0"/>
        </a:xfrm>
      </p:grpSpPr>
      <p:sp>
        <p:nvSpPr>
          <p:cNvPr id="144" name="Google Shape;144;p26"/>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A close up of a sign&#10;&#10;Description automatically generated" id="145" name="Google Shape;145;p26"/>
          <p:cNvPicPr preferRelativeResize="0"/>
          <p:nvPr/>
        </p:nvPicPr>
        <p:blipFill rotWithShape="1">
          <a:blip r:embed="rId2">
            <a:alphaModFix/>
          </a:blip>
          <a:srcRect b="0" l="0" r="0" t="0"/>
          <a:stretch/>
        </p:blipFill>
        <p:spPr>
          <a:xfrm>
            <a:off x="207654" y="6123851"/>
            <a:ext cx="1217550" cy="563880"/>
          </a:xfrm>
          <a:prstGeom prst="rect">
            <a:avLst/>
          </a:prstGeom>
          <a:noFill/>
          <a:ln>
            <a:noFill/>
          </a:ln>
        </p:spPr>
      </p:pic>
      <p:sp>
        <p:nvSpPr>
          <p:cNvPr id="146" name="Google Shape;146;p26"/>
          <p:cNvSpPr txBox="1"/>
          <p:nvPr>
            <p:ph type="title"/>
          </p:nvPr>
        </p:nvSpPr>
        <p:spPr>
          <a:xfrm>
            <a:off x="726040" y="544528"/>
            <a:ext cx="3358280" cy="56388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CC0066"/>
              </a:buClr>
              <a:buSzPts val="2400"/>
              <a:buFont typeface="Arial"/>
              <a:buNone/>
              <a:defRPr sz="2400">
                <a:solidFill>
                  <a:srgbClr val="CC0066"/>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47" name="Google Shape;147;p26"/>
          <p:cNvSpPr txBox="1"/>
          <p:nvPr>
            <p:ph idx="1" type="body"/>
          </p:nvPr>
        </p:nvSpPr>
        <p:spPr>
          <a:xfrm>
            <a:off x="726042" y="1371538"/>
            <a:ext cx="2583215" cy="344430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600"/>
              <a:buNone/>
              <a:defRPr sz="1600">
                <a:solidFill>
                  <a:srgbClr val="3F3F3F"/>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pic>
        <p:nvPicPr>
          <p:cNvPr id="148" name="Google Shape;148;p26"/>
          <p:cNvPicPr preferRelativeResize="0"/>
          <p:nvPr>
            <p:ph idx="2" type="pic"/>
          </p:nvPr>
        </p:nvPicPr>
        <p:blipFill/>
        <p:spPr>
          <a:xfrm flipH="1">
            <a:off x="3632199" y="743802"/>
            <a:ext cx="7976031" cy="5370396"/>
          </a:xfrm>
          <a:prstGeom prst="corner">
            <a:avLst>
              <a:gd fmla="val 57567" name="adj1"/>
              <a:gd fmla="val 95877" name="adj2"/>
            </a:avLst>
          </a:prstGeom>
          <a:blipFill rotWithShape="0">
            <a:blip r:embed="rId3">
              <a:alphaModFix/>
            </a:blip>
            <a:stretch>
              <a:fillRect b="0" l="0" r="0" t="0"/>
            </a:stretch>
          </a:blipFill>
          <a:ln>
            <a:noFill/>
          </a:ln>
        </p:spPr>
      </p:pic>
      <p:grpSp>
        <p:nvGrpSpPr>
          <p:cNvPr id="149" name="Google Shape;149;p26"/>
          <p:cNvGrpSpPr/>
          <p:nvPr/>
        </p:nvGrpSpPr>
        <p:grpSpPr>
          <a:xfrm>
            <a:off x="3632200" y="637953"/>
            <a:ext cx="7976031" cy="2393648"/>
            <a:chOff x="3683000" y="638356"/>
            <a:chExt cx="7976031" cy="2393648"/>
          </a:xfrm>
        </p:grpSpPr>
        <p:sp>
          <p:nvSpPr>
            <p:cNvPr id="150" name="Google Shape;150;p26"/>
            <p:cNvSpPr/>
            <p:nvPr/>
          </p:nvSpPr>
          <p:spPr>
            <a:xfrm>
              <a:off x="6417481" y="638356"/>
              <a:ext cx="5241550" cy="110074"/>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51" name="Google Shape;151;p26"/>
            <p:cNvSpPr/>
            <p:nvPr/>
          </p:nvSpPr>
          <p:spPr>
            <a:xfrm rot="-5400000">
              <a:off x="5327064" y="1829604"/>
              <a:ext cx="2292822" cy="111977"/>
            </a:xfrm>
            <a:prstGeom prst="rect">
              <a:avLst/>
            </a:prstGeom>
            <a:gradFill>
              <a:gsLst>
                <a:gs pos="0">
                  <a:srgbClr val="D92D8A"/>
                </a:gs>
                <a:gs pos="7000">
                  <a:srgbClr val="D92D8A"/>
                </a:gs>
                <a:gs pos="55000">
                  <a:srgbClr val="F8C93E"/>
                </a:gs>
                <a:gs pos="97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52" name="Google Shape;152;p26"/>
            <p:cNvSpPr/>
            <p:nvPr/>
          </p:nvSpPr>
          <p:spPr>
            <a:xfrm flipH="1">
              <a:off x="3683000" y="2924436"/>
              <a:ext cx="2754068" cy="10605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153" name="Google Shape;153;p26"/>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900">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 Text Cyan Lines">
  <p:cSld name="Center Text Cyan Lines">
    <p:spTree>
      <p:nvGrpSpPr>
        <p:cNvPr id="154" name="Shape 154"/>
        <p:cNvGrpSpPr/>
        <p:nvPr/>
      </p:nvGrpSpPr>
      <p:grpSpPr>
        <a:xfrm>
          <a:off x="0" y="0"/>
          <a:ext cx="0" cy="0"/>
          <a:chOff x="0" y="0"/>
          <a:chExt cx="0" cy="0"/>
        </a:xfrm>
      </p:grpSpPr>
      <p:pic>
        <p:nvPicPr>
          <p:cNvPr descr="A picture containing screenshot&#10;&#10;Description automatically generated" id="155" name="Google Shape;155;p27"/>
          <p:cNvPicPr preferRelativeResize="0"/>
          <p:nvPr/>
        </p:nvPicPr>
        <p:blipFill rotWithShape="1">
          <a:blip r:embed="rId2">
            <a:alphaModFix/>
          </a:blip>
          <a:srcRect b="0" l="0" r="0" t="0"/>
          <a:stretch/>
        </p:blipFill>
        <p:spPr>
          <a:xfrm>
            <a:off x="1" y="0"/>
            <a:ext cx="12192000" cy="6858000"/>
          </a:xfrm>
          <a:prstGeom prst="rect">
            <a:avLst/>
          </a:prstGeom>
          <a:noFill/>
          <a:ln>
            <a:noFill/>
          </a:ln>
        </p:spPr>
      </p:pic>
      <p:sp>
        <p:nvSpPr>
          <p:cNvPr id="156" name="Google Shape;156;p27"/>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7" name="Google Shape;157;p27"/>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rgbClr val="3F3F3F"/>
              </a:buClr>
              <a:buSzPts val="3200"/>
              <a:buFont typeface="Arial"/>
              <a:buNone/>
              <a:defRPr sz="3200">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58" name="Google Shape;158;p27"/>
          <p:cNvSpPr txBox="1"/>
          <p:nvPr/>
        </p:nvSpPr>
        <p:spPr>
          <a:xfrm>
            <a:off x="245940" y="6439788"/>
            <a:ext cx="652789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900">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p:cSld name="Text Slide">
    <p:spTree>
      <p:nvGrpSpPr>
        <p:cNvPr id="159" name="Shape 159"/>
        <p:cNvGrpSpPr/>
        <p:nvPr/>
      </p:nvGrpSpPr>
      <p:grpSpPr>
        <a:xfrm>
          <a:off x="0" y="0"/>
          <a:ext cx="0" cy="0"/>
          <a:chOff x="0" y="0"/>
          <a:chExt cx="0" cy="0"/>
        </a:xfrm>
      </p:grpSpPr>
      <p:pic>
        <p:nvPicPr>
          <p:cNvPr descr="A close up of a sign&#10;&#10;Description automatically generated" id="160" name="Google Shape;160;p28"/>
          <p:cNvPicPr preferRelativeResize="0"/>
          <p:nvPr/>
        </p:nvPicPr>
        <p:blipFill rotWithShape="1">
          <a:blip r:embed="rId2">
            <a:alphaModFix/>
          </a:blip>
          <a:srcRect b="0" l="0" r="0" t="0"/>
          <a:stretch/>
        </p:blipFill>
        <p:spPr>
          <a:xfrm>
            <a:off x="-1" y="0"/>
            <a:ext cx="12197443" cy="6858000"/>
          </a:xfrm>
          <a:prstGeom prst="rect">
            <a:avLst/>
          </a:prstGeom>
          <a:noFill/>
          <a:ln>
            <a:noFill/>
          </a:ln>
        </p:spPr>
      </p:pic>
      <p:sp>
        <p:nvSpPr>
          <p:cNvPr id="161" name="Google Shape;161;p28"/>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2" name="Google Shape;162;p28"/>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3200"/>
              <a:buFont typeface="Arial"/>
              <a:buNone/>
              <a:defRPr sz="32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63" name="Google Shape;163;p28"/>
          <p:cNvSpPr txBox="1"/>
          <p:nvPr/>
        </p:nvSpPr>
        <p:spPr>
          <a:xfrm>
            <a:off x="7260219" y="6473301"/>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900">
                <a:solidFill>
                  <a:srgbClr val="F2F2F2"/>
                </a:solidFill>
                <a:latin typeface="Arial"/>
                <a:ea typeface="Arial"/>
                <a:cs typeface="Arial"/>
                <a:sym typeface="Arial"/>
              </a:rPr>
              <a:t>COLLEGE OF ENGINEERING AND COMPUTING</a:t>
            </a:r>
            <a:endParaRPr/>
          </a:p>
        </p:txBody>
      </p:sp>
      <p:sp>
        <p:nvSpPr>
          <p:cNvPr id="164" name="Google Shape;164;p28"/>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900">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Bar Slide 2">
  <p:cSld name="Left Bar Slide 2">
    <p:spTree>
      <p:nvGrpSpPr>
        <p:cNvPr id="165" name="Shape 165"/>
        <p:cNvGrpSpPr/>
        <p:nvPr/>
      </p:nvGrpSpPr>
      <p:grpSpPr>
        <a:xfrm>
          <a:off x="0" y="0"/>
          <a:ext cx="0" cy="0"/>
          <a:chOff x="0" y="0"/>
          <a:chExt cx="0" cy="0"/>
        </a:xfrm>
      </p:grpSpPr>
      <p:sp>
        <p:nvSpPr>
          <p:cNvPr id="166" name="Google Shape;166;p29"/>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67" name="Google Shape;167;p29"/>
          <p:cNvSpPr txBox="1"/>
          <p:nvPr>
            <p:ph idx="1" type="body"/>
          </p:nvPr>
        </p:nvSpPr>
        <p:spPr>
          <a:xfrm>
            <a:off x="3282203" y="1788667"/>
            <a:ext cx="7929604" cy="4175261"/>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8" name="Google Shape;168;p29"/>
          <p:cNvSpPr txBox="1"/>
          <p:nvPr>
            <p:ph type="title"/>
          </p:nvPr>
        </p:nvSpPr>
        <p:spPr>
          <a:xfrm>
            <a:off x="3282203" y="819848"/>
            <a:ext cx="7929604" cy="747456"/>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3200"/>
              <a:buFont typeface="Arial"/>
              <a:buNone/>
              <a:defRPr sz="32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blue sky&#10;&#10;Description automatically generated" id="169" name="Google Shape;169;p29"/>
          <p:cNvPicPr preferRelativeResize="0"/>
          <p:nvPr/>
        </p:nvPicPr>
        <p:blipFill rotWithShape="1">
          <a:blip r:embed="rId2">
            <a:alphaModFix/>
          </a:blip>
          <a:srcRect b="0" l="0" r="0" t="0"/>
          <a:stretch/>
        </p:blipFill>
        <p:spPr>
          <a:xfrm>
            <a:off x="0" y="1"/>
            <a:ext cx="2465798" cy="6858000"/>
          </a:xfrm>
          <a:prstGeom prst="rect">
            <a:avLst/>
          </a:prstGeom>
          <a:noFill/>
          <a:ln>
            <a:noFill/>
          </a:ln>
        </p:spPr>
      </p:pic>
      <p:pic>
        <p:nvPicPr>
          <p:cNvPr descr="A close up of a sign&#10;&#10;Description automatically generated" id="170" name="Google Shape;170;p29"/>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grpSp>
        <p:nvGrpSpPr>
          <p:cNvPr id="171" name="Google Shape;171;p29"/>
          <p:cNvGrpSpPr/>
          <p:nvPr/>
        </p:nvGrpSpPr>
        <p:grpSpPr>
          <a:xfrm>
            <a:off x="2393879" y="0"/>
            <a:ext cx="9798121" cy="6889337"/>
            <a:chOff x="2421466" y="-1"/>
            <a:chExt cx="9810796" cy="6874007"/>
          </a:xfrm>
        </p:grpSpPr>
        <p:sp>
          <p:nvSpPr>
            <p:cNvPr id="172" name="Google Shape;172;p29"/>
            <p:cNvSpPr/>
            <p:nvPr/>
          </p:nvSpPr>
          <p:spPr>
            <a:xfrm flipH="1" rot="-5400000">
              <a:off x="-852862" y="3408870"/>
              <a:ext cx="6723461" cy="174801"/>
            </a:xfrm>
            <a:prstGeom prst="rect">
              <a:avLst/>
            </a:prstGeom>
            <a:gradFill>
              <a:gsLst>
                <a:gs pos="0">
                  <a:srgbClr val="D92D8A"/>
                </a:gs>
                <a:gs pos="32000">
                  <a:srgbClr val="F8C93E"/>
                </a:gs>
                <a:gs pos="98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73" name="Google Shape;173;p29"/>
            <p:cNvSpPr/>
            <p:nvPr/>
          </p:nvSpPr>
          <p:spPr>
            <a:xfrm flipH="1">
              <a:off x="2421466" y="-1"/>
              <a:ext cx="9770533" cy="134540"/>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74" name="Google Shape;174;p29"/>
            <p:cNvSpPr/>
            <p:nvPr/>
          </p:nvSpPr>
          <p:spPr>
            <a:xfrm flipH="1">
              <a:off x="2421467" y="6739466"/>
              <a:ext cx="5266266" cy="134540"/>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75" name="Google Shape;175;p29"/>
            <p:cNvSpPr/>
            <p:nvPr/>
          </p:nvSpPr>
          <p:spPr>
            <a:xfrm flipH="1" rot="-5400000">
              <a:off x="11018794" y="1038665"/>
              <a:ext cx="2252134" cy="174802"/>
            </a:xfrm>
            <a:prstGeom prst="rect">
              <a:avLst/>
            </a:prstGeom>
            <a:gradFill>
              <a:gsLst>
                <a:gs pos="0">
                  <a:srgbClr val="F8C93E"/>
                </a:gs>
                <a:gs pos="55000">
                  <a:srgbClr val="F8C93E"/>
                </a:gs>
                <a:gs pos="96000">
                  <a:srgbClr val="D92D8A"/>
                </a:gs>
                <a:gs pos="100000">
                  <a:srgbClr val="D92D8A"/>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176" name="Google Shape;176;p29"/>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900">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1">
  <p:cSld name="Mixed Background 1">
    <p:spTree>
      <p:nvGrpSpPr>
        <p:cNvPr id="177" name="Shape 177"/>
        <p:cNvGrpSpPr/>
        <p:nvPr/>
      </p:nvGrpSpPr>
      <p:grpSpPr>
        <a:xfrm>
          <a:off x="0" y="0"/>
          <a:ext cx="0" cy="0"/>
          <a:chOff x="0" y="0"/>
          <a:chExt cx="0" cy="0"/>
        </a:xfrm>
      </p:grpSpPr>
      <p:sp>
        <p:nvSpPr>
          <p:cNvPr id="178" name="Google Shape;178;p30"/>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A close up of a sign&#10;&#10;Description automatically generated" id="179" name="Google Shape;179;p30"/>
          <p:cNvPicPr preferRelativeResize="0"/>
          <p:nvPr/>
        </p:nvPicPr>
        <p:blipFill rotWithShape="1">
          <a:blip r:embed="rId2">
            <a:alphaModFix/>
          </a:blip>
          <a:srcRect b="0" l="0" r="0" t="0"/>
          <a:stretch/>
        </p:blipFill>
        <p:spPr>
          <a:xfrm>
            <a:off x="545290" y="5713629"/>
            <a:ext cx="1217550" cy="563880"/>
          </a:xfrm>
          <a:prstGeom prst="rect">
            <a:avLst/>
          </a:prstGeom>
          <a:noFill/>
          <a:ln>
            <a:noFill/>
          </a:ln>
        </p:spPr>
      </p:pic>
      <p:sp>
        <p:nvSpPr>
          <p:cNvPr id="180" name="Google Shape;180;p30"/>
          <p:cNvSpPr txBox="1"/>
          <p:nvPr>
            <p:ph idx="1"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1" name="Google Shape;181;p30"/>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2800"/>
              <a:buFont typeface="Arial"/>
              <a:buNone/>
              <a:defRPr sz="28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blue sky&#10;&#10;Description automatically generated" id="182" name="Google Shape;182;p30"/>
          <p:cNvPicPr preferRelativeResize="0"/>
          <p:nvPr/>
        </p:nvPicPr>
        <p:blipFill rotWithShape="1">
          <a:blip r:embed="rId3">
            <a:alphaModFix/>
          </a:blip>
          <a:srcRect b="0" l="0" r="0" t="0"/>
          <a:stretch/>
        </p:blipFill>
        <p:spPr>
          <a:xfrm>
            <a:off x="4977568" y="0"/>
            <a:ext cx="7214432" cy="6858000"/>
          </a:xfrm>
          <a:prstGeom prst="rect">
            <a:avLst/>
          </a:prstGeom>
          <a:noFill/>
          <a:ln>
            <a:noFill/>
          </a:ln>
        </p:spPr>
      </p:pic>
      <p:sp>
        <p:nvSpPr>
          <p:cNvPr id="183" name="Google Shape;183;p30"/>
          <p:cNvSpPr txBox="1"/>
          <p:nvPr>
            <p:ph idx="2"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184" name="Google Shape;184;p30"/>
          <p:cNvGrpSpPr/>
          <p:nvPr/>
        </p:nvGrpSpPr>
        <p:grpSpPr>
          <a:xfrm flipH="1" rot="10800000">
            <a:off x="5539549" y="5593682"/>
            <a:ext cx="522582" cy="530386"/>
            <a:chOff x="5537620" y="745237"/>
            <a:chExt cx="522582" cy="530387"/>
          </a:xfrm>
        </p:grpSpPr>
        <p:sp>
          <p:nvSpPr>
            <p:cNvPr id="185" name="Google Shape;185;p30"/>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86" name="Google Shape;186;p30"/>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grpSp>
        <p:nvGrpSpPr>
          <p:cNvPr id="187" name="Google Shape;187;p30"/>
          <p:cNvGrpSpPr/>
          <p:nvPr/>
        </p:nvGrpSpPr>
        <p:grpSpPr>
          <a:xfrm>
            <a:off x="5539549" y="745237"/>
            <a:ext cx="522582" cy="529650"/>
            <a:chOff x="5537620" y="745237"/>
            <a:chExt cx="522582" cy="529650"/>
          </a:xfrm>
        </p:grpSpPr>
        <p:sp>
          <p:nvSpPr>
            <p:cNvPr id="188" name="Google Shape;188;p30"/>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89" name="Google Shape;189;p30"/>
            <p:cNvSpPr/>
            <p:nvPr/>
          </p:nvSpPr>
          <p:spPr>
            <a:xfrm flipH="1">
              <a:off x="5537621" y="854263"/>
              <a:ext cx="112597" cy="420624"/>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grpSp>
        <p:nvGrpSpPr>
          <p:cNvPr id="190" name="Google Shape;190;p30"/>
          <p:cNvGrpSpPr/>
          <p:nvPr/>
        </p:nvGrpSpPr>
        <p:grpSpPr>
          <a:xfrm>
            <a:off x="11086608" y="745237"/>
            <a:ext cx="522582" cy="530387"/>
            <a:chOff x="11140977" y="745237"/>
            <a:chExt cx="522582" cy="530387"/>
          </a:xfrm>
        </p:grpSpPr>
        <p:sp>
          <p:nvSpPr>
            <p:cNvPr id="191" name="Google Shape;191;p30"/>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92" name="Google Shape;192;p30"/>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grpSp>
        <p:nvGrpSpPr>
          <p:cNvPr id="193" name="Google Shape;193;p30"/>
          <p:cNvGrpSpPr/>
          <p:nvPr/>
        </p:nvGrpSpPr>
        <p:grpSpPr>
          <a:xfrm flipH="1" rot="10800000">
            <a:off x="11086608" y="5593682"/>
            <a:ext cx="522582" cy="530386"/>
            <a:chOff x="11140977" y="745237"/>
            <a:chExt cx="522582" cy="530387"/>
          </a:xfrm>
        </p:grpSpPr>
        <p:sp>
          <p:nvSpPr>
            <p:cNvPr id="194" name="Google Shape;194;p30"/>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195" name="Google Shape;195;p30"/>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196" name="Google Shape;196;p30"/>
          <p:cNvSpPr txBox="1"/>
          <p:nvPr/>
        </p:nvSpPr>
        <p:spPr>
          <a:xfrm>
            <a:off x="6382561"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900">
                <a:solidFill>
                  <a:schemeClr val="lt1"/>
                </a:solidFill>
                <a:latin typeface="Arial"/>
                <a:ea typeface="Arial"/>
                <a:cs typeface="Arial"/>
                <a:sym typeface="Arial"/>
              </a:rPr>
              <a:t>FLORIDA INTERNATIONAL UNIVERSITY</a:t>
            </a:r>
            <a:endParaRPr/>
          </a:p>
        </p:txBody>
      </p:sp>
      <p:sp>
        <p:nvSpPr>
          <p:cNvPr id="197" name="Google Shape;197;p30"/>
          <p:cNvSpPr txBox="1"/>
          <p:nvPr/>
        </p:nvSpPr>
        <p:spPr>
          <a:xfrm>
            <a:off x="5364986" y="6473301"/>
            <a:ext cx="6527899"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900">
                <a:solidFill>
                  <a:schemeClr val="lt1"/>
                </a:solidFill>
                <a:latin typeface="Arial"/>
                <a:ea typeface="Arial"/>
                <a:cs typeface="Arial"/>
                <a:sym typeface="Arial"/>
              </a:rPr>
              <a:t>COLLEGE OF ENGINEERING AND COMPUTING</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16" name="Shape 16"/>
        <p:cNvGrpSpPr/>
        <p:nvPr/>
      </p:nvGrpSpPr>
      <p:grpSpPr>
        <a:xfrm>
          <a:off x="0" y="0"/>
          <a:ext cx="0" cy="0"/>
          <a:chOff x="0" y="0"/>
          <a:chExt cx="0" cy="0"/>
        </a:xfrm>
      </p:grpSpPr>
      <p:sp>
        <p:nvSpPr>
          <p:cNvPr id="17" name="Google Shape;17;p13"/>
          <p:cNvSpPr txBox="1"/>
          <p:nvPr>
            <p:ph idx="1" type="body"/>
          </p:nvPr>
        </p:nvSpPr>
        <p:spPr>
          <a:xfrm>
            <a:off x="1590222" y="1939925"/>
            <a:ext cx="8984543" cy="433895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5"/>
              </a:buClr>
              <a:buSzPts val="2800"/>
              <a:buNone/>
              <a:defRPr/>
            </a:lvl1pPr>
            <a:lvl2pPr indent="-342900" lvl="1" marL="914400" algn="l">
              <a:lnSpc>
                <a:spcPct val="90000"/>
              </a:lnSpc>
              <a:spcBef>
                <a:spcPts val="500"/>
              </a:spcBef>
              <a:spcAft>
                <a:spcPts val="0"/>
              </a:spcAft>
              <a:buClr>
                <a:schemeClr val="accent5"/>
              </a:buClr>
              <a:buSzPts val="1800"/>
              <a:buChar char="•"/>
              <a:defRPr/>
            </a:lvl2pPr>
            <a:lvl3pPr indent="-342900" lvl="2" marL="1371600" algn="l">
              <a:lnSpc>
                <a:spcPct val="90000"/>
              </a:lnSpc>
              <a:spcBef>
                <a:spcPts val="500"/>
              </a:spcBef>
              <a:spcAft>
                <a:spcPts val="0"/>
              </a:spcAft>
              <a:buClr>
                <a:schemeClr val="accent5"/>
              </a:buClr>
              <a:buSzPts val="1800"/>
              <a:buChar char="•"/>
              <a:defRPr/>
            </a:lvl3pPr>
            <a:lvl4pPr indent="-342900" lvl="3" marL="1828800" algn="l">
              <a:lnSpc>
                <a:spcPct val="90000"/>
              </a:lnSpc>
              <a:spcBef>
                <a:spcPts val="500"/>
              </a:spcBef>
              <a:spcAft>
                <a:spcPts val="0"/>
              </a:spcAft>
              <a:buClr>
                <a:schemeClr val="accent5"/>
              </a:buClr>
              <a:buSzPts val="1800"/>
              <a:buChar char="•"/>
              <a:defRPr/>
            </a:lvl4pPr>
            <a:lvl5pPr indent="-342900" lvl="4" marL="2286000" algn="l">
              <a:lnSpc>
                <a:spcPct val="90000"/>
              </a:lnSpc>
              <a:spcBef>
                <a:spcPts val="500"/>
              </a:spcBef>
              <a:spcAft>
                <a:spcPts val="0"/>
              </a:spcAft>
              <a:buClr>
                <a:schemeClr val="accent5"/>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 name="Google Shape;18;p13"/>
          <p:cNvSpPr txBox="1"/>
          <p:nvPr>
            <p:ph type="title"/>
          </p:nvPr>
        </p:nvSpPr>
        <p:spPr>
          <a:xfrm>
            <a:off x="1590222" y="470310"/>
            <a:ext cx="8984543"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3600"/>
              <a:buFont typeface="Arial"/>
              <a:buNone/>
              <a:defRPr sz="36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close up of a sign&#10;&#10;Description automatically generated" id="19" name="Google Shape;19;p13"/>
          <p:cNvPicPr preferRelativeResize="0"/>
          <p:nvPr/>
        </p:nvPicPr>
        <p:blipFill rotWithShape="1">
          <a:blip r:embed="rId2">
            <a:alphaModFix/>
          </a:blip>
          <a:srcRect b="0" l="0" r="0" t="0"/>
          <a:stretch/>
        </p:blipFill>
        <p:spPr>
          <a:xfrm>
            <a:off x="10728510" y="219326"/>
            <a:ext cx="1217550" cy="563880"/>
          </a:xfrm>
          <a:prstGeom prst="rect">
            <a:avLst/>
          </a:prstGeom>
          <a:noFill/>
          <a:ln>
            <a:noFill/>
          </a:ln>
        </p:spPr>
      </p:pic>
      <p:sp>
        <p:nvSpPr>
          <p:cNvPr id="20" name="Google Shape;20;p13"/>
          <p:cNvSpPr txBox="1"/>
          <p:nvPr/>
        </p:nvSpPr>
        <p:spPr>
          <a:xfrm>
            <a:off x="7260219" y="6473301"/>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
        <p:nvSpPr>
          <p:cNvPr id="21" name="Google Shape;21;p13"/>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3">
  <p:cSld name="Mixed Background 3">
    <p:spTree>
      <p:nvGrpSpPr>
        <p:cNvPr id="198" name="Shape 198"/>
        <p:cNvGrpSpPr/>
        <p:nvPr/>
      </p:nvGrpSpPr>
      <p:grpSpPr>
        <a:xfrm>
          <a:off x="0" y="0"/>
          <a:ext cx="0" cy="0"/>
          <a:chOff x="0" y="0"/>
          <a:chExt cx="0" cy="0"/>
        </a:xfrm>
      </p:grpSpPr>
      <p:sp>
        <p:nvSpPr>
          <p:cNvPr id="199" name="Google Shape;199;p31"/>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200" name="Google Shape;200;p31"/>
          <p:cNvGrpSpPr/>
          <p:nvPr/>
        </p:nvGrpSpPr>
        <p:grpSpPr>
          <a:xfrm>
            <a:off x="5539549" y="745237"/>
            <a:ext cx="522582" cy="530387"/>
            <a:chOff x="5537620" y="745237"/>
            <a:chExt cx="522582" cy="530387"/>
          </a:xfrm>
        </p:grpSpPr>
        <p:sp>
          <p:nvSpPr>
            <p:cNvPr id="201" name="Google Shape;201;p31"/>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02" name="Google Shape;202;p31"/>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grpSp>
        <p:nvGrpSpPr>
          <p:cNvPr id="203" name="Google Shape;203;p31"/>
          <p:cNvGrpSpPr/>
          <p:nvPr/>
        </p:nvGrpSpPr>
        <p:grpSpPr>
          <a:xfrm flipH="1" rot="10800000">
            <a:off x="5539549" y="5593682"/>
            <a:ext cx="522582" cy="530386"/>
            <a:chOff x="5537620" y="745237"/>
            <a:chExt cx="522582" cy="530387"/>
          </a:xfrm>
        </p:grpSpPr>
        <p:sp>
          <p:nvSpPr>
            <p:cNvPr id="204" name="Google Shape;204;p31"/>
            <p:cNvSpPr/>
            <p:nvPr/>
          </p:nvSpPr>
          <p:spPr>
            <a:xfrm flipH="1" rot="-5400000">
              <a:off x="5742613"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05" name="Google Shape;205;p31"/>
            <p:cNvSpPr/>
            <p:nvPr/>
          </p:nvSpPr>
          <p:spPr>
            <a:xfrm flipH="1">
              <a:off x="5537621" y="854263"/>
              <a:ext cx="112597" cy="421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grpSp>
        <p:nvGrpSpPr>
          <p:cNvPr id="206" name="Google Shape;206;p31"/>
          <p:cNvGrpSpPr/>
          <p:nvPr/>
        </p:nvGrpSpPr>
        <p:grpSpPr>
          <a:xfrm>
            <a:off x="11086608" y="745237"/>
            <a:ext cx="522582" cy="530387"/>
            <a:chOff x="11140977" y="745237"/>
            <a:chExt cx="522582" cy="530387"/>
          </a:xfrm>
        </p:grpSpPr>
        <p:sp>
          <p:nvSpPr>
            <p:cNvPr id="207" name="Google Shape;207;p31"/>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08" name="Google Shape;208;p31"/>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grpSp>
        <p:nvGrpSpPr>
          <p:cNvPr id="209" name="Google Shape;209;p31"/>
          <p:cNvGrpSpPr/>
          <p:nvPr/>
        </p:nvGrpSpPr>
        <p:grpSpPr>
          <a:xfrm flipH="1" rot="10800000">
            <a:off x="11086608" y="5593682"/>
            <a:ext cx="522582" cy="530386"/>
            <a:chOff x="11140977" y="745237"/>
            <a:chExt cx="522582" cy="530387"/>
          </a:xfrm>
        </p:grpSpPr>
        <p:sp>
          <p:nvSpPr>
            <p:cNvPr id="210" name="Google Shape;210;p31"/>
            <p:cNvSpPr/>
            <p:nvPr/>
          </p:nvSpPr>
          <p:spPr>
            <a:xfrm rot="5400000">
              <a:off x="11345969" y="540244"/>
              <a:ext cx="112597" cy="522582"/>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211" name="Google Shape;211;p31"/>
            <p:cNvSpPr/>
            <p:nvPr/>
          </p:nvSpPr>
          <p:spPr>
            <a:xfrm>
              <a:off x="11550962" y="854263"/>
              <a:ext cx="112597" cy="421360"/>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212" name="Google Shape;212;p31"/>
          <p:cNvSpPr txBox="1"/>
          <p:nvPr>
            <p:ph idx="1"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A blue sky&#10;&#10;Description automatically generated" id="213" name="Google Shape;213;p31"/>
          <p:cNvPicPr preferRelativeResize="0"/>
          <p:nvPr/>
        </p:nvPicPr>
        <p:blipFill rotWithShape="1">
          <a:blip r:embed="rId2">
            <a:alphaModFix/>
          </a:blip>
          <a:srcRect b="0" l="0" r="0" t="0"/>
          <a:stretch/>
        </p:blipFill>
        <p:spPr>
          <a:xfrm>
            <a:off x="0" y="1"/>
            <a:ext cx="5065873" cy="6858000"/>
          </a:xfrm>
          <a:prstGeom prst="rect">
            <a:avLst/>
          </a:prstGeom>
          <a:noFill/>
          <a:ln>
            <a:noFill/>
          </a:ln>
        </p:spPr>
      </p:pic>
      <p:pic>
        <p:nvPicPr>
          <p:cNvPr descr="A close up of a sign&#10;&#10;Description automatically generated" id="214" name="Google Shape;214;p31"/>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215" name="Google Shape;215;p31"/>
          <p:cNvSpPr txBox="1"/>
          <p:nvPr>
            <p:ph idx="2"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16" name="Google Shape;216;p31"/>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2800"/>
              <a:buFont typeface="Arial"/>
              <a:buNone/>
              <a:defRPr sz="28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7" name="Google Shape;217;p31"/>
          <p:cNvSpPr txBox="1"/>
          <p:nvPr/>
        </p:nvSpPr>
        <p:spPr>
          <a:xfrm>
            <a:off x="6382561"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900">
                <a:solidFill>
                  <a:srgbClr val="7F7F7F"/>
                </a:solidFill>
                <a:latin typeface="Arial"/>
                <a:ea typeface="Arial"/>
                <a:cs typeface="Arial"/>
                <a:sym typeface="Arial"/>
              </a:rPr>
              <a:t>FLORIDA INTERNATIONAL UNIVERSITY</a:t>
            </a:r>
            <a:endParaRPr/>
          </a:p>
        </p:txBody>
      </p:sp>
      <p:sp>
        <p:nvSpPr>
          <p:cNvPr id="218" name="Google Shape;218;p31"/>
          <p:cNvSpPr txBox="1"/>
          <p:nvPr/>
        </p:nvSpPr>
        <p:spPr>
          <a:xfrm>
            <a:off x="5364986" y="6473301"/>
            <a:ext cx="6527899"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900">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ll-out Slide">
  <p:cSld name="Call-out Slide">
    <p:spTree>
      <p:nvGrpSpPr>
        <p:cNvPr id="22" name="Shape 22"/>
        <p:cNvGrpSpPr/>
        <p:nvPr/>
      </p:nvGrpSpPr>
      <p:grpSpPr>
        <a:xfrm>
          <a:off x="0" y="0"/>
          <a:ext cx="0" cy="0"/>
          <a:chOff x="0" y="0"/>
          <a:chExt cx="0" cy="0"/>
        </a:xfrm>
      </p:grpSpPr>
      <p:sp>
        <p:nvSpPr>
          <p:cNvPr id="23" name="Google Shape;23;p14"/>
          <p:cNvSpPr txBox="1"/>
          <p:nvPr>
            <p:ph idx="1" type="body"/>
          </p:nvPr>
        </p:nvSpPr>
        <p:spPr>
          <a:xfrm>
            <a:off x="2994074" y="2799440"/>
            <a:ext cx="6203852" cy="1259120"/>
          </a:xfrm>
          <a:prstGeom prst="rect">
            <a:avLst/>
          </a:prstGeom>
          <a:noFill/>
          <a:ln>
            <a:noFill/>
          </a:ln>
        </p:spPr>
        <p:txBody>
          <a:bodyPr anchorCtr="0" anchor="ctr"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3600"/>
              <a:buNone/>
              <a:defRPr sz="3600">
                <a:solidFill>
                  <a:schemeClr val="lt1"/>
                </a:solidFill>
              </a:defRPr>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24" name="Google Shape;24;p14"/>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b="0" i="0" lang="en-US" sz="900" u="none" cap="none" strike="noStrike">
                <a:solidFill>
                  <a:srgbClr val="F2F2F2"/>
                </a:solidFill>
                <a:latin typeface="Arial"/>
                <a:ea typeface="Arial"/>
                <a:cs typeface="Arial"/>
                <a:sym typeface="Arial"/>
              </a:rPr>
              <a:t>COLLEGE OF ENGINEERING AND COMPUTING</a:t>
            </a:r>
            <a:endParaRPr/>
          </a:p>
        </p:txBody>
      </p:sp>
      <p:sp>
        <p:nvSpPr>
          <p:cNvPr id="25" name="Google Shape;25;p14"/>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F2F2F2"/>
                </a:solidFill>
                <a:latin typeface="Arial"/>
                <a:ea typeface="Arial"/>
                <a:cs typeface="Arial"/>
                <a:sym typeface="Arial"/>
              </a:rPr>
              <a:t>FLORIDA INTERNATIONAL UNIVERSITY</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Four Corners">
  <p:cSld name="Four Corners">
    <p:spTree>
      <p:nvGrpSpPr>
        <p:cNvPr id="26" name="Shape 26"/>
        <p:cNvGrpSpPr/>
        <p:nvPr/>
      </p:nvGrpSpPr>
      <p:grpSpPr>
        <a:xfrm>
          <a:off x="0" y="0"/>
          <a:ext cx="0" cy="0"/>
          <a:chOff x="0" y="0"/>
          <a:chExt cx="0" cy="0"/>
        </a:xfrm>
      </p:grpSpPr>
      <p:sp>
        <p:nvSpPr>
          <p:cNvPr id="27" name="Google Shape;27;p15"/>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nvGrpSpPr>
          <p:cNvPr id="28" name="Google Shape;28;p15"/>
          <p:cNvGrpSpPr/>
          <p:nvPr/>
        </p:nvGrpSpPr>
        <p:grpSpPr>
          <a:xfrm rot="10800000">
            <a:off x="10644674" y="5408676"/>
            <a:ext cx="735606" cy="746592"/>
            <a:chOff x="897887" y="745236"/>
            <a:chExt cx="735606" cy="746592"/>
          </a:xfrm>
        </p:grpSpPr>
        <p:sp>
          <p:nvSpPr>
            <p:cNvPr id="29" name="Google Shape;29;p15"/>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0" name="Google Shape;30;p15"/>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31" name="Google Shape;31;p15"/>
          <p:cNvGrpSpPr/>
          <p:nvPr/>
        </p:nvGrpSpPr>
        <p:grpSpPr>
          <a:xfrm flipH="1" rot="10800000">
            <a:off x="789474" y="5408676"/>
            <a:ext cx="735606" cy="746592"/>
            <a:chOff x="897887" y="745236"/>
            <a:chExt cx="735606" cy="746592"/>
          </a:xfrm>
        </p:grpSpPr>
        <p:sp>
          <p:nvSpPr>
            <p:cNvPr id="32" name="Google Shape;32;p15"/>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3" name="Google Shape;33;p15"/>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grpSp>
        <p:nvGrpSpPr>
          <p:cNvPr id="34" name="Google Shape;34;p15"/>
          <p:cNvGrpSpPr/>
          <p:nvPr/>
        </p:nvGrpSpPr>
        <p:grpSpPr>
          <a:xfrm flipH="1">
            <a:off x="10644674" y="745236"/>
            <a:ext cx="735606" cy="746592"/>
            <a:chOff x="897887" y="745236"/>
            <a:chExt cx="735606" cy="746592"/>
          </a:xfrm>
        </p:grpSpPr>
        <p:sp>
          <p:nvSpPr>
            <p:cNvPr id="35" name="Google Shape;35;p15"/>
            <p:cNvSpPr/>
            <p:nvPr/>
          </p:nvSpPr>
          <p:spPr>
            <a:xfrm flipH="1" rot="-5400000">
              <a:off x="1186442" y="456681"/>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36" name="Google Shape;36;p15"/>
            <p:cNvSpPr/>
            <p:nvPr/>
          </p:nvSpPr>
          <p:spPr>
            <a:xfrm flipH="1">
              <a:off x="897887" y="898707"/>
              <a:ext cx="158496" cy="593121"/>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37" name="Google Shape;37;p15"/>
          <p:cNvSpPr txBox="1"/>
          <p:nvPr>
            <p:ph idx="1" type="body"/>
          </p:nvPr>
        </p:nvSpPr>
        <p:spPr>
          <a:xfrm>
            <a:off x="2418591" y="2310784"/>
            <a:ext cx="7510717" cy="3394452"/>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3F3F3F"/>
              </a:buClr>
              <a:buSzPts val="1800"/>
              <a:buNone/>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8" name="Google Shape;38;p15"/>
          <p:cNvSpPr txBox="1"/>
          <p:nvPr>
            <p:ph type="title"/>
          </p:nvPr>
        </p:nvSpPr>
        <p:spPr>
          <a:xfrm>
            <a:off x="2418590" y="1198471"/>
            <a:ext cx="7510718" cy="84592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3F3F3F"/>
              </a:buClr>
              <a:buSzPts val="3600"/>
              <a:buFont typeface="Arial"/>
              <a:buNone/>
              <a:defRPr sz="3600">
                <a:solidFill>
                  <a:srgbClr val="3F3F3F"/>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grpSp>
        <p:nvGrpSpPr>
          <p:cNvPr id="39" name="Google Shape;39;p15"/>
          <p:cNvGrpSpPr/>
          <p:nvPr/>
        </p:nvGrpSpPr>
        <p:grpSpPr>
          <a:xfrm flipH="1" rot="-5400000">
            <a:off x="786644" y="682484"/>
            <a:ext cx="731520" cy="747831"/>
            <a:chOff x="897887" y="745236"/>
            <a:chExt cx="731520" cy="747831"/>
          </a:xfrm>
        </p:grpSpPr>
        <p:sp>
          <p:nvSpPr>
            <p:cNvPr id="40" name="Google Shape;40;p15"/>
            <p:cNvSpPr/>
            <p:nvPr/>
          </p:nvSpPr>
          <p:spPr>
            <a:xfrm flipH="1" rot="-5400000">
              <a:off x="1184399" y="458724"/>
              <a:ext cx="158496" cy="731520"/>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41" name="Google Shape;41;p15"/>
            <p:cNvSpPr/>
            <p:nvPr/>
          </p:nvSpPr>
          <p:spPr>
            <a:xfrm flipH="1">
              <a:off x="897887" y="898707"/>
              <a:ext cx="158496" cy="594360"/>
            </a:xfrm>
            <a:prstGeom prst="rect">
              <a:avLst/>
            </a:prstGeom>
            <a:gradFill>
              <a:gsLst>
                <a:gs pos="0">
                  <a:srgbClr val="00FFFF"/>
                </a:gs>
                <a:gs pos="28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
        <p:nvSpPr>
          <p:cNvPr id="42" name="Google Shape;42;p15"/>
          <p:cNvSpPr txBox="1"/>
          <p:nvPr/>
        </p:nvSpPr>
        <p:spPr>
          <a:xfrm>
            <a:off x="3849624"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BABABA"/>
                </a:solidFill>
                <a:latin typeface="Arial"/>
                <a:ea typeface="Arial"/>
                <a:cs typeface="Arial"/>
                <a:sym typeface="Arial"/>
              </a:rPr>
              <a:t>FLORIDA INTERNATIONAL UNIVERSITY</a:t>
            </a:r>
            <a:endParaRPr/>
          </a:p>
        </p:txBody>
      </p:sp>
      <p:sp>
        <p:nvSpPr>
          <p:cNvPr id="43" name="Google Shape;43;p15"/>
          <p:cNvSpPr txBox="1"/>
          <p:nvPr/>
        </p:nvSpPr>
        <p:spPr>
          <a:xfrm>
            <a:off x="3849623" y="6404446"/>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enter Text Magenta Lines">
  <p:cSld name="Center Text Magenta Lines">
    <p:spTree>
      <p:nvGrpSpPr>
        <p:cNvPr id="44" name="Shape 44"/>
        <p:cNvGrpSpPr/>
        <p:nvPr/>
      </p:nvGrpSpPr>
      <p:grpSpPr>
        <a:xfrm>
          <a:off x="0" y="0"/>
          <a:ext cx="0" cy="0"/>
          <a:chOff x="0" y="0"/>
          <a:chExt cx="0" cy="0"/>
        </a:xfrm>
      </p:grpSpPr>
      <p:pic>
        <p:nvPicPr>
          <p:cNvPr descr="A screenshot of a cell phone&#10;&#10;Description automatically generated" id="45" name="Google Shape;45;p16"/>
          <p:cNvPicPr preferRelativeResize="0"/>
          <p:nvPr/>
        </p:nvPicPr>
        <p:blipFill rotWithShape="1">
          <a:blip r:embed="rId2">
            <a:alphaModFix/>
          </a:blip>
          <a:srcRect b="0" l="0" r="0" t="0"/>
          <a:stretch/>
        </p:blipFill>
        <p:spPr>
          <a:xfrm>
            <a:off x="-1" y="0"/>
            <a:ext cx="12192001" cy="6858000"/>
          </a:xfrm>
          <a:prstGeom prst="rect">
            <a:avLst/>
          </a:prstGeom>
          <a:noFill/>
          <a:ln>
            <a:noFill/>
          </a:ln>
        </p:spPr>
      </p:pic>
      <p:sp>
        <p:nvSpPr>
          <p:cNvPr id="46" name="Google Shape;46;p16"/>
          <p:cNvSpPr txBox="1"/>
          <p:nvPr/>
        </p:nvSpPr>
        <p:spPr>
          <a:xfrm>
            <a:off x="3244174" y="1626141"/>
            <a:ext cx="5791200" cy="931030"/>
          </a:xfrm>
          <a:prstGeom prst="rect">
            <a:avLst/>
          </a:prstGeom>
          <a:noFill/>
          <a:ln>
            <a:noFill/>
          </a:ln>
        </p:spPr>
        <p:txBody>
          <a:bodyPr anchorCtr="0" anchor="ctr" bIns="45700" lIns="91425" spcFirstLastPara="1" rIns="91425" wrap="square" tIns="45700">
            <a:normAutofit fontScale="97500"/>
          </a:bodyPr>
          <a:lstStyle/>
          <a:p>
            <a:pPr indent="0" lvl="0" marL="0" marR="0" rtl="0" algn="ctr">
              <a:lnSpc>
                <a:spcPct val="90000"/>
              </a:lnSpc>
              <a:spcBef>
                <a:spcPts val="0"/>
              </a:spcBef>
              <a:spcAft>
                <a:spcPts val="0"/>
              </a:spcAft>
              <a:buClr>
                <a:schemeClr val="lt1"/>
              </a:buClr>
              <a:buSzPct val="100000"/>
              <a:buFont typeface="Arial"/>
              <a:buNone/>
            </a:pPr>
            <a:r>
              <a:t/>
            </a:r>
            <a:endParaRPr b="0" i="0" sz="3600" u="none" cap="none" strike="noStrike">
              <a:solidFill>
                <a:srgbClr val="3F3F3F"/>
              </a:solidFill>
              <a:latin typeface="Arial"/>
              <a:ea typeface="Arial"/>
              <a:cs typeface="Arial"/>
              <a:sym typeface="Arial"/>
            </a:endParaRPr>
          </a:p>
        </p:txBody>
      </p:sp>
      <p:sp>
        <p:nvSpPr>
          <p:cNvPr id="47" name="Google Shape;47;p16"/>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8" name="Google Shape;48;p16"/>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3200"/>
              <a:buFont typeface="Arial"/>
              <a:buNone/>
              <a:defRPr sz="32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9" name="Google Shape;49;p16"/>
          <p:cNvSpPr txBox="1"/>
          <p:nvPr/>
        </p:nvSpPr>
        <p:spPr>
          <a:xfrm>
            <a:off x="245940" y="6439788"/>
            <a:ext cx="652789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900" u="none" cap="none" strike="noStrike">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ext Slide 2">
  <p:cSld name="Text Slide 2">
    <p:spTree>
      <p:nvGrpSpPr>
        <p:cNvPr id="50" name="Shape 50"/>
        <p:cNvGrpSpPr/>
        <p:nvPr/>
      </p:nvGrpSpPr>
      <p:grpSpPr>
        <a:xfrm>
          <a:off x="0" y="0"/>
          <a:ext cx="0" cy="0"/>
          <a:chOff x="0" y="0"/>
          <a:chExt cx="0" cy="0"/>
        </a:xfrm>
      </p:grpSpPr>
      <p:pic>
        <p:nvPicPr>
          <p:cNvPr descr="A picture containing holding, yellow, colorful, sign&#10;&#10;Description automatically generated" id="51" name="Google Shape;51;p17"/>
          <p:cNvPicPr preferRelativeResize="0"/>
          <p:nvPr/>
        </p:nvPicPr>
        <p:blipFill rotWithShape="1">
          <a:blip r:embed="rId2">
            <a:alphaModFix/>
          </a:blip>
          <a:srcRect b="0" l="0" r="0" t="0"/>
          <a:stretch/>
        </p:blipFill>
        <p:spPr>
          <a:xfrm>
            <a:off x="0" y="0"/>
            <a:ext cx="12192000" cy="6858000"/>
          </a:xfrm>
          <a:prstGeom prst="rect">
            <a:avLst/>
          </a:prstGeom>
          <a:noFill/>
          <a:ln>
            <a:noFill/>
          </a:ln>
        </p:spPr>
      </p:pic>
      <p:sp>
        <p:nvSpPr>
          <p:cNvPr id="52" name="Google Shape;52;p17"/>
          <p:cNvSpPr txBox="1"/>
          <p:nvPr>
            <p:ph idx="1" type="body"/>
          </p:nvPr>
        </p:nvSpPr>
        <p:spPr>
          <a:xfrm>
            <a:off x="2229190" y="2737943"/>
            <a:ext cx="8147304" cy="2967038"/>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3" name="Google Shape;53;p17"/>
          <p:cNvSpPr txBox="1"/>
          <p:nvPr>
            <p:ph type="title"/>
          </p:nvPr>
        </p:nvSpPr>
        <p:spPr>
          <a:xfrm>
            <a:off x="3960364" y="1809715"/>
            <a:ext cx="4358819" cy="747456"/>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lt1"/>
              </a:buClr>
              <a:buSzPts val="3200"/>
              <a:buFont typeface="Arial"/>
              <a:buNone/>
              <a:defRPr sz="3200">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4" name="Google Shape;54;p17"/>
          <p:cNvSpPr txBox="1"/>
          <p:nvPr/>
        </p:nvSpPr>
        <p:spPr>
          <a:xfrm>
            <a:off x="245942" y="6483240"/>
            <a:ext cx="4685839" cy="230832"/>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900">
                <a:solidFill>
                  <a:srgbClr val="F2F2F2"/>
                </a:solidFill>
                <a:latin typeface="Arial"/>
                <a:ea typeface="Arial"/>
                <a:cs typeface="Arial"/>
                <a:sym typeface="Arial"/>
              </a:rPr>
              <a:t>FLORIDA INTERNATIONAL UNIVERSITY</a:t>
            </a:r>
            <a:endParaRPr/>
          </a:p>
        </p:txBody>
      </p:sp>
      <p:sp>
        <p:nvSpPr>
          <p:cNvPr id="55" name="Google Shape;55;p17"/>
          <p:cNvSpPr txBox="1"/>
          <p:nvPr/>
        </p:nvSpPr>
        <p:spPr>
          <a:xfrm>
            <a:off x="7260219" y="6473301"/>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900">
                <a:solidFill>
                  <a:srgbClr val="F2F2F2"/>
                </a:solidFill>
                <a:latin typeface="Arial"/>
                <a:ea typeface="Arial"/>
                <a:cs typeface="Arial"/>
                <a:sym typeface="Arial"/>
              </a:rPr>
              <a:t>COLLEGE OF ENGINEERING AND COMPUTING</a:t>
            </a: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Left Bar Slide 1">
  <p:cSld name="Left Bar Slide 1">
    <p:spTree>
      <p:nvGrpSpPr>
        <p:cNvPr id="56" name="Shape 56"/>
        <p:cNvGrpSpPr/>
        <p:nvPr/>
      </p:nvGrpSpPr>
      <p:grpSpPr>
        <a:xfrm>
          <a:off x="0" y="0"/>
          <a:ext cx="0" cy="0"/>
          <a:chOff x="0" y="0"/>
          <a:chExt cx="0" cy="0"/>
        </a:xfrm>
      </p:grpSpPr>
      <p:sp>
        <p:nvSpPr>
          <p:cNvPr id="57" name="Google Shape;57;p18"/>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nvGrpSpPr>
          <p:cNvPr id="58" name="Google Shape;58;p18"/>
          <p:cNvGrpSpPr/>
          <p:nvPr/>
        </p:nvGrpSpPr>
        <p:grpSpPr>
          <a:xfrm flipH="1" rot="10800000">
            <a:off x="11185080" y="298640"/>
            <a:ext cx="735606" cy="746592"/>
            <a:chOff x="10666920" y="5421408"/>
            <a:chExt cx="735606" cy="746592"/>
          </a:xfrm>
        </p:grpSpPr>
        <p:sp>
          <p:nvSpPr>
            <p:cNvPr id="59" name="Google Shape;59;p18"/>
            <p:cNvSpPr/>
            <p:nvPr/>
          </p:nvSpPr>
          <p:spPr>
            <a:xfrm flipH="1" rot="5400000">
              <a:off x="10955475" y="5720949"/>
              <a:ext cx="158496" cy="735606"/>
            </a:xfrm>
            <a:prstGeom prst="rect">
              <a:avLst/>
            </a:prstGeom>
            <a:gradFill>
              <a:gsLst>
                <a:gs pos="0">
                  <a:srgbClr val="00FFFF"/>
                </a:gs>
                <a:gs pos="30000">
                  <a:srgbClr val="00FFFF"/>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60" name="Google Shape;60;p18"/>
            <p:cNvSpPr/>
            <p:nvPr/>
          </p:nvSpPr>
          <p:spPr>
            <a:xfrm flipH="1" rot="10800000">
              <a:off x="11244030" y="5421408"/>
              <a:ext cx="158496" cy="593121"/>
            </a:xfrm>
            <a:prstGeom prst="rect">
              <a:avLst/>
            </a:prstGeom>
            <a:gradFill>
              <a:gsLst>
                <a:gs pos="0">
                  <a:srgbClr val="00FFFF"/>
                </a:gs>
                <a:gs pos="29000">
                  <a:srgbClr val="00FFFF"/>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61" name="Google Shape;61;p18"/>
          <p:cNvSpPr txBox="1"/>
          <p:nvPr>
            <p:ph idx="1" type="body"/>
          </p:nvPr>
        </p:nvSpPr>
        <p:spPr>
          <a:xfrm>
            <a:off x="3282203" y="1788668"/>
            <a:ext cx="7902877" cy="424948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2" name="Google Shape;62;p18"/>
          <p:cNvSpPr txBox="1"/>
          <p:nvPr/>
        </p:nvSpPr>
        <p:spPr>
          <a:xfrm>
            <a:off x="3282203" y="894071"/>
            <a:ext cx="6105637" cy="721658"/>
          </a:xfrm>
          <a:prstGeom prst="rect">
            <a:avLst/>
          </a:prstGeom>
          <a:noFill/>
          <a:ln>
            <a:noFill/>
          </a:ln>
        </p:spPr>
        <p:txBody>
          <a:bodyPr anchorCtr="0" anchor="ctr" bIns="45700" lIns="91425" spcFirstLastPara="1" rIns="91425" wrap="square" tIns="45700">
            <a:noAutofit/>
          </a:bodyPr>
          <a:lstStyle/>
          <a:p>
            <a:pPr indent="0" lvl="0" marL="0" marR="0" rtl="0" algn="l">
              <a:lnSpc>
                <a:spcPct val="90000"/>
              </a:lnSpc>
              <a:spcBef>
                <a:spcPts val="0"/>
              </a:spcBef>
              <a:spcAft>
                <a:spcPts val="0"/>
              </a:spcAft>
              <a:buClr>
                <a:srgbClr val="D92D8A"/>
              </a:buClr>
              <a:buSzPts val="3200"/>
              <a:buFont typeface="Arial"/>
              <a:buNone/>
            </a:pPr>
            <a:r>
              <a:t/>
            </a:r>
            <a:endParaRPr b="0" i="0" sz="3200">
              <a:solidFill>
                <a:srgbClr val="D92D8A"/>
              </a:solidFill>
              <a:latin typeface="Arial"/>
              <a:ea typeface="Arial"/>
              <a:cs typeface="Arial"/>
              <a:sym typeface="Arial"/>
            </a:endParaRPr>
          </a:p>
        </p:txBody>
      </p:sp>
      <p:sp>
        <p:nvSpPr>
          <p:cNvPr id="63" name="Google Shape;63;p18"/>
          <p:cNvSpPr txBox="1"/>
          <p:nvPr>
            <p:ph type="title"/>
          </p:nvPr>
        </p:nvSpPr>
        <p:spPr>
          <a:xfrm>
            <a:off x="3282203" y="819848"/>
            <a:ext cx="7902877" cy="747456"/>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accent3"/>
              </a:buClr>
              <a:buSzPts val="3200"/>
              <a:buFont typeface="Arial"/>
              <a:buNone/>
              <a:defRPr sz="32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blue sky&#10;&#10;Description automatically generated" id="64" name="Google Shape;64;p18"/>
          <p:cNvPicPr preferRelativeResize="0"/>
          <p:nvPr/>
        </p:nvPicPr>
        <p:blipFill rotWithShape="1">
          <a:blip r:embed="rId2">
            <a:alphaModFix/>
          </a:blip>
          <a:srcRect b="0" l="0" r="0" t="0"/>
          <a:stretch/>
        </p:blipFill>
        <p:spPr>
          <a:xfrm>
            <a:off x="0" y="1"/>
            <a:ext cx="2465798" cy="6857999"/>
          </a:xfrm>
          <a:prstGeom prst="rect">
            <a:avLst/>
          </a:prstGeom>
          <a:noFill/>
          <a:ln>
            <a:noFill/>
          </a:ln>
        </p:spPr>
      </p:pic>
      <p:pic>
        <p:nvPicPr>
          <p:cNvPr descr="A close up of a sign&#10;&#10;Description automatically generated" id="65" name="Google Shape;65;p18"/>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66" name="Google Shape;66;p18"/>
          <p:cNvSpPr txBox="1"/>
          <p:nvPr/>
        </p:nvSpPr>
        <p:spPr>
          <a:xfrm>
            <a:off x="5418161" y="6483240"/>
            <a:ext cx="652789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900">
                <a:solidFill>
                  <a:srgbClr val="7F7F7F"/>
                </a:solidFill>
                <a:latin typeface="Arial"/>
                <a:ea typeface="Arial"/>
                <a:cs typeface="Arial"/>
                <a:sym typeface="Arial"/>
              </a:rPr>
              <a:t>COLLEGE OF ENGINEERING AND COMPUTING</a:t>
            </a: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hoto Slide 1">
  <p:cSld name="Photo Slide 1">
    <p:spTree>
      <p:nvGrpSpPr>
        <p:cNvPr id="67" name="Shape 67"/>
        <p:cNvGrpSpPr/>
        <p:nvPr/>
      </p:nvGrpSpPr>
      <p:grpSpPr>
        <a:xfrm>
          <a:off x="0" y="0"/>
          <a:ext cx="0" cy="0"/>
          <a:chOff x="0" y="0"/>
          <a:chExt cx="0" cy="0"/>
        </a:xfrm>
      </p:grpSpPr>
      <p:pic>
        <p:nvPicPr>
          <p:cNvPr id="68" name="Google Shape;68;p19"/>
          <p:cNvPicPr preferRelativeResize="0"/>
          <p:nvPr>
            <p:ph idx="2" type="pic"/>
          </p:nvPr>
        </p:nvPicPr>
        <p:blipFill/>
        <p:spPr>
          <a:xfrm flipH="1">
            <a:off x="3721834" y="880677"/>
            <a:ext cx="7988142" cy="5366010"/>
          </a:xfrm>
          <a:prstGeom prst="corner">
            <a:avLst>
              <a:gd fmla="val 57242" name="adj1"/>
              <a:gd fmla="val 95740" name="adj2"/>
            </a:avLst>
          </a:prstGeom>
          <a:blipFill rotWithShape="0">
            <a:blip r:embed="rId2">
              <a:alphaModFix amt="0"/>
            </a:blip>
            <a:stretch>
              <a:fillRect b="0" l="0" r="0" t="0"/>
            </a:stretch>
          </a:blipFill>
          <a:ln>
            <a:noFill/>
          </a:ln>
        </p:spPr>
      </p:pic>
      <p:sp>
        <p:nvSpPr>
          <p:cNvPr id="69" name="Google Shape;69;p19"/>
          <p:cNvSpPr txBox="1"/>
          <p:nvPr>
            <p:ph idx="1" type="body"/>
          </p:nvPr>
        </p:nvSpPr>
        <p:spPr>
          <a:xfrm>
            <a:off x="839788" y="2951929"/>
            <a:ext cx="2469469" cy="304136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5"/>
              </a:buClr>
              <a:buSzPts val="1600"/>
              <a:buNone/>
              <a:defRPr sz="1600"/>
            </a:lvl1pPr>
            <a:lvl2pPr indent="-228600" lvl="1" marL="914400" algn="l">
              <a:lnSpc>
                <a:spcPct val="90000"/>
              </a:lnSpc>
              <a:spcBef>
                <a:spcPts val="500"/>
              </a:spcBef>
              <a:spcAft>
                <a:spcPts val="0"/>
              </a:spcAft>
              <a:buClr>
                <a:schemeClr val="accent5"/>
              </a:buClr>
              <a:buSzPts val="1400"/>
              <a:buNone/>
              <a:defRPr sz="1400"/>
            </a:lvl2pPr>
            <a:lvl3pPr indent="-228600" lvl="2" marL="1371600" algn="l">
              <a:lnSpc>
                <a:spcPct val="90000"/>
              </a:lnSpc>
              <a:spcBef>
                <a:spcPts val="500"/>
              </a:spcBef>
              <a:spcAft>
                <a:spcPts val="0"/>
              </a:spcAft>
              <a:buClr>
                <a:schemeClr val="accent5"/>
              </a:buClr>
              <a:buSzPts val="1200"/>
              <a:buNone/>
              <a:defRPr sz="1200"/>
            </a:lvl3pPr>
            <a:lvl4pPr indent="-228600" lvl="3" marL="1828800" algn="l">
              <a:lnSpc>
                <a:spcPct val="90000"/>
              </a:lnSpc>
              <a:spcBef>
                <a:spcPts val="500"/>
              </a:spcBef>
              <a:spcAft>
                <a:spcPts val="0"/>
              </a:spcAft>
              <a:buClr>
                <a:schemeClr val="accent5"/>
              </a:buClr>
              <a:buSzPts val="1000"/>
              <a:buNone/>
              <a:defRPr sz="1000"/>
            </a:lvl4pPr>
            <a:lvl5pPr indent="-228600" lvl="4" marL="2286000" algn="l">
              <a:lnSpc>
                <a:spcPct val="90000"/>
              </a:lnSpc>
              <a:spcBef>
                <a:spcPts val="500"/>
              </a:spcBef>
              <a:spcAft>
                <a:spcPts val="0"/>
              </a:spcAft>
              <a:buClr>
                <a:schemeClr val="accent5"/>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70" name="Google Shape;70;p19"/>
          <p:cNvSpPr txBox="1"/>
          <p:nvPr>
            <p:ph type="title"/>
          </p:nvPr>
        </p:nvSpPr>
        <p:spPr>
          <a:xfrm>
            <a:off x="839788" y="748430"/>
            <a:ext cx="4720887" cy="185409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pic>
        <p:nvPicPr>
          <p:cNvPr descr="A close up of a sign&#10;&#10;Description automatically generated" id="71" name="Google Shape;71;p19"/>
          <p:cNvPicPr preferRelativeResize="0"/>
          <p:nvPr/>
        </p:nvPicPr>
        <p:blipFill rotWithShape="1">
          <a:blip r:embed="rId3">
            <a:alphaModFix/>
          </a:blip>
          <a:srcRect b="0" l="0" r="0" t="0"/>
          <a:stretch/>
        </p:blipFill>
        <p:spPr>
          <a:xfrm>
            <a:off x="207654" y="6123851"/>
            <a:ext cx="1217550" cy="563880"/>
          </a:xfrm>
          <a:prstGeom prst="rect">
            <a:avLst/>
          </a:prstGeom>
          <a:noFill/>
          <a:ln>
            <a:noFill/>
          </a:ln>
        </p:spPr>
      </p:pic>
      <p:grpSp>
        <p:nvGrpSpPr>
          <p:cNvPr id="72" name="Google Shape;72;p19"/>
          <p:cNvGrpSpPr/>
          <p:nvPr/>
        </p:nvGrpSpPr>
        <p:grpSpPr>
          <a:xfrm>
            <a:off x="3721835" y="773552"/>
            <a:ext cx="7988141" cy="2408473"/>
            <a:chOff x="3673920" y="736031"/>
            <a:chExt cx="7988141" cy="2408473"/>
          </a:xfrm>
        </p:grpSpPr>
        <p:sp>
          <p:nvSpPr>
            <p:cNvPr id="73" name="Google Shape;73;p19"/>
            <p:cNvSpPr/>
            <p:nvPr/>
          </p:nvSpPr>
          <p:spPr>
            <a:xfrm>
              <a:off x="6426113" y="736031"/>
              <a:ext cx="5235948" cy="110300"/>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4" name="Google Shape;74;p19"/>
            <p:cNvSpPr/>
            <p:nvPr/>
          </p:nvSpPr>
          <p:spPr>
            <a:xfrm rot="5400000">
              <a:off x="6048976" y="1212201"/>
              <a:ext cx="860965" cy="106691"/>
            </a:xfrm>
            <a:prstGeom prst="rect">
              <a:avLst/>
            </a:prstGeom>
            <a:gradFill>
              <a:gsLst>
                <a:gs pos="0">
                  <a:srgbClr val="D92D8A"/>
                </a:gs>
                <a:gs pos="56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5" name="Google Shape;75;p19"/>
            <p:cNvSpPr/>
            <p:nvPr/>
          </p:nvSpPr>
          <p:spPr>
            <a:xfrm rot="-5400000">
              <a:off x="5741965" y="2347501"/>
              <a:ext cx="1474993" cy="106693"/>
            </a:xfrm>
            <a:prstGeom prst="rect">
              <a:avLst/>
            </a:prstGeom>
            <a:gradFill>
              <a:gsLst>
                <a:gs pos="0">
                  <a:srgbClr val="D92D8A"/>
                </a:gs>
                <a:gs pos="7000">
                  <a:srgbClr val="D92D8A"/>
                </a:gs>
                <a:gs pos="55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76" name="Google Shape;76;p19"/>
            <p:cNvSpPr/>
            <p:nvPr/>
          </p:nvSpPr>
          <p:spPr>
            <a:xfrm flipH="1">
              <a:off x="3673920" y="3034776"/>
              <a:ext cx="2858884" cy="109728"/>
            </a:xfrm>
            <a:prstGeom prst="rect">
              <a:avLst/>
            </a:prstGeom>
            <a:gradFill>
              <a:gsLst>
                <a:gs pos="0">
                  <a:srgbClr val="D92D8A"/>
                </a:gs>
                <a:gs pos="32000">
                  <a:srgbClr val="F8C93E"/>
                </a:gs>
                <a:gs pos="100000">
                  <a:srgbClr val="F8C93E"/>
                </a:gs>
              </a:gsLst>
              <a:lin ang="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77" name="Google Shape;77;p19"/>
          <p:cNvSpPr txBox="1"/>
          <p:nvPr/>
        </p:nvSpPr>
        <p:spPr>
          <a:xfrm>
            <a:off x="7260223" y="6475545"/>
            <a:ext cx="4685839" cy="230832"/>
          </a:xfrm>
          <a:prstGeom prst="rect">
            <a:avLst/>
          </a:prstGeom>
          <a:noFill/>
          <a:ln>
            <a:noFill/>
          </a:ln>
        </p:spPr>
        <p:txBody>
          <a:bodyPr anchorCtr="0" anchor="t" bIns="45700" lIns="91425" spcFirstLastPara="1" rIns="91425" wrap="square" tIns="45700">
            <a:spAutoFit/>
          </a:bodyPr>
          <a:lstStyle/>
          <a:p>
            <a:pPr indent="0" lvl="0" marL="0" marR="0" rtl="0" algn="r">
              <a:spcBef>
                <a:spcPts val="0"/>
              </a:spcBef>
              <a:spcAft>
                <a:spcPts val="0"/>
              </a:spcAft>
              <a:buNone/>
            </a:pPr>
            <a:r>
              <a:rPr lang="en-US" sz="900">
                <a:solidFill>
                  <a:srgbClr val="F2F2F2"/>
                </a:solidFill>
                <a:latin typeface="Arial"/>
                <a:ea typeface="Arial"/>
                <a:cs typeface="Arial"/>
                <a:sym typeface="Arial"/>
              </a:rPr>
              <a:t>COLLEGE OF ENGINEERING AND COMPUTING</a:t>
            </a: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ixed Background 2">
  <p:cSld name="Mixed Background 2">
    <p:spTree>
      <p:nvGrpSpPr>
        <p:cNvPr id="78" name="Shape 78"/>
        <p:cNvGrpSpPr/>
        <p:nvPr/>
      </p:nvGrpSpPr>
      <p:grpSpPr>
        <a:xfrm>
          <a:off x="0" y="0"/>
          <a:ext cx="0" cy="0"/>
          <a:chOff x="0" y="0"/>
          <a:chExt cx="0" cy="0"/>
        </a:xfrm>
      </p:grpSpPr>
      <p:sp>
        <p:nvSpPr>
          <p:cNvPr id="79" name="Google Shape;79;p20"/>
          <p:cNvSpPr/>
          <p:nvPr/>
        </p:nvSpPr>
        <p:spPr>
          <a:xfrm>
            <a:off x="0" y="0"/>
            <a:ext cx="12192000" cy="6858000"/>
          </a:xfrm>
          <a:prstGeom prst="rect">
            <a:avLst/>
          </a:prstGeom>
          <a:solidFill>
            <a:schemeClr val="lt1"/>
          </a:solidFill>
          <a:ln cap="flat" cmpd="sng" w="12700">
            <a:solidFill>
              <a:schemeClr val="l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pic>
        <p:nvPicPr>
          <p:cNvPr descr="A blue sky&#10;&#10;Description automatically generated" id="80" name="Google Shape;80;p20"/>
          <p:cNvPicPr preferRelativeResize="0"/>
          <p:nvPr/>
        </p:nvPicPr>
        <p:blipFill rotWithShape="1">
          <a:blip r:embed="rId2">
            <a:alphaModFix/>
          </a:blip>
          <a:srcRect b="0" l="0" r="0" t="0"/>
          <a:stretch/>
        </p:blipFill>
        <p:spPr>
          <a:xfrm>
            <a:off x="4977568" y="0"/>
            <a:ext cx="7214432" cy="6858000"/>
          </a:xfrm>
          <a:prstGeom prst="rect">
            <a:avLst/>
          </a:prstGeom>
          <a:noFill/>
          <a:ln>
            <a:noFill/>
          </a:ln>
        </p:spPr>
      </p:pic>
      <p:pic>
        <p:nvPicPr>
          <p:cNvPr descr="A close up of a sign&#10;&#10;Description automatically generated" id="81" name="Google Shape;81;p20"/>
          <p:cNvPicPr preferRelativeResize="0"/>
          <p:nvPr/>
        </p:nvPicPr>
        <p:blipFill rotWithShape="1">
          <a:blip r:embed="rId3">
            <a:alphaModFix/>
          </a:blip>
          <a:srcRect b="0" l="0" r="0" t="0"/>
          <a:stretch/>
        </p:blipFill>
        <p:spPr>
          <a:xfrm>
            <a:off x="545290" y="5713629"/>
            <a:ext cx="1217550" cy="563880"/>
          </a:xfrm>
          <a:prstGeom prst="rect">
            <a:avLst/>
          </a:prstGeom>
          <a:noFill/>
          <a:ln>
            <a:noFill/>
          </a:ln>
        </p:spPr>
      </p:pic>
      <p:sp>
        <p:nvSpPr>
          <p:cNvPr id="82" name="Google Shape;82;p20"/>
          <p:cNvSpPr txBox="1"/>
          <p:nvPr>
            <p:ph idx="1" type="body"/>
          </p:nvPr>
        </p:nvSpPr>
        <p:spPr>
          <a:xfrm>
            <a:off x="545290" y="1852474"/>
            <a:ext cx="3802775"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rgbClr val="3F3F3F"/>
              </a:buClr>
              <a:buSzPts val="1800"/>
              <a:buChar char="•"/>
              <a:defRPr sz="1800">
                <a:solidFill>
                  <a:srgbClr val="3F3F3F"/>
                </a:solidFill>
              </a:defRPr>
            </a:lvl1pPr>
            <a:lvl2pPr indent="-342900" lvl="1" marL="914400" algn="l">
              <a:lnSpc>
                <a:spcPct val="90000"/>
              </a:lnSpc>
              <a:spcBef>
                <a:spcPts val="500"/>
              </a:spcBef>
              <a:spcAft>
                <a:spcPts val="0"/>
              </a:spcAft>
              <a:buClr>
                <a:srgbClr val="3F3F3F"/>
              </a:buClr>
              <a:buSzPts val="1800"/>
              <a:buChar char="•"/>
              <a:defRPr sz="1800">
                <a:solidFill>
                  <a:srgbClr val="3F3F3F"/>
                </a:solidFill>
              </a:defRPr>
            </a:lvl2pPr>
            <a:lvl3pPr indent="-342900" lvl="2" marL="1371600" algn="l">
              <a:lnSpc>
                <a:spcPct val="90000"/>
              </a:lnSpc>
              <a:spcBef>
                <a:spcPts val="500"/>
              </a:spcBef>
              <a:spcAft>
                <a:spcPts val="0"/>
              </a:spcAft>
              <a:buClr>
                <a:srgbClr val="3F3F3F"/>
              </a:buClr>
              <a:buSzPts val="1800"/>
              <a:buChar char="•"/>
              <a:defRPr sz="1800">
                <a:solidFill>
                  <a:srgbClr val="3F3F3F"/>
                </a:solidFill>
              </a:defRPr>
            </a:lvl3pPr>
            <a:lvl4pPr indent="-342900" lvl="3" marL="1828800" algn="l">
              <a:lnSpc>
                <a:spcPct val="90000"/>
              </a:lnSpc>
              <a:spcBef>
                <a:spcPts val="500"/>
              </a:spcBef>
              <a:spcAft>
                <a:spcPts val="0"/>
              </a:spcAft>
              <a:buClr>
                <a:srgbClr val="3F3F3F"/>
              </a:buClr>
              <a:buSzPts val="1800"/>
              <a:buChar char="•"/>
              <a:defRPr sz="1800">
                <a:solidFill>
                  <a:srgbClr val="3F3F3F"/>
                </a:solidFill>
              </a:defRPr>
            </a:lvl4pPr>
            <a:lvl5pPr indent="-342900" lvl="4" marL="2286000" algn="l">
              <a:lnSpc>
                <a:spcPct val="90000"/>
              </a:lnSpc>
              <a:spcBef>
                <a:spcPts val="500"/>
              </a:spcBef>
              <a:spcAft>
                <a:spcPts val="0"/>
              </a:spcAft>
              <a:buClr>
                <a:srgbClr val="3F3F3F"/>
              </a:buClr>
              <a:buSzPts val="1800"/>
              <a:buChar char="•"/>
              <a:defRPr sz="1800">
                <a:solidFill>
                  <a:srgbClr val="3F3F3F"/>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3" name="Google Shape;83;p20"/>
          <p:cNvSpPr txBox="1"/>
          <p:nvPr>
            <p:ph type="title"/>
          </p:nvPr>
        </p:nvSpPr>
        <p:spPr>
          <a:xfrm>
            <a:off x="545290" y="1039190"/>
            <a:ext cx="3802775" cy="56388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accent3"/>
              </a:buClr>
              <a:buSzPts val="2800"/>
              <a:buFont typeface="Arial"/>
              <a:buNone/>
              <a:defRPr sz="2800">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grpSp>
        <p:nvGrpSpPr>
          <p:cNvPr id="84" name="Google Shape;84;p20"/>
          <p:cNvGrpSpPr/>
          <p:nvPr/>
        </p:nvGrpSpPr>
        <p:grpSpPr>
          <a:xfrm rot="10800000">
            <a:off x="11087460" y="5596087"/>
            <a:ext cx="522582" cy="530386"/>
            <a:chOff x="2645664" y="2011680"/>
            <a:chExt cx="735606" cy="746592"/>
          </a:xfrm>
        </p:grpSpPr>
        <p:sp>
          <p:nvSpPr>
            <p:cNvPr id="85" name="Google Shape;85;p20"/>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86" name="Google Shape;86;p20"/>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grpSp>
        <p:nvGrpSpPr>
          <p:cNvPr id="87" name="Google Shape;87;p20"/>
          <p:cNvGrpSpPr/>
          <p:nvPr/>
        </p:nvGrpSpPr>
        <p:grpSpPr>
          <a:xfrm flipH="1" rot="10800000">
            <a:off x="5539549" y="5593683"/>
            <a:ext cx="522582" cy="530386"/>
            <a:chOff x="2645664" y="2011680"/>
            <a:chExt cx="735606" cy="746592"/>
          </a:xfrm>
        </p:grpSpPr>
        <p:sp>
          <p:nvSpPr>
            <p:cNvPr id="88" name="Google Shape;88;p20"/>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89" name="Google Shape;89;p20"/>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grpSp>
        <p:nvGrpSpPr>
          <p:cNvPr id="90" name="Google Shape;90;p20"/>
          <p:cNvGrpSpPr/>
          <p:nvPr/>
        </p:nvGrpSpPr>
        <p:grpSpPr>
          <a:xfrm>
            <a:off x="5540614" y="745361"/>
            <a:ext cx="522582" cy="530386"/>
            <a:chOff x="2645664" y="2011680"/>
            <a:chExt cx="735606" cy="746592"/>
          </a:xfrm>
        </p:grpSpPr>
        <p:sp>
          <p:nvSpPr>
            <p:cNvPr id="91" name="Google Shape;91;p20"/>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2" name="Google Shape;92;p20"/>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grpSp>
        <p:nvGrpSpPr>
          <p:cNvPr id="93" name="Google Shape;93;p20"/>
          <p:cNvGrpSpPr/>
          <p:nvPr/>
        </p:nvGrpSpPr>
        <p:grpSpPr>
          <a:xfrm flipH="1">
            <a:off x="11087460" y="742129"/>
            <a:ext cx="522582" cy="530386"/>
            <a:chOff x="2645664" y="2011680"/>
            <a:chExt cx="735606" cy="746592"/>
          </a:xfrm>
        </p:grpSpPr>
        <p:sp>
          <p:nvSpPr>
            <p:cNvPr id="94" name="Google Shape;94;p20"/>
            <p:cNvSpPr/>
            <p:nvPr/>
          </p:nvSpPr>
          <p:spPr>
            <a:xfrm flipH="1" rot="-5400000">
              <a:off x="2934219" y="1723125"/>
              <a:ext cx="158496" cy="735606"/>
            </a:xfrm>
            <a:prstGeom prst="rect">
              <a:avLst/>
            </a:prstGeom>
            <a:gradFill>
              <a:gsLst>
                <a:gs pos="0">
                  <a:srgbClr val="D92D8A"/>
                </a:gs>
                <a:gs pos="30000">
                  <a:srgbClr val="D92D8A"/>
                </a:gs>
                <a:gs pos="91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sp>
          <p:nvSpPr>
            <p:cNvPr id="95" name="Google Shape;95;p20"/>
            <p:cNvSpPr/>
            <p:nvPr/>
          </p:nvSpPr>
          <p:spPr>
            <a:xfrm flipH="1">
              <a:off x="2645664" y="2165151"/>
              <a:ext cx="158496" cy="593121"/>
            </a:xfrm>
            <a:prstGeom prst="rect">
              <a:avLst/>
            </a:prstGeom>
            <a:gradFill>
              <a:gsLst>
                <a:gs pos="0">
                  <a:srgbClr val="D92D8A"/>
                </a:gs>
                <a:gs pos="29000">
                  <a:srgbClr val="D92D8A"/>
                </a:gs>
                <a:gs pos="86000">
                  <a:srgbClr val="F8C93E"/>
                </a:gs>
                <a:gs pos="100000">
                  <a:srgbClr val="F8C93E"/>
                </a:gs>
              </a:gsLst>
              <a:lin ang="5400000" scaled="0"/>
            </a:gra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1800">
                <a:solidFill>
                  <a:schemeClr val="lt1"/>
                </a:solidFill>
                <a:latin typeface="Calibri"/>
                <a:ea typeface="Calibri"/>
                <a:cs typeface="Calibri"/>
                <a:sym typeface="Calibri"/>
              </a:endParaRPr>
            </a:p>
          </p:txBody>
        </p:sp>
      </p:grpSp>
      <p:sp>
        <p:nvSpPr>
          <p:cNvPr id="96" name="Google Shape;96;p20"/>
          <p:cNvSpPr txBox="1"/>
          <p:nvPr>
            <p:ph idx="2"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lvl1pPr indent="-342900" lvl="0" marL="457200" algn="l">
              <a:lnSpc>
                <a:spcPct val="90000"/>
              </a:lnSpc>
              <a:spcBef>
                <a:spcPts val="1000"/>
              </a:spcBef>
              <a:spcAft>
                <a:spcPts val="0"/>
              </a:spcAft>
              <a:buClr>
                <a:schemeClr val="lt1"/>
              </a:buClr>
              <a:buSzPts val="1800"/>
              <a:buChar char="•"/>
              <a:defRPr sz="1800">
                <a:solidFill>
                  <a:schemeClr val="lt1"/>
                </a:solidFill>
              </a:defRPr>
            </a:lvl1pPr>
            <a:lvl2pPr indent="-342900" lvl="1" marL="914400" algn="l">
              <a:lnSpc>
                <a:spcPct val="90000"/>
              </a:lnSpc>
              <a:spcBef>
                <a:spcPts val="500"/>
              </a:spcBef>
              <a:spcAft>
                <a:spcPts val="0"/>
              </a:spcAft>
              <a:buClr>
                <a:schemeClr val="lt1"/>
              </a:buClr>
              <a:buSzPts val="1800"/>
              <a:buChar char="•"/>
              <a:defRPr sz="1800">
                <a:solidFill>
                  <a:schemeClr val="lt1"/>
                </a:solidFill>
              </a:defRPr>
            </a:lvl2pPr>
            <a:lvl3pPr indent="-342900" lvl="2" marL="1371600" algn="l">
              <a:lnSpc>
                <a:spcPct val="90000"/>
              </a:lnSpc>
              <a:spcBef>
                <a:spcPts val="500"/>
              </a:spcBef>
              <a:spcAft>
                <a:spcPts val="0"/>
              </a:spcAft>
              <a:buClr>
                <a:schemeClr val="lt1"/>
              </a:buClr>
              <a:buSzPts val="1800"/>
              <a:buChar char="•"/>
              <a:defRPr sz="1800">
                <a:solidFill>
                  <a:schemeClr val="lt1"/>
                </a:solidFill>
              </a:defRPr>
            </a:lvl3pPr>
            <a:lvl4pPr indent="-342900" lvl="3" marL="1828800" algn="l">
              <a:lnSpc>
                <a:spcPct val="90000"/>
              </a:lnSpc>
              <a:spcBef>
                <a:spcPts val="500"/>
              </a:spcBef>
              <a:spcAft>
                <a:spcPts val="0"/>
              </a:spcAft>
              <a:buClr>
                <a:schemeClr val="lt1"/>
              </a:buClr>
              <a:buSzPts val="1800"/>
              <a:buChar char="•"/>
              <a:defRPr sz="1800">
                <a:solidFill>
                  <a:schemeClr val="lt1"/>
                </a:solidFill>
              </a:defRPr>
            </a:lvl4pPr>
            <a:lvl5pPr indent="-342900" lvl="4" marL="2286000" algn="l">
              <a:lnSpc>
                <a:spcPct val="90000"/>
              </a:lnSpc>
              <a:spcBef>
                <a:spcPts val="500"/>
              </a:spcBef>
              <a:spcAft>
                <a:spcPts val="0"/>
              </a:spcAft>
              <a:buClr>
                <a:schemeClr val="lt1"/>
              </a:buClr>
              <a:buSzPts val="1800"/>
              <a:buChar char="•"/>
              <a:defRPr sz="1800">
                <a:solidFill>
                  <a:schemeClr val="lt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7" name="Google Shape;97;p20"/>
          <p:cNvSpPr txBox="1"/>
          <p:nvPr/>
        </p:nvSpPr>
        <p:spPr>
          <a:xfrm>
            <a:off x="6382561" y="222722"/>
            <a:ext cx="4492751"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900">
                <a:solidFill>
                  <a:schemeClr val="lt1"/>
                </a:solidFill>
                <a:latin typeface="Arial"/>
                <a:ea typeface="Arial"/>
                <a:cs typeface="Arial"/>
                <a:sym typeface="Arial"/>
              </a:rPr>
              <a:t>FLORIDA INTERNATIONAL UNIVERSITY</a:t>
            </a:r>
            <a:endParaRPr/>
          </a:p>
        </p:txBody>
      </p:sp>
      <p:sp>
        <p:nvSpPr>
          <p:cNvPr id="98" name="Google Shape;98;p20"/>
          <p:cNvSpPr txBox="1"/>
          <p:nvPr/>
        </p:nvSpPr>
        <p:spPr>
          <a:xfrm>
            <a:off x="5364986" y="6473301"/>
            <a:ext cx="6527899" cy="230832"/>
          </a:xfrm>
          <a:prstGeom prst="rect">
            <a:avLst/>
          </a:prstGeom>
          <a:noFill/>
          <a:ln>
            <a:noFill/>
          </a:ln>
        </p:spPr>
        <p:txBody>
          <a:bodyPr anchorCtr="0" anchor="t" bIns="45700" lIns="91425" spcFirstLastPara="1" rIns="91425" wrap="square" tIns="45700">
            <a:spAutoFit/>
          </a:bodyPr>
          <a:lstStyle/>
          <a:p>
            <a:pPr indent="0" lvl="0" marL="0" marR="0" rtl="0" algn="ctr">
              <a:spcBef>
                <a:spcPts val="0"/>
              </a:spcBef>
              <a:spcAft>
                <a:spcPts val="0"/>
              </a:spcAft>
              <a:buNone/>
            </a:pPr>
            <a:r>
              <a:rPr lang="en-US" sz="900">
                <a:solidFill>
                  <a:schemeClr val="lt1"/>
                </a:solidFill>
                <a:latin typeface="Arial"/>
                <a:ea typeface="Arial"/>
                <a:cs typeface="Arial"/>
                <a:sym typeface="Arial"/>
              </a:rPr>
              <a:t>COLLEGE OF ENGINEERING AND COMPUTING</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11" Type="http://schemas.openxmlformats.org/officeDocument/2006/relationships/slideLayout" Target="../slideLayouts/slideLayout10.xml"/><Relationship Id="rId22" Type="http://schemas.openxmlformats.org/officeDocument/2006/relationships/theme" Target="../theme/theme1.xml"/><Relationship Id="rId10" Type="http://schemas.openxmlformats.org/officeDocument/2006/relationships/slideLayout" Target="../slideLayouts/slideLayout9.xml"/><Relationship Id="rId21" Type="http://schemas.openxmlformats.org/officeDocument/2006/relationships/slideLayout" Target="../slideLayouts/slideLayout20.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2.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19" Type="http://schemas.openxmlformats.org/officeDocument/2006/relationships/slideLayout" Target="../slideLayouts/slideLayout18.xml"/><Relationship Id="rId6" Type="http://schemas.openxmlformats.org/officeDocument/2006/relationships/slideLayout" Target="../slideLayouts/slideLayout5.xml"/><Relationship Id="rId18" Type="http://schemas.openxmlformats.org/officeDocument/2006/relationships/slideLayout" Target="../slideLayouts/slideLayout17.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11"/>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accent5"/>
              </a:buClr>
              <a:buSzPts val="3600"/>
              <a:buFont typeface="Arial"/>
              <a:buNone/>
              <a:defRPr b="0" i="0" sz="3600" u="none" cap="none" strike="noStrike">
                <a:solidFill>
                  <a:schemeClr val="accent5"/>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11"/>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accent5"/>
              </a:buClr>
              <a:buSzPts val="2800"/>
              <a:buFont typeface="Arial"/>
              <a:buChar char="•"/>
              <a:defRPr b="0" i="0" sz="2800" u="none" cap="none" strike="noStrike">
                <a:solidFill>
                  <a:schemeClr val="accent5"/>
                </a:solidFill>
                <a:latin typeface="Arial"/>
                <a:ea typeface="Arial"/>
                <a:cs typeface="Arial"/>
                <a:sym typeface="Arial"/>
              </a:defRPr>
            </a:lvl1pPr>
            <a:lvl2pPr indent="-381000" lvl="1" marL="914400" marR="0" rtl="0" algn="l">
              <a:lnSpc>
                <a:spcPct val="90000"/>
              </a:lnSpc>
              <a:spcBef>
                <a:spcPts val="500"/>
              </a:spcBef>
              <a:spcAft>
                <a:spcPts val="0"/>
              </a:spcAft>
              <a:buClr>
                <a:schemeClr val="accent5"/>
              </a:buClr>
              <a:buSzPts val="2400"/>
              <a:buFont typeface="Arial"/>
              <a:buChar char="•"/>
              <a:defRPr b="0" i="0" sz="2400" u="none" cap="none" strike="noStrike">
                <a:solidFill>
                  <a:schemeClr val="accent5"/>
                </a:solidFill>
                <a:latin typeface="Arial"/>
                <a:ea typeface="Arial"/>
                <a:cs typeface="Arial"/>
                <a:sym typeface="Arial"/>
              </a:defRPr>
            </a:lvl2pPr>
            <a:lvl3pPr indent="-355600" lvl="2" marL="1371600" marR="0" rtl="0" algn="l">
              <a:lnSpc>
                <a:spcPct val="90000"/>
              </a:lnSpc>
              <a:spcBef>
                <a:spcPts val="500"/>
              </a:spcBef>
              <a:spcAft>
                <a:spcPts val="0"/>
              </a:spcAft>
              <a:buClr>
                <a:schemeClr val="accent5"/>
              </a:buClr>
              <a:buSzPts val="2000"/>
              <a:buFont typeface="Arial"/>
              <a:buChar char="•"/>
              <a:defRPr b="0" i="0" sz="2000" u="none" cap="none" strike="noStrike">
                <a:solidFill>
                  <a:schemeClr val="accent5"/>
                </a:solidFill>
                <a:latin typeface="Arial"/>
                <a:ea typeface="Arial"/>
                <a:cs typeface="Arial"/>
                <a:sym typeface="Arial"/>
              </a:defRPr>
            </a:lvl3pPr>
            <a:lvl4pPr indent="-342900" lvl="3" marL="1828800"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4pPr>
            <a:lvl5pPr indent="-342900" lvl="4" marL="2286000" marR="0" rtl="0" algn="l">
              <a:lnSpc>
                <a:spcPct val="90000"/>
              </a:lnSpc>
              <a:spcBef>
                <a:spcPts val="500"/>
              </a:spcBef>
              <a:spcAft>
                <a:spcPts val="0"/>
              </a:spcAft>
              <a:buClr>
                <a:schemeClr val="accent5"/>
              </a:buClr>
              <a:buSzPts val="1800"/>
              <a:buFont typeface="Arial"/>
              <a:buChar char="•"/>
              <a:defRPr b="0" i="0" sz="1800" u="none" cap="none" strike="noStrike">
                <a:solidFill>
                  <a:schemeClr val="accent5"/>
                </a:solidFill>
                <a:latin typeface="Arial"/>
                <a:ea typeface="Arial"/>
                <a:cs typeface="Arial"/>
                <a:sym typeface="Aria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pic>
        <p:nvPicPr>
          <p:cNvPr descr="A blue sky&#10;&#10;Description automatically generated" id="12" name="Google Shape;12;p11"/>
          <p:cNvPicPr preferRelativeResize="0"/>
          <p:nvPr/>
        </p:nvPicPr>
        <p:blipFill rotWithShape="1">
          <a:blip r:embed="rId1">
            <a:alphaModFix/>
          </a:blip>
          <a:srcRect b="0" l="0" r="0" t="0"/>
          <a:stretch/>
        </p:blipFill>
        <p:spPr>
          <a:xfrm>
            <a:off x="0" y="3060"/>
            <a:ext cx="12192000" cy="6854940"/>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0.xml"/><Relationship Id="rId3" Type="http://schemas.openxmlformats.org/officeDocument/2006/relationships/hyperlink" Target="https://nextcloud.com/developer/" TargetMode="External"/><Relationship Id="rId4" Type="http://schemas.openxmlformats.org/officeDocument/2006/relationships/image" Target="../media/image3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1.png"/><Relationship Id="rId4" Type="http://schemas.openxmlformats.org/officeDocument/2006/relationships/image" Target="../media/image2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16.png"/><Relationship Id="rId4" Type="http://schemas.openxmlformats.org/officeDocument/2006/relationships/image" Target="../media/image32.png"/><Relationship Id="rId5" Type="http://schemas.openxmlformats.org/officeDocument/2006/relationships/image" Target="../media/image1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 Id="rId3" Type="http://schemas.openxmlformats.org/officeDocument/2006/relationships/image" Target="../media/image19.png"/><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 Id="rId3" Type="http://schemas.openxmlformats.org/officeDocument/2006/relationships/image" Target="../media/image25.png"/><Relationship Id="rId4" Type="http://schemas.openxmlformats.org/officeDocument/2006/relationships/image" Target="../media/image23.png"/><Relationship Id="rId5" Type="http://schemas.openxmlformats.org/officeDocument/2006/relationships/image" Target="../media/image1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 Id="rId3" Type="http://schemas.openxmlformats.org/officeDocument/2006/relationships/image" Target="../media/image24.png"/><Relationship Id="rId4" Type="http://schemas.openxmlformats.org/officeDocument/2006/relationships/image" Target="../media/image2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 Id="rId3" Type="http://schemas.openxmlformats.org/officeDocument/2006/relationships/image" Target="../media/image28.png"/><Relationship Id="rId4" Type="http://schemas.openxmlformats.org/officeDocument/2006/relationships/image" Target="../media/image22.png"/><Relationship Id="rId5" Type="http://schemas.openxmlformats.org/officeDocument/2006/relationships/image" Target="../media/image3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9.xml"/><Relationship Id="rId3" Type="http://schemas.openxmlformats.org/officeDocument/2006/relationships/image" Target="../media/image26.png"/><Relationship Id="rId4"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sp>
        <p:nvSpPr>
          <p:cNvPr id="223" name="Google Shape;223;p1"/>
          <p:cNvSpPr txBox="1"/>
          <p:nvPr>
            <p:ph type="title"/>
          </p:nvPr>
        </p:nvSpPr>
        <p:spPr>
          <a:xfrm>
            <a:off x="1603727" y="3721808"/>
            <a:ext cx="8984543" cy="1325563"/>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rgbClr val="00FFFF"/>
              </a:buClr>
              <a:buSzPts val="2800"/>
              <a:buFont typeface="Arial"/>
              <a:buNone/>
            </a:pPr>
            <a:r>
              <a:rPr b="1" i="0" lang="en-US" sz="2800" u="none" strike="noStrike">
                <a:solidFill>
                  <a:srgbClr val="00FFFF"/>
                </a:solidFill>
                <a:latin typeface="Arial"/>
                <a:ea typeface="Arial"/>
                <a:cs typeface="Arial"/>
                <a:sym typeface="Arial"/>
              </a:rPr>
              <a:t>ProxCloud: A Portal for Proxmox in NextCloud </a:t>
            </a:r>
            <a:r>
              <a:rPr b="0" i="0" lang="en-US" sz="2800">
                <a:solidFill>
                  <a:srgbClr val="00FFFF"/>
                </a:solidFill>
                <a:latin typeface="Arial"/>
                <a:ea typeface="Arial"/>
                <a:cs typeface="Arial"/>
                <a:sym typeface="Arial"/>
              </a:rPr>
              <a:t>​</a:t>
            </a:r>
            <a:br>
              <a:rPr b="0" i="0" lang="en-US">
                <a:solidFill>
                  <a:srgbClr val="000000"/>
                </a:solidFill>
                <a:latin typeface="Quattrocento Sans"/>
                <a:ea typeface="Quattrocento Sans"/>
                <a:cs typeface="Quattrocento Sans"/>
                <a:sym typeface="Quattrocento Sans"/>
              </a:rPr>
            </a:br>
            <a:r>
              <a:rPr b="1" i="0" lang="en-US" sz="1800" u="none" strike="noStrike">
                <a:solidFill>
                  <a:srgbClr val="FFFFFF"/>
                </a:solidFill>
                <a:latin typeface="Arial"/>
                <a:ea typeface="Arial"/>
                <a:cs typeface="Arial"/>
                <a:sym typeface="Arial"/>
              </a:rPr>
              <a:t>Students: Siena Malcolm, Robert Velez, Alisa Bakirova</a:t>
            </a:r>
            <a:r>
              <a:rPr b="0" i="0" lang="en-US" sz="1800">
                <a:solidFill>
                  <a:srgbClr val="FFFFFF"/>
                </a:solidFill>
                <a:latin typeface="Arial"/>
                <a:ea typeface="Arial"/>
                <a:cs typeface="Arial"/>
                <a:sym typeface="Arial"/>
              </a:rPr>
              <a:t>​</a:t>
            </a:r>
            <a:br>
              <a:rPr b="0" i="0" lang="en-US">
                <a:solidFill>
                  <a:srgbClr val="000000"/>
                </a:solidFill>
                <a:latin typeface="Quattrocento Sans"/>
                <a:ea typeface="Quattrocento Sans"/>
                <a:cs typeface="Quattrocento Sans"/>
                <a:sym typeface="Quattrocento Sans"/>
              </a:rPr>
            </a:br>
            <a:r>
              <a:rPr b="1" i="0" lang="en-US" sz="1800" u="none" strike="noStrike">
                <a:solidFill>
                  <a:srgbClr val="FFFFFF"/>
                </a:solidFill>
                <a:latin typeface="Arial"/>
                <a:ea typeface="Arial"/>
                <a:cs typeface="Arial"/>
                <a:sym typeface="Arial"/>
              </a:rPr>
              <a:t>Instructor/Faculty:</a:t>
            </a:r>
            <a:r>
              <a:rPr b="1" i="1" lang="en-US" sz="1800" u="none" strike="noStrike">
                <a:solidFill>
                  <a:srgbClr val="FFFFFF"/>
                </a:solidFill>
                <a:latin typeface="Arial"/>
                <a:ea typeface="Arial"/>
                <a:cs typeface="Arial"/>
                <a:sym typeface="Arial"/>
              </a:rPr>
              <a:t> Seyedmasoud Sadjadi</a:t>
            </a:r>
            <a:r>
              <a:rPr b="0" i="0" lang="en-US" sz="1800" u="none" strike="noStrike">
                <a:solidFill>
                  <a:srgbClr val="FFFFFF"/>
                </a:solidFill>
                <a:latin typeface="Arial"/>
                <a:ea typeface="Arial"/>
                <a:cs typeface="Arial"/>
                <a:sym typeface="Arial"/>
              </a:rPr>
              <a:t>,</a:t>
            </a:r>
            <a:r>
              <a:rPr b="0" i="1" lang="en-US" sz="1800" u="none" strike="noStrike">
                <a:solidFill>
                  <a:srgbClr val="FFFFFF"/>
                </a:solidFill>
                <a:latin typeface="Arial"/>
                <a:ea typeface="Arial"/>
                <a:cs typeface="Arial"/>
                <a:sym typeface="Arial"/>
              </a:rPr>
              <a:t> </a:t>
            </a:r>
            <a:r>
              <a:rPr b="0" i="0" lang="en-US" sz="1800" u="none" strike="noStrike">
                <a:solidFill>
                  <a:srgbClr val="FFFFFF"/>
                </a:solidFill>
                <a:latin typeface="Arial"/>
                <a:ea typeface="Arial"/>
                <a:cs typeface="Arial"/>
                <a:sym typeface="Arial"/>
              </a:rPr>
              <a:t>Florida International University</a:t>
            </a:r>
            <a:br>
              <a:rPr b="0" i="0" lang="en-US">
                <a:solidFill>
                  <a:srgbClr val="000000"/>
                </a:solidFill>
                <a:latin typeface="Quattrocento Sans"/>
                <a:ea typeface="Quattrocento Sans"/>
                <a:cs typeface="Quattrocento Sans"/>
                <a:sym typeface="Quattrocento Sans"/>
              </a:rPr>
            </a:br>
            <a:r>
              <a:rPr b="0" i="1" lang="en-US" sz="1800" u="none" strike="noStrike">
                <a:solidFill>
                  <a:srgbClr val="FFFFFF"/>
                </a:solidFill>
                <a:latin typeface="Arial"/>
                <a:ea typeface="Arial"/>
                <a:cs typeface="Arial"/>
                <a:sym typeface="Arial"/>
              </a:rPr>
              <a:t>Fall 2023 Senior Design Project</a:t>
            </a:r>
            <a:endParaRPr/>
          </a:p>
        </p:txBody>
      </p:sp>
      <p:pic>
        <p:nvPicPr>
          <p:cNvPr descr="A picture containing drawing&#10;&#10;Description automatically generated" id="224" name="Google Shape;224;p1"/>
          <p:cNvPicPr preferRelativeResize="0"/>
          <p:nvPr/>
        </p:nvPicPr>
        <p:blipFill rotWithShape="1">
          <a:blip r:embed="rId3">
            <a:alphaModFix/>
          </a:blip>
          <a:srcRect b="0" l="0" r="0" t="0"/>
          <a:stretch/>
        </p:blipFill>
        <p:spPr>
          <a:xfrm>
            <a:off x="3766603" y="2240270"/>
            <a:ext cx="4658794" cy="895922"/>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0" name="Shape 300"/>
        <p:cNvGrpSpPr/>
        <p:nvPr/>
      </p:nvGrpSpPr>
      <p:grpSpPr>
        <a:xfrm>
          <a:off x="0" y="0"/>
          <a:ext cx="0" cy="0"/>
          <a:chOff x="0" y="0"/>
          <a:chExt cx="0" cy="0"/>
        </a:xfrm>
      </p:grpSpPr>
      <p:sp>
        <p:nvSpPr>
          <p:cNvPr id="301" name="Google Shape;301;p10"/>
          <p:cNvSpPr txBox="1"/>
          <p:nvPr>
            <p:ph idx="1" type="body"/>
          </p:nvPr>
        </p:nvSpPr>
        <p:spPr>
          <a:xfrm>
            <a:off x="394370" y="859639"/>
            <a:ext cx="3802775" cy="4682320"/>
          </a:xfrm>
          <a:prstGeom prst="rect">
            <a:avLst/>
          </a:prstGeom>
          <a:noFill/>
          <a:ln>
            <a:noFill/>
          </a:ln>
        </p:spPr>
        <p:txBody>
          <a:bodyPr anchorCtr="0" anchor="t" bIns="45700" lIns="91425" spcFirstLastPara="1" rIns="91425" wrap="square" tIns="45700">
            <a:normAutofit fontScale="85000" lnSpcReduction="20000"/>
          </a:bodyPr>
          <a:lstStyle/>
          <a:p>
            <a:pPr indent="-228600" lvl="0" marL="228600" rtl="0" algn="l">
              <a:lnSpc>
                <a:spcPct val="90000"/>
              </a:lnSpc>
              <a:spcBef>
                <a:spcPts val="0"/>
              </a:spcBef>
              <a:spcAft>
                <a:spcPts val="0"/>
              </a:spcAft>
              <a:buClr>
                <a:srgbClr val="3F3F3F"/>
              </a:buClr>
              <a:buSzPct val="100000"/>
              <a:buChar char="•"/>
            </a:pPr>
            <a:r>
              <a:rPr lang="en-US"/>
              <a:t>“Proxmox ve API - Proxmox VE.” Pve.proxmox.com,pve.proxmox.com/wiki/Proxmox_VE_API.</a:t>
            </a:r>
            <a:endParaRPr/>
          </a:p>
          <a:p>
            <a:pPr indent="-228600" lvl="0" marL="228600" rtl="0" algn="l">
              <a:lnSpc>
                <a:spcPct val="90000"/>
              </a:lnSpc>
              <a:spcBef>
                <a:spcPts val="1000"/>
              </a:spcBef>
              <a:spcAft>
                <a:spcPts val="0"/>
              </a:spcAft>
              <a:buClr>
                <a:srgbClr val="3F3F3F"/>
              </a:buClr>
              <a:buSzPct val="100000"/>
              <a:buChar char="•"/>
            </a:pPr>
            <a:r>
              <a:rPr lang="en-US"/>
              <a:t> Proxmox VE API. https://pve.proxmox.com/wiki/Proxmox_VE_API</a:t>
            </a:r>
            <a:endParaRPr/>
          </a:p>
          <a:p>
            <a:pPr indent="-228600" lvl="0" marL="228600" rtl="0" algn="l">
              <a:lnSpc>
                <a:spcPct val="90000"/>
              </a:lnSpc>
              <a:spcBef>
                <a:spcPts val="1000"/>
              </a:spcBef>
              <a:spcAft>
                <a:spcPts val="0"/>
              </a:spcAft>
              <a:buClr>
                <a:srgbClr val="3F3F3F"/>
              </a:buClr>
              <a:buSzPct val="100000"/>
              <a:buChar char="•"/>
            </a:pPr>
            <a:r>
              <a:rPr lang="en-US"/>
              <a:t> i12bretro. Quick overview of Proxmox VE REST API. YouTube. https://www.youtube.com/watch?v=Iuyd2TXe8SA</a:t>
            </a:r>
            <a:endParaRPr/>
          </a:p>
          <a:p>
            <a:pPr indent="-228600" lvl="0" marL="228600" rtl="0" algn="l">
              <a:lnSpc>
                <a:spcPct val="90000"/>
              </a:lnSpc>
              <a:spcBef>
                <a:spcPts val="1000"/>
              </a:spcBef>
              <a:spcAft>
                <a:spcPts val="0"/>
              </a:spcAft>
              <a:buClr>
                <a:srgbClr val="3F3F3F"/>
              </a:buClr>
              <a:buSzPct val="100000"/>
              <a:buChar char="•"/>
            </a:pPr>
            <a:r>
              <a:rPr lang="en-US"/>
              <a:t> Develop for Nextcloud: App development. </a:t>
            </a:r>
            <a:r>
              <a:rPr lang="en-US" u="sng">
                <a:solidFill>
                  <a:schemeClr val="hlink"/>
                </a:solidFill>
                <a:hlinkClick r:id="rId3"/>
              </a:rPr>
              <a:t>https://nextcloud.com/developer/</a:t>
            </a:r>
            <a:endParaRPr/>
          </a:p>
          <a:p>
            <a:pPr indent="-228600" lvl="0" marL="228600" rtl="0" algn="l">
              <a:lnSpc>
                <a:spcPct val="90000"/>
              </a:lnSpc>
              <a:spcBef>
                <a:spcPts val="1000"/>
              </a:spcBef>
              <a:spcAft>
                <a:spcPts val="0"/>
              </a:spcAft>
              <a:buClr>
                <a:srgbClr val="3F3F3F"/>
              </a:buClr>
              <a:buSzPct val="100000"/>
              <a:buChar char="•"/>
            </a:pPr>
            <a:r>
              <a:rPr lang="en-US"/>
              <a:t>Proxmox VE API. https://pve.proxmox.com/wiki/Proxmox_VE_API</a:t>
            </a:r>
            <a:endParaRPr/>
          </a:p>
          <a:p>
            <a:pPr indent="-228600" lvl="0" marL="228600" rtl="0" algn="l">
              <a:lnSpc>
                <a:spcPct val="90000"/>
              </a:lnSpc>
              <a:spcBef>
                <a:spcPts val="1000"/>
              </a:spcBef>
              <a:spcAft>
                <a:spcPts val="0"/>
              </a:spcAft>
              <a:buClr>
                <a:srgbClr val="3F3F3F"/>
              </a:buClr>
              <a:buSzPct val="100000"/>
              <a:buChar char="•"/>
            </a:pPr>
            <a:r>
              <a:rPr lang="en-US"/>
              <a:t>i12bretro. Quick overview of Proxmox VE REST API. YouTube. https://www.youtube.com/watch?v=Iuyd2TXe8SA </a:t>
            </a:r>
            <a:endParaRPr/>
          </a:p>
          <a:p>
            <a:pPr indent="-228600" lvl="0" marL="228600" rtl="0" algn="l">
              <a:lnSpc>
                <a:spcPct val="90000"/>
              </a:lnSpc>
              <a:spcBef>
                <a:spcPts val="1000"/>
              </a:spcBef>
              <a:spcAft>
                <a:spcPts val="0"/>
              </a:spcAft>
              <a:buClr>
                <a:srgbClr val="3F3F3F"/>
              </a:buClr>
              <a:buSzPct val="100000"/>
              <a:buChar char="•"/>
            </a:pPr>
            <a:r>
              <a:rPr lang="en-US"/>
              <a:t>Develop for Nextcloud: App development. https://nextcloud.com/developer/ </a:t>
            </a:r>
            <a:endParaRPr/>
          </a:p>
          <a:p>
            <a:pPr indent="-131445" lvl="0" marL="228600" rtl="0" algn="l">
              <a:lnSpc>
                <a:spcPct val="90000"/>
              </a:lnSpc>
              <a:spcBef>
                <a:spcPts val="1000"/>
              </a:spcBef>
              <a:spcAft>
                <a:spcPts val="0"/>
              </a:spcAft>
              <a:buClr>
                <a:srgbClr val="3F3F3F"/>
              </a:buClr>
              <a:buSzPct val="100000"/>
              <a:buNone/>
            </a:pPr>
            <a:r>
              <a:t/>
            </a:r>
            <a:endParaRPr/>
          </a:p>
        </p:txBody>
      </p:sp>
      <p:sp>
        <p:nvSpPr>
          <p:cNvPr id="302" name="Google Shape;302;p10"/>
          <p:cNvSpPr txBox="1"/>
          <p:nvPr>
            <p:ph idx="2" type="body"/>
          </p:nvPr>
        </p:nvSpPr>
        <p:spPr>
          <a:xfrm>
            <a:off x="6490347" y="1852474"/>
            <a:ext cx="4277180" cy="3280664"/>
          </a:xfrm>
          <a:prstGeom prst="rect">
            <a:avLst/>
          </a:prstGeom>
          <a:noFill/>
          <a:ln>
            <a:noFill/>
          </a:ln>
        </p:spPr>
        <p:txBody>
          <a:bodyPr anchorCtr="0" anchor="t" bIns="45700" lIns="91425" spcFirstLastPara="1" rIns="91425" wrap="square" tIns="45700">
            <a:normAutofit/>
          </a:bodyPr>
          <a:lstStyle/>
          <a:p>
            <a:pPr indent="-114300" lvl="0" marL="228600" rtl="0" algn="l">
              <a:lnSpc>
                <a:spcPct val="90000"/>
              </a:lnSpc>
              <a:spcBef>
                <a:spcPts val="0"/>
              </a:spcBef>
              <a:spcAft>
                <a:spcPts val="0"/>
              </a:spcAft>
              <a:buClr>
                <a:schemeClr val="lt1"/>
              </a:buClr>
              <a:buSzPts val="1800"/>
              <a:buNone/>
            </a:pPr>
            <a:r>
              <a:t/>
            </a:r>
            <a:endParaRPr/>
          </a:p>
        </p:txBody>
      </p:sp>
      <p:sp>
        <p:nvSpPr>
          <p:cNvPr id="303" name="Google Shape;303;p10"/>
          <p:cNvSpPr txBox="1"/>
          <p:nvPr>
            <p:ph type="title"/>
          </p:nvPr>
        </p:nvSpPr>
        <p:spPr>
          <a:xfrm>
            <a:off x="465391" y="290670"/>
            <a:ext cx="3802775" cy="56388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2800"/>
              <a:buFont typeface="Arial"/>
              <a:buNone/>
            </a:pPr>
            <a:r>
              <a:rPr lang="en-US"/>
              <a:t>References</a:t>
            </a:r>
            <a:endParaRPr/>
          </a:p>
        </p:txBody>
      </p:sp>
      <p:pic>
        <p:nvPicPr>
          <p:cNvPr id="304" name="Google Shape;304;p10"/>
          <p:cNvPicPr preferRelativeResize="0"/>
          <p:nvPr/>
        </p:nvPicPr>
        <p:blipFill rotWithShape="1">
          <a:blip r:embed="rId4">
            <a:alphaModFix/>
          </a:blip>
          <a:srcRect b="0" l="0" r="0" t="0"/>
          <a:stretch/>
        </p:blipFill>
        <p:spPr>
          <a:xfrm>
            <a:off x="5524101" y="1592909"/>
            <a:ext cx="5839317" cy="3672182"/>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sp>
        <p:nvSpPr>
          <p:cNvPr id="229" name="Google Shape;229;p2"/>
          <p:cNvSpPr txBox="1"/>
          <p:nvPr>
            <p:ph idx="1" type="body"/>
          </p:nvPr>
        </p:nvSpPr>
        <p:spPr>
          <a:xfrm>
            <a:off x="292964" y="2071082"/>
            <a:ext cx="9908940" cy="4338956"/>
          </a:xfrm>
          <a:prstGeom prst="rect">
            <a:avLst/>
          </a:prstGeom>
          <a:noFill/>
          <a:ln>
            <a:noFill/>
          </a:ln>
        </p:spPr>
        <p:txBody>
          <a:bodyPr anchorCtr="0" anchor="t" bIns="45700" lIns="91425" spcFirstLastPara="1" rIns="91425" wrap="square" tIns="45700">
            <a:normAutofit fontScale="92500" lnSpcReduction="10000"/>
          </a:bodyPr>
          <a:lstStyle/>
          <a:p>
            <a:pPr indent="0" lvl="0" marL="0" rtl="0" algn="l">
              <a:lnSpc>
                <a:spcPct val="90000"/>
              </a:lnSpc>
              <a:spcBef>
                <a:spcPts val="0"/>
              </a:spcBef>
              <a:spcAft>
                <a:spcPts val="0"/>
              </a:spcAft>
              <a:buClr>
                <a:schemeClr val="accent5"/>
              </a:buClr>
              <a:buSzPct val="100000"/>
              <a:buNone/>
            </a:pPr>
            <a:r>
              <a:rPr lang="en-US"/>
              <a:t>In modern IT environments, the coexistence of powerful tools such as Nextcloud for file synchronization, sharing, and collaboration, and Proxmox for virtualization, poses a challenge due to the absence of native compatibility. This capstone project aims to address this gap by developing a seamless integration solution using APIs. The successful completion of this capstone project will yield a practical solution that enhances the interoperability between Nextcloud and Proxmox. By creating a user-friendly interface and leveraging the power of APIs, users will be able to seamlessly manage and monitor Proxmox virtual machines within the familiar Nextcloud environment, optimizing the efficiency and user experience of both platforms.</a:t>
            </a:r>
            <a:endParaRPr/>
          </a:p>
          <a:p>
            <a:pPr indent="0" lvl="0" marL="0" rtl="0" algn="l">
              <a:lnSpc>
                <a:spcPct val="90000"/>
              </a:lnSpc>
              <a:spcBef>
                <a:spcPts val="1000"/>
              </a:spcBef>
              <a:spcAft>
                <a:spcPts val="0"/>
              </a:spcAft>
              <a:buClr>
                <a:schemeClr val="accent5"/>
              </a:buClr>
              <a:buSzPct val="100000"/>
              <a:buNone/>
            </a:pPr>
            <a:r>
              <a:t/>
            </a:r>
            <a:endParaRPr/>
          </a:p>
        </p:txBody>
      </p:sp>
      <p:sp>
        <p:nvSpPr>
          <p:cNvPr id="230" name="Google Shape;230;p2"/>
          <p:cNvSpPr txBox="1"/>
          <p:nvPr>
            <p:ph type="title"/>
          </p:nvPr>
        </p:nvSpPr>
        <p:spPr>
          <a:xfrm>
            <a:off x="467850" y="447962"/>
            <a:ext cx="8984543" cy="132556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5"/>
              </a:buClr>
              <a:buSzPts val="3600"/>
              <a:buFont typeface="Arial"/>
              <a:buNone/>
            </a:pPr>
            <a:r>
              <a:rPr lang="en-US"/>
              <a:t>Bridging Nextcloud and Proxmox through API Integration</a:t>
            </a:r>
            <a:endParaRPr/>
          </a:p>
        </p:txBody>
      </p:sp>
      <p:pic>
        <p:nvPicPr>
          <p:cNvPr descr="Proxmox Virtual Environment - Apps on Google Play" id="231" name="Google Shape;231;p2"/>
          <p:cNvPicPr preferRelativeResize="0"/>
          <p:nvPr/>
        </p:nvPicPr>
        <p:blipFill rotWithShape="1">
          <a:blip r:embed="rId3">
            <a:alphaModFix/>
          </a:blip>
          <a:srcRect b="0" l="0" r="0" t="0"/>
          <a:stretch/>
        </p:blipFill>
        <p:spPr>
          <a:xfrm>
            <a:off x="10381570" y="2206843"/>
            <a:ext cx="1429359" cy="1423454"/>
          </a:xfrm>
          <a:prstGeom prst="rect">
            <a:avLst/>
          </a:prstGeom>
          <a:noFill/>
          <a:ln>
            <a:noFill/>
          </a:ln>
        </p:spPr>
      </p:pic>
      <p:pic>
        <p:nvPicPr>
          <p:cNvPr descr="Nextcloud - Wikipedia" id="232" name="Google Shape;232;p2"/>
          <p:cNvPicPr preferRelativeResize="0"/>
          <p:nvPr/>
        </p:nvPicPr>
        <p:blipFill rotWithShape="1">
          <a:blip r:embed="rId4">
            <a:alphaModFix/>
          </a:blip>
          <a:srcRect b="0" l="0" r="0" t="0"/>
          <a:stretch/>
        </p:blipFill>
        <p:spPr>
          <a:xfrm>
            <a:off x="10071662" y="3927854"/>
            <a:ext cx="2049174" cy="1453633"/>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sp>
        <p:nvSpPr>
          <p:cNvPr id="237" name="Google Shape;237;p3"/>
          <p:cNvSpPr txBox="1"/>
          <p:nvPr>
            <p:ph idx="1" type="body"/>
          </p:nvPr>
        </p:nvSpPr>
        <p:spPr>
          <a:xfrm>
            <a:off x="2799202" y="2495329"/>
            <a:ext cx="6569475" cy="1872886"/>
          </a:xfrm>
          <a:prstGeom prst="rect">
            <a:avLst/>
          </a:prstGeom>
          <a:noFill/>
          <a:ln>
            <a:noFill/>
          </a:ln>
        </p:spPr>
        <p:txBody>
          <a:bodyPr anchorCtr="0" anchor="ctr" bIns="45700" lIns="91425" spcFirstLastPara="1" rIns="91425" wrap="square" tIns="45700">
            <a:normAutofit fontScale="47500" lnSpcReduction="20000"/>
          </a:bodyPr>
          <a:lstStyle/>
          <a:p>
            <a:pPr indent="0" lvl="0" marL="0" rtl="0" algn="ctr">
              <a:lnSpc>
                <a:spcPct val="120000"/>
              </a:lnSpc>
              <a:spcBef>
                <a:spcPts val="0"/>
              </a:spcBef>
              <a:spcAft>
                <a:spcPts val="0"/>
              </a:spcAft>
              <a:buClr>
                <a:schemeClr val="lt1"/>
              </a:buClr>
              <a:buSzPct val="100000"/>
              <a:buNone/>
            </a:pPr>
            <a:r>
              <a:rPr lang="en-US">
                <a:latin typeface="Arial"/>
                <a:ea typeface="Arial"/>
                <a:cs typeface="Arial"/>
                <a:sym typeface="Arial"/>
              </a:rPr>
              <a:t>The proposed solution involves the creation of a custom third-party app within the Nextcloud ecosystem. Leveraging the capabilities of the Nextcloud API and Proxmox API, this app will act as a bridge, facilitating communication between Nextcloud instances and Proxmox servers.</a:t>
            </a:r>
            <a:endParaRPr/>
          </a:p>
        </p:txBody>
      </p:sp>
      <p:grpSp>
        <p:nvGrpSpPr>
          <p:cNvPr id="238" name="Google Shape;238;p3"/>
          <p:cNvGrpSpPr/>
          <p:nvPr/>
        </p:nvGrpSpPr>
        <p:grpSpPr>
          <a:xfrm>
            <a:off x="2555362" y="2291874"/>
            <a:ext cx="487681" cy="2279905"/>
            <a:chOff x="1975104" y="2011680"/>
            <a:chExt cx="487681" cy="2779777"/>
          </a:xfrm>
        </p:grpSpPr>
        <p:sp>
          <p:nvSpPr>
            <p:cNvPr id="239" name="Google Shape;239;p3"/>
            <p:cNvSpPr/>
            <p:nvPr/>
          </p:nvSpPr>
          <p:spPr>
            <a:xfrm>
              <a:off x="1975104" y="2011680"/>
              <a:ext cx="110314" cy="2779776"/>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00FFFF"/>
                </a:solidFill>
                <a:latin typeface="Calibri"/>
                <a:ea typeface="Calibri"/>
                <a:cs typeface="Calibri"/>
                <a:sym typeface="Calibri"/>
              </a:endParaRPr>
            </a:p>
          </p:txBody>
        </p:sp>
        <p:sp>
          <p:nvSpPr>
            <p:cNvPr id="240" name="Google Shape;240;p3"/>
            <p:cNvSpPr/>
            <p:nvPr/>
          </p:nvSpPr>
          <p:spPr>
            <a:xfrm rot="5400000">
              <a:off x="2152051" y="1834734"/>
              <a:ext cx="133786" cy="48768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00FFFF"/>
                </a:solidFill>
                <a:latin typeface="Calibri"/>
                <a:ea typeface="Calibri"/>
                <a:cs typeface="Calibri"/>
                <a:sym typeface="Calibri"/>
              </a:endParaRPr>
            </a:p>
          </p:txBody>
        </p:sp>
        <p:sp>
          <p:nvSpPr>
            <p:cNvPr id="241" name="Google Shape;241;p3"/>
            <p:cNvSpPr/>
            <p:nvPr/>
          </p:nvSpPr>
          <p:spPr>
            <a:xfrm rot="5400000">
              <a:off x="2151985" y="4480657"/>
              <a:ext cx="133920" cy="48768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rgbClr val="00FFFF"/>
                </a:solidFill>
                <a:latin typeface="Calibri"/>
                <a:ea typeface="Calibri"/>
                <a:cs typeface="Calibri"/>
                <a:sym typeface="Calibri"/>
              </a:endParaRPr>
            </a:p>
          </p:txBody>
        </p:sp>
      </p:grpSp>
      <p:grpSp>
        <p:nvGrpSpPr>
          <p:cNvPr id="242" name="Google Shape;242;p3"/>
          <p:cNvGrpSpPr/>
          <p:nvPr/>
        </p:nvGrpSpPr>
        <p:grpSpPr>
          <a:xfrm rot="10800000">
            <a:off x="9148955" y="2291874"/>
            <a:ext cx="487681" cy="2279905"/>
            <a:chOff x="1975104" y="2011680"/>
            <a:chExt cx="487681" cy="2779777"/>
          </a:xfrm>
        </p:grpSpPr>
        <p:sp>
          <p:nvSpPr>
            <p:cNvPr id="243" name="Google Shape;243;p3"/>
            <p:cNvSpPr/>
            <p:nvPr/>
          </p:nvSpPr>
          <p:spPr>
            <a:xfrm>
              <a:off x="1975104" y="2011680"/>
              <a:ext cx="110314" cy="2779776"/>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44" name="Google Shape;244;p3"/>
            <p:cNvSpPr/>
            <p:nvPr/>
          </p:nvSpPr>
          <p:spPr>
            <a:xfrm rot="5400000">
              <a:off x="2152051" y="1834734"/>
              <a:ext cx="133786" cy="48768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sp>
          <p:nvSpPr>
            <p:cNvPr id="245" name="Google Shape;245;p3"/>
            <p:cNvSpPr/>
            <p:nvPr/>
          </p:nvSpPr>
          <p:spPr>
            <a:xfrm rot="5400000">
              <a:off x="2151985" y="4480657"/>
              <a:ext cx="133920" cy="487680"/>
            </a:xfrm>
            <a:prstGeom prst="rect">
              <a:avLst/>
            </a:prstGeom>
            <a:solidFill>
              <a:srgbClr val="00FFF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lt1"/>
                </a:solidFill>
                <a:latin typeface="Calibri"/>
                <a:ea typeface="Calibri"/>
                <a:cs typeface="Calibri"/>
                <a:sym typeface="Calibri"/>
              </a:endParaRPr>
            </a:p>
          </p:txBody>
        </p:sp>
      </p:gr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id="250" name="Google Shape;250;p4"/>
          <p:cNvSpPr txBox="1"/>
          <p:nvPr>
            <p:ph idx="1" type="body"/>
          </p:nvPr>
        </p:nvSpPr>
        <p:spPr>
          <a:xfrm>
            <a:off x="682249" y="1621301"/>
            <a:ext cx="5413751" cy="947581"/>
          </a:xfrm>
          <a:prstGeom prst="rect">
            <a:avLst/>
          </a:prstGeom>
          <a:noFill/>
          <a:ln>
            <a:noFill/>
          </a:ln>
        </p:spPr>
        <p:txBody>
          <a:bodyPr anchorCtr="0" anchor="t" bIns="45700" lIns="91425" spcFirstLastPara="1" rIns="91425" wrap="square" tIns="45700">
            <a:normAutofit fontScale="85000" lnSpcReduction="10000"/>
          </a:bodyPr>
          <a:lstStyle/>
          <a:p>
            <a:pPr indent="0" lvl="0" marL="0" rtl="0" algn="l">
              <a:lnSpc>
                <a:spcPct val="90000"/>
              </a:lnSpc>
              <a:spcBef>
                <a:spcPts val="0"/>
              </a:spcBef>
              <a:spcAft>
                <a:spcPts val="0"/>
              </a:spcAft>
              <a:buClr>
                <a:srgbClr val="3F3F3F"/>
              </a:buClr>
              <a:buSzPct val="100000"/>
              <a:buNone/>
            </a:pPr>
            <a:r>
              <a:rPr lang="en-US"/>
              <a:t>JavaScript is a high-level, interpreted programming language that is primarily known for its role in web development. It is a versatile language that allows developers to create dynamic, interactive, and client-side applications within web browsers. </a:t>
            </a:r>
            <a:endParaRPr/>
          </a:p>
        </p:txBody>
      </p:sp>
      <p:sp>
        <p:nvSpPr>
          <p:cNvPr id="251" name="Google Shape;251;p4"/>
          <p:cNvSpPr txBox="1"/>
          <p:nvPr>
            <p:ph type="title"/>
          </p:nvPr>
        </p:nvSpPr>
        <p:spPr>
          <a:xfrm>
            <a:off x="1035839" y="781395"/>
            <a:ext cx="7510718" cy="84592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3F3F3F"/>
              </a:buClr>
              <a:buSzPts val="3600"/>
              <a:buFont typeface="Arial"/>
              <a:buNone/>
            </a:pPr>
            <a:r>
              <a:rPr lang="en-US"/>
              <a:t>The Code</a:t>
            </a:r>
            <a:endParaRPr/>
          </a:p>
        </p:txBody>
      </p:sp>
      <p:pic>
        <p:nvPicPr>
          <p:cNvPr id="252" name="Google Shape;252;p4"/>
          <p:cNvPicPr preferRelativeResize="0"/>
          <p:nvPr/>
        </p:nvPicPr>
        <p:blipFill rotWithShape="1">
          <a:blip r:embed="rId3">
            <a:alphaModFix/>
          </a:blip>
          <a:srcRect b="0" l="0" r="0" t="0"/>
          <a:stretch/>
        </p:blipFill>
        <p:spPr>
          <a:xfrm>
            <a:off x="156265" y="2920400"/>
            <a:ext cx="5691226" cy="3345958"/>
          </a:xfrm>
          <a:prstGeom prst="rect">
            <a:avLst/>
          </a:prstGeom>
          <a:noFill/>
          <a:ln>
            <a:noFill/>
          </a:ln>
        </p:spPr>
      </p:pic>
      <p:pic>
        <p:nvPicPr>
          <p:cNvPr id="253" name="Google Shape;253;p4"/>
          <p:cNvPicPr preferRelativeResize="0"/>
          <p:nvPr/>
        </p:nvPicPr>
        <p:blipFill rotWithShape="1">
          <a:blip r:embed="rId4">
            <a:alphaModFix/>
          </a:blip>
          <a:srcRect b="0" l="0" r="0" t="0"/>
          <a:stretch/>
        </p:blipFill>
        <p:spPr>
          <a:xfrm>
            <a:off x="6593555" y="3200117"/>
            <a:ext cx="5598445" cy="3066241"/>
          </a:xfrm>
          <a:prstGeom prst="rect">
            <a:avLst/>
          </a:prstGeom>
          <a:noFill/>
          <a:ln>
            <a:noFill/>
          </a:ln>
        </p:spPr>
      </p:pic>
      <p:pic>
        <p:nvPicPr>
          <p:cNvPr id="254" name="Google Shape;254;p4"/>
          <p:cNvPicPr preferRelativeResize="0"/>
          <p:nvPr/>
        </p:nvPicPr>
        <p:blipFill rotWithShape="1">
          <a:blip r:embed="rId5">
            <a:alphaModFix/>
          </a:blip>
          <a:srcRect b="0" l="0" r="0" t="0"/>
          <a:stretch/>
        </p:blipFill>
        <p:spPr>
          <a:xfrm>
            <a:off x="7382303" y="398877"/>
            <a:ext cx="4653432" cy="252152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8" name="Shape 258"/>
        <p:cNvGrpSpPr/>
        <p:nvPr/>
      </p:nvGrpSpPr>
      <p:grpSpPr>
        <a:xfrm>
          <a:off x="0" y="0"/>
          <a:ext cx="0" cy="0"/>
          <a:chOff x="0" y="0"/>
          <a:chExt cx="0" cy="0"/>
        </a:xfrm>
      </p:grpSpPr>
      <p:sp>
        <p:nvSpPr>
          <p:cNvPr id="259" name="Google Shape;259;p5"/>
          <p:cNvSpPr txBox="1"/>
          <p:nvPr>
            <p:ph type="title"/>
          </p:nvPr>
        </p:nvSpPr>
        <p:spPr>
          <a:xfrm>
            <a:off x="3960364" y="1062259"/>
            <a:ext cx="4358819" cy="74745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accent3"/>
              </a:buClr>
              <a:buSzPts val="3200"/>
              <a:buFont typeface="Arial"/>
              <a:buNone/>
            </a:pPr>
            <a:r>
              <a:rPr lang="en-US"/>
              <a:t>Environment</a:t>
            </a:r>
            <a:endParaRPr/>
          </a:p>
        </p:txBody>
      </p:sp>
      <p:pic>
        <p:nvPicPr>
          <p:cNvPr id="260" name="Google Shape;260;p5"/>
          <p:cNvPicPr preferRelativeResize="0"/>
          <p:nvPr/>
        </p:nvPicPr>
        <p:blipFill rotWithShape="1">
          <a:blip r:embed="rId3">
            <a:alphaModFix/>
          </a:blip>
          <a:srcRect b="0" l="0" r="0" t="0"/>
          <a:stretch/>
        </p:blipFill>
        <p:spPr>
          <a:xfrm>
            <a:off x="5397190" y="3404277"/>
            <a:ext cx="6660995" cy="2876688"/>
          </a:xfrm>
          <a:prstGeom prst="rect">
            <a:avLst/>
          </a:prstGeom>
          <a:noFill/>
          <a:ln>
            <a:noFill/>
          </a:ln>
        </p:spPr>
      </p:pic>
      <p:pic>
        <p:nvPicPr>
          <p:cNvPr id="261" name="Google Shape;261;p5"/>
          <p:cNvPicPr preferRelativeResize="0"/>
          <p:nvPr/>
        </p:nvPicPr>
        <p:blipFill rotWithShape="1">
          <a:blip r:embed="rId4">
            <a:alphaModFix/>
          </a:blip>
          <a:srcRect b="0" l="0" r="0" t="0"/>
          <a:stretch/>
        </p:blipFill>
        <p:spPr>
          <a:xfrm>
            <a:off x="234427" y="3002670"/>
            <a:ext cx="5296578" cy="3679902"/>
          </a:xfrm>
          <a:prstGeom prst="rect">
            <a:avLst/>
          </a:prstGeom>
          <a:noFill/>
          <a:ln>
            <a:noFill/>
          </a:ln>
        </p:spPr>
      </p:pic>
      <p:sp>
        <p:nvSpPr>
          <p:cNvPr id="262" name="Google Shape;262;p5"/>
          <p:cNvSpPr txBox="1"/>
          <p:nvPr/>
        </p:nvSpPr>
        <p:spPr>
          <a:xfrm>
            <a:off x="3735659" y="1918010"/>
            <a:ext cx="7103326" cy="1200329"/>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b="0" i="0" lang="en-US" sz="1800" u="none" cap="none" strike="noStrike">
                <a:solidFill>
                  <a:schemeClr val="dk1"/>
                </a:solidFill>
                <a:latin typeface="Calibri"/>
                <a:ea typeface="Calibri"/>
                <a:cs typeface="Calibri"/>
                <a:sym typeface="Calibri"/>
              </a:rPr>
              <a:t>Due to our system limitation, for our development, we used Docker, Ubuntu 20.04.6, and Oracle VM VirtualBox to ensure stability. This environment is running on Win, and the Linux Development feature should be enabled.</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6" name="Shape 266"/>
        <p:cNvGrpSpPr/>
        <p:nvPr/>
      </p:nvGrpSpPr>
      <p:grpSpPr>
        <a:xfrm>
          <a:off x="0" y="0"/>
          <a:ext cx="0" cy="0"/>
          <a:chOff x="0" y="0"/>
          <a:chExt cx="0" cy="0"/>
        </a:xfrm>
      </p:grpSpPr>
      <p:sp>
        <p:nvSpPr>
          <p:cNvPr id="267" name="Google Shape;267;p6"/>
          <p:cNvSpPr txBox="1"/>
          <p:nvPr>
            <p:ph type="title"/>
          </p:nvPr>
        </p:nvSpPr>
        <p:spPr>
          <a:xfrm>
            <a:off x="3041256" y="941003"/>
            <a:ext cx="4358819" cy="747456"/>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lt1"/>
              </a:buClr>
              <a:buSzPts val="3200"/>
              <a:buFont typeface="Arial"/>
              <a:buNone/>
            </a:pPr>
            <a:r>
              <a:rPr lang="en-US"/>
              <a:t>CORS</a:t>
            </a:r>
            <a:endParaRPr/>
          </a:p>
        </p:txBody>
      </p:sp>
      <p:pic>
        <p:nvPicPr>
          <p:cNvPr id="268" name="Google Shape;268;p6"/>
          <p:cNvPicPr preferRelativeResize="0"/>
          <p:nvPr/>
        </p:nvPicPr>
        <p:blipFill rotWithShape="1">
          <a:blip r:embed="rId3">
            <a:alphaModFix/>
          </a:blip>
          <a:srcRect b="0" l="0" r="0" t="0"/>
          <a:stretch/>
        </p:blipFill>
        <p:spPr>
          <a:xfrm>
            <a:off x="6799123" y="3585644"/>
            <a:ext cx="4021394" cy="2733291"/>
          </a:xfrm>
          <a:prstGeom prst="rect">
            <a:avLst/>
          </a:prstGeom>
          <a:noFill/>
          <a:ln>
            <a:noFill/>
          </a:ln>
        </p:spPr>
      </p:pic>
      <p:pic>
        <p:nvPicPr>
          <p:cNvPr id="269" name="Google Shape;269;p6"/>
          <p:cNvPicPr preferRelativeResize="0"/>
          <p:nvPr/>
        </p:nvPicPr>
        <p:blipFill rotWithShape="1">
          <a:blip r:embed="rId4">
            <a:alphaModFix/>
          </a:blip>
          <a:srcRect b="0" l="0" r="0" t="0"/>
          <a:stretch/>
        </p:blipFill>
        <p:spPr>
          <a:xfrm>
            <a:off x="8720610" y="941003"/>
            <a:ext cx="3180863" cy="2547038"/>
          </a:xfrm>
          <a:prstGeom prst="rect">
            <a:avLst/>
          </a:prstGeom>
          <a:noFill/>
          <a:ln>
            <a:noFill/>
          </a:ln>
        </p:spPr>
      </p:pic>
      <p:pic>
        <p:nvPicPr>
          <p:cNvPr id="270" name="Google Shape;270;p6"/>
          <p:cNvPicPr preferRelativeResize="0"/>
          <p:nvPr/>
        </p:nvPicPr>
        <p:blipFill rotWithShape="1">
          <a:blip r:embed="rId5">
            <a:alphaModFix/>
          </a:blip>
          <a:srcRect b="0" l="0" r="0" t="0"/>
          <a:stretch/>
        </p:blipFill>
        <p:spPr>
          <a:xfrm>
            <a:off x="0" y="4365885"/>
            <a:ext cx="6687440" cy="1985334"/>
          </a:xfrm>
          <a:prstGeom prst="rect">
            <a:avLst/>
          </a:prstGeom>
          <a:noFill/>
          <a:ln>
            <a:noFill/>
          </a:ln>
        </p:spPr>
      </p:pic>
      <p:sp>
        <p:nvSpPr>
          <p:cNvPr id="271" name="Google Shape;271;p6"/>
          <p:cNvSpPr txBox="1"/>
          <p:nvPr/>
        </p:nvSpPr>
        <p:spPr>
          <a:xfrm>
            <a:off x="225839" y="2151848"/>
            <a:ext cx="8506200" cy="147750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lt1"/>
                </a:solidFill>
                <a:latin typeface="Calibri"/>
                <a:ea typeface="Calibri"/>
                <a:cs typeface="Calibri"/>
                <a:sym typeface="Calibri"/>
              </a:rPr>
              <a:t>To ensure the functionality of our project, CORS, and CSP Policy have to be bypassed</a:t>
            </a:r>
            <a:endParaRPr/>
          </a:p>
          <a:p>
            <a:pPr indent="0" lvl="0" marL="0" marR="0" rtl="0" algn="l">
              <a:spcBef>
                <a:spcPts val="0"/>
              </a:spcBef>
              <a:spcAft>
                <a:spcPts val="0"/>
              </a:spcAft>
              <a:buNone/>
            </a:pPr>
            <a:r>
              <a:rPr lang="en-US" sz="1800">
                <a:solidFill>
                  <a:schemeClr val="lt1"/>
                </a:solidFill>
                <a:latin typeface="Calibri"/>
                <a:ea typeface="Calibri"/>
                <a:cs typeface="Calibri"/>
                <a:sym typeface="Calibri"/>
              </a:rPr>
              <a:t>Due to the ProxMox set-up environment which is not configured to </a:t>
            </a:r>
            <a:endParaRPr/>
          </a:p>
          <a:p>
            <a:pPr indent="0" lvl="0" marL="0" marR="0" rtl="0" algn="l">
              <a:spcBef>
                <a:spcPts val="0"/>
              </a:spcBef>
              <a:spcAft>
                <a:spcPts val="0"/>
              </a:spcAft>
              <a:buNone/>
            </a:pPr>
            <a:r>
              <a:rPr lang="en-US" sz="1800">
                <a:solidFill>
                  <a:schemeClr val="lt1"/>
                </a:solidFill>
                <a:latin typeface="Calibri"/>
                <a:ea typeface="Calibri"/>
                <a:cs typeface="Calibri"/>
                <a:sym typeface="Calibri"/>
              </a:rPr>
              <a:t>ensure cross-website access.  While we were able to by-pass 501 error by editing </a:t>
            </a:r>
            <a:endParaRPr/>
          </a:p>
          <a:p>
            <a:pPr indent="0" lvl="0" marL="0" marR="0" rtl="0" algn="l">
              <a:spcBef>
                <a:spcPts val="0"/>
              </a:spcBef>
              <a:spcAft>
                <a:spcPts val="0"/>
              </a:spcAft>
              <a:buNone/>
            </a:pPr>
            <a:r>
              <a:rPr lang="en-US" sz="1800">
                <a:solidFill>
                  <a:schemeClr val="lt1"/>
                </a:solidFill>
                <a:latin typeface="Calibri"/>
                <a:ea typeface="Calibri"/>
                <a:cs typeface="Calibri"/>
                <a:sym typeface="Calibri"/>
              </a:rPr>
              <a:t>Our .php, .js and .pm files using JavaScript, HTML and Perl, we could not proceed further </a:t>
            </a:r>
            <a:endParaRPr/>
          </a:p>
          <a:p>
            <a:pPr indent="0" lvl="0" marL="0" marR="0" rtl="0" algn="l">
              <a:spcBef>
                <a:spcPts val="0"/>
              </a:spcBef>
              <a:spcAft>
                <a:spcPts val="0"/>
              </a:spcAft>
              <a:buNone/>
            </a:pPr>
            <a:r>
              <a:rPr lang="en-US" sz="1800">
                <a:solidFill>
                  <a:schemeClr val="lt1"/>
                </a:solidFill>
                <a:latin typeface="Calibri"/>
                <a:ea typeface="Calibri"/>
                <a:cs typeface="Calibri"/>
                <a:sym typeface="Calibri"/>
              </a:rPr>
              <a:t>Due to the 308 error.</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5" name="Shape 275"/>
        <p:cNvGrpSpPr/>
        <p:nvPr/>
      </p:nvGrpSpPr>
      <p:grpSpPr>
        <a:xfrm>
          <a:off x="0" y="0"/>
          <a:ext cx="0" cy="0"/>
          <a:chOff x="0" y="0"/>
          <a:chExt cx="0" cy="0"/>
        </a:xfrm>
      </p:grpSpPr>
      <p:sp>
        <p:nvSpPr>
          <p:cNvPr id="276" name="Google Shape;276;p7"/>
          <p:cNvSpPr txBox="1"/>
          <p:nvPr>
            <p:ph type="title"/>
          </p:nvPr>
        </p:nvSpPr>
        <p:spPr>
          <a:xfrm>
            <a:off x="2680320" y="184049"/>
            <a:ext cx="7902877" cy="747456"/>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accent3"/>
              </a:buClr>
              <a:buSzPts val="3200"/>
              <a:buFont typeface="Arial"/>
              <a:buNone/>
            </a:pPr>
            <a:r>
              <a:rPr lang="en-US"/>
              <a:t>nginx</a:t>
            </a:r>
            <a:endParaRPr/>
          </a:p>
        </p:txBody>
      </p:sp>
      <p:pic>
        <p:nvPicPr>
          <p:cNvPr id="277" name="Google Shape;277;p7"/>
          <p:cNvPicPr preferRelativeResize="0"/>
          <p:nvPr/>
        </p:nvPicPr>
        <p:blipFill rotWithShape="1">
          <a:blip r:embed="rId3">
            <a:alphaModFix/>
          </a:blip>
          <a:srcRect b="0" l="0" r="0" t="0"/>
          <a:stretch/>
        </p:blipFill>
        <p:spPr>
          <a:xfrm>
            <a:off x="6693829" y="2404895"/>
            <a:ext cx="5498171" cy="3185636"/>
          </a:xfrm>
          <a:prstGeom prst="rect">
            <a:avLst/>
          </a:prstGeom>
          <a:noFill/>
          <a:ln>
            <a:noFill/>
          </a:ln>
        </p:spPr>
      </p:pic>
      <p:pic>
        <p:nvPicPr>
          <p:cNvPr id="278" name="Google Shape;278;p7"/>
          <p:cNvPicPr preferRelativeResize="0"/>
          <p:nvPr/>
        </p:nvPicPr>
        <p:blipFill rotWithShape="1">
          <a:blip r:embed="rId4">
            <a:alphaModFix/>
          </a:blip>
          <a:srcRect b="0" l="0" r="0" t="0"/>
          <a:stretch/>
        </p:blipFill>
        <p:spPr>
          <a:xfrm>
            <a:off x="2680320" y="3630376"/>
            <a:ext cx="5635703" cy="3049205"/>
          </a:xfrm>
          <a:prstGeom prst="rect">
            <a:avLst/>
          </a:prstGeom>
          <a:noFill/>
          <a:ln>
            <a:noFill/>
          </a:ln>
        </p:spPr>
      </p:pic>
      <p:sp>
        <p:nvSpPr>
          <p:cNvPr id="279" name="Google Shape;279;p7"/>
          <p:cNvSpPr txBox="1"/>
          <p:nvPr/>
        </p:nvSpPr>
        <p:spPr>
          <a:xfrm>
            <a:off x="2680320" y="1061687"/>
            <a:ext cx="7293767" cy="923330"/>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To bypass the 308 error nginx as a reverse proxy should be configured. By set it up in different env such as Docker and creating a .conf file to force web-browser use custom headers and allow redirection.</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3" name="Shape 283"/>
        <p:cNvGrpSpPr/>
        <p:nvPr/>
      </p:nvGrpSpPr>
      <p:grpSpPr>
        <a:xfrm>
          <a:off x="0" y="0"/>
          <a:ext cx="0" cy="0"/>
          <a:chOff x="0" y="0"/>
          <a:chExt cx="0" cy="0"/>
        </a:xfrm>
      </p:grpSpPr>
      <p:pic>
        <p:nvPicPr>
          <p:cNvPr id="284" name="Google Shape;284;p8"/>
          <p:cNvPicPr preferRelativeResize="0"/>
          <p:nvPr>
            <p:ph idx="1" type="body"/>
          </p:nvPr>
        </p:nvPicPr>
        <p:blipFill rotWithShape="1">
          <a:blip r:embed="rId3">
            <a:alphaModFix/>
          </a:blip>
          <a:srcRect b="0" l="0" r="0" t="0"/>
          <a:stretch/>
        </p:blipFill>
        <p:spPr>
          <a:xfrm>
            <a:off x="7785717" y="1865481"/>
            <a:ext cx="3228878" cy="2011237"/>
          </a:xfrm>
          <a:prstGeom prst="rect">
            <a:avLst/>
          </a:prstGeom>
          <a:noFill/>
          <a:ln>
            <a:noFill/>
          </a:ln>
        </p:spPr>
      </p:pic>
      <p:sp>
        <p:nvSpPr>
          <p:cNvPr id="285" name="Google Shape;285;p8"/>
          <p:cNvSpPr txBox="1"/>
          <p:nvPr>
            <p:ph type="title"/>
          </p:nvPr>
        </p:nvSpPr>
        <p:spPr>
          <a:xfrm>
            <a:off x="3211918" y="459713"/>
            <a:ext cx="7902877" cy="747456"/>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Clr>
                <a:schemeClr val="accent3"/>
              </a:buClr>
              <a:buSzPts val="3200"/>
              <a:buFont typeface="Arial"/>
              <a:buNone/>
            </a:pPr>
            <a:r>
              <a:rPr lang="en-US"/>
              <a:t>Postman</a:t>
            </a:r>
            <a:endParaRPr/>
          </a:p>
        </p:txBody>
      </p:sp>
      <p:pic>
        <p:nvPicPr>
          <p:cNvPr id="286" name="Google Shape;286;p8"/>
          <p:cNvPicPr preferRelativeResize="0"/>
          <p:nvPr/>
        </p:nvPicPr>
        <p:blipFill rotWithShape="1">
          <a:blip r:embed="rId4">
            <a:alphaModFix/>
          </a:blip>
          <a:srcRect b="0" l="0" r="0" t="0"/>
          <a:stretch/>
        </p:blipFill>
        <p:spPr>
          <a:xfrm>
            <a:off x="2582342" y="2242976"/>
            <a:ext cx="4311874" cy="2509024"/>
          </a:xfrm>
          <a:prstGeom prst="rect">
            <a:avLst/>
          </a:prstGeom>
          <a:noFill/>
          <a:ln>
            <a:noFill/>
          </a:ln>
        </p:spPr>
      </p:pic>
      <p:sp>
        <p:nvSpPr>
          <p:cNvPr id="287" name="Google Shape;287;p8"/>
          <p:cNvSpPr txBox="1"/>
          <p:nvPr/>
        </p:nvSpPr>
        <p:spPr>
          <a:xfrm>
            <a:off x="2928895" y="1262171"/>
            <a:ext cx="7475734" cy="646331"/>
          </a:xfrm>
          <a:prstGeom prst="rect">
            <a:avLst/>
          </a:prstGeom>
          <a:noFill/>
          <a:ln>
            <a:noFill/>
          </a:ln>
        </p:spPr>
        <p:txBody>
          <a:bodyPr anchorCtr="0" anchor="t" bIns="45700" lIns="91425" spcFirstLastPara="1" rIns="91425" wrap="square" tIns="45700">
            <a:spAutoFit/>
          </a:bodyPr>
          <a:lstStyle/>
          <a:p>
            <a:pPr indent="0" lvl="0" marL="0" marR="0" rtl="0" algn="l">
              <a:spcBef>
                <a:spcPts val="0"/>
              </a:spcBef>
              <a:spcAft>
                <a:spcPts val="0"/>
              </a:spcAft>
              <a:buNone/>
            </a:pPr>
            <a:r>
              <a:rPr lang="en-US" sz="1800">
                <a:solidFill>
                  <a:schemeClr val="dk1"/>
                </a:solidFill>
                <a:latin typeface="Calibri"/>
                <a:ea typeface="Calibri"/>
                <a:cs typeface="Calibri"/>
                <a:sym typeface="Calibri"/>
              </a:rPr>
              <a:t>POSTMAN can be used to easily by-pass the web-development issue and showing functionality of the calls.</a:t>
            </a:r>
            <a:endParaRPr/>
          </a:p>
        </p:txBody>
      </p:sp>
      <p:pic>
        <p:nvPicPr>
          <p:cNvPr id="288" name="Google Shape;288;p8"/>
          <p:cNvPicPr preferRelativeResize="0"/>
          <p:nvPr/>
        </p:nvPicPr>
        <p:blipFill rotWithShape="1">
          <a:blip r:embed="rId5">
            <a:alphaModFix/>
          </a:blip>
          <a:srcRect b="0" l="0" r="0" t="0"/>
          <a:stretch/>
        </p:blipFill>
        <p:spPr>
          <a:xfrm>
            <a:off x="7163357" y="3986900"/>
            <a:ext cx="4021723" cy="2579348"/>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2" name="Shape 292"/>
        <p:cNvGrpSpPr/>
        <p:nvPr/>
      </p:nvGrpSpPr>
      <p:grpSpPr>
        <a:xfrm>
          <a:off x="0" y="0"/>
          <a:ext cx="0" cy="0"/>
          <a:chOff x="0" y="0"/>
          <a:chExt cx="0" cy="0"/>
        </a:xfrm>
      </p:grpSpPr>
      <p:sp>
        <p:nvSpPr>
          <p:cNvPr id="293" name="Google Shape;293;p9"/>
          <p:cNvSpPr txBox="1"/>
          <p:nvPr>
            <p:ph idx="1" type="body"/>
          </p:nvPr>
        </p:nvSpPr>
        <p:spPr>
          <a:xfrm>
            <a:off x="6427433" y="4323425"/>
            <a:ext cx="4909488" cy="1623945"/>
          </a:xfrm>
          <a:prstGeom prst="rect">
            <a:avLst/>
          </a:prstGeom>
          <a:noFill/>
          <a:ln>
            <a:noFill/>
          </a:ln>
        </p:spPr>
        <p:txBody>
          <a:bodyPr anchorCtr="0" anchor="t" bIns="45700" lIns="91425" spcFirstLastPara="1" rIns="91425" wrap="square" tIns="45700">
            <a:normAutofit/>
          </a:bodyPr>
          <a:lstStyle/>
          <a:p>
            <a:pPr indent="0" lvl="0" marL="0" rtl="0" algn="l">
              <a:lnSpc>
                <a:spcPct val="90000"/>
              </a:lnSpc>
              <a:spcBef>
                <a:spcPts val="0"/>
              </a:spcBef>
              <a:spcAft>
                <a:spcPts val="0"/>
              </a:spcAft>
              <a:buClr>
                <a:schemeClr val="accent5"/>
              </a:buClr>
              <a:buSzPts val="2000"/>
              <a:buNone/>
            </a:pPr>
            <a:r>
              <a:rPr lang="en-US" sz="2000"/>
              <a:t>Using an API call (the trigger is a button), we log in to the site and gain access (via authentication token) to ProxMox, where we can already control machines using the built-in functionality.</a:t>
            </a:r>
            <a:endParaRPr/>
          </a:p>
        </p:txBody>
      </p:sp>
      <p:sp>
        <p:nvSpPr>
          <p:cNvPr id="294" name="Google Shape;294;p9"/>
          <p:cNvSpPr txBox="1"/>
          <p:nvPr>
            <p:ph type="title"/>
          </p:nvPr>
        </p:nvSpPr>
        <p:spPr>
          <a:xfrm>
            <a:off x="565088" y="0"/>
            <a:ext cx="4720887" cy="1854093"/>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accent5"/>
              </a:buClr>
              <a:buSzPts val="3600"/>
              <a:buFont typeface="Arial"/>
              <a:buNone/>
            </a:pPr>
            <a:r>
              <a:rPr lang="en-US"/>
              <a:t>Final Product</a:t>
            </a:r>
            <a:endParaRPr/>
          </a:p>
        </p:txBody>
      </p:sp>
      <p:pic>
        <p:nvPicPr>
          <p:cNvPr id="295" name="Google Shape;295;p9"/>
          <p:cNvPicPr preferRelativeResize="0"/>
          <p:nvPr/>
        </p:nvPicPr>
        <p:blipFill rotWithShape="1">
          <a:blip r:embed="rId3">
            <a:alphaModFix/>
          </a:blip>
          <a:srcRect b="0" l="0" r="0" t="0"/>
          <a:stretch/>
        </p:blipFill>
        <p:spPr>
          <a:xfrm>
            <a:off x="455556" y="1589766"/>
            <a:ext cx="4830419" cy="4255477"/>
          </a:xfrm>
          <a:prstGeom prst="rect">
            <a:avLst/>
          </a:prstGeom>
          <a:noFill/>
          <a:ln>
            <a:noFill/>
          </a:ln>
        </p:spPr>
      </p:pic>
      <p:pic>
        <p:nvPicPr>
          <p:cNvPr id="296" name="Google Shape;296;p9"/>
          <p:cNvPicPr preferRelativeResize="0"/>
          <p:nvPr/>
        </p:nvPicPr>
        <p:blipFill rotWithShape="1">
          <a:blip r:embed="rId4">
            <a:alphaModFix/>
          </a:blip>
          <a:srcRect b="0" l="0" r="0" t="0"/>
          <a:stretch/>
        </p:blipFill>
        <p:spPr>
          <a:xfrm>
            <a:off x="5285975" y="129104"/>
            <a:ext cx="6602481" cy="3724212"/>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FIU Real Triumphs Template">
  <a:themeElements>
    <a:clrScheme name="FIU Brand">
      <a:dk1>
        <a:srgbClr val="000000"/>
      </a:dk1>
      <a:lt1>
        <a:srgbClr val="FFFFFF"/>
      </a:lt1>
      <a:dk2>
        <a:srgbClr val="000000"/>
      </a:dk2>
      <a:lt2>
        <a:srgbClr val="F8F8F8"/>
      </a:lt2>
      <a:accent1>
        <a:srgbClr val="052950"/>
      </a:accent1>
      <a:accent2>
        <a:srgbClr val="B6862C"/>
      </a:accent2>
      <a:accent3>
        <a:srgbClr val="CC0066"/>
      </a:accent3>
      <a:accent4>
        <a:srgbClr val="00FFFF"/>
      </a:accent4>
      <a:accent5>
        <a:srgbClr val="FFFFFF"/>
      </a:accent5>
      <a:accent6>
        <a:srgbClr val="FFCC00"/>
      </a:accent6>
      <a:hlink>
        <a:srgbClr val="CC0066"/>
      </a:hlink>
      <a:folHlink>
        <a:srgbClr val="CC0066"/>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2020-08-12T18:54:24Z</dcterms:created>
  <dc:creator>Andrea Plasencia</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0x010100D3CE5B01EE2D43479BD19C8CF7AEE55D</vt:lpwstr>
  </property>
  <property fmtid="{D5CDD505-2E9C-101B-9397-08002B2CF9AE}" pid="3" name="Order">
    <vt:r8>24900.0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