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Lst>
  <p:sldIdLst>
    <p:sldId id="267" r:id="rId5"/>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a:srgbClr val="00FFF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08"/>
    <p:restoredTop sz="94694"/>
  </p:normalViewPr>
  <p:slideViewPr>
    <p:cSldViewPr snapToGrid="0" snapToObjects="1">
      <p:cViewPr>
        <p:scale>
          <a:sx n="24" d="100"/>
          <a:sy n="24" d="100"/>
        </p:scale>
        <p:origin x="648" y="-118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1196797" y="1016276"/>
            <a:ext cx="3641446" cy="3126894"/>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1097308" y="1089188"/>
            <a:ext cx="3641448" cy="3126894"/>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94988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994221" y="30227620"/>
            <a:ext cx="2651530" cy="2276856"/>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29233911"/>
            <a:ext cx="43891200" cy="395021"/>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Tree>
    <p:extLst>
      <p:ext uri="{BB962C8B-B14F-4D97-AF65-F5344CB8AC3E}">
        <p14:creationId xmlns:p14="http://schemas.microsoft.com/office/powerpoint/2010/main" val="3058827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AA6CF3-8F5C-40B7-87B4-14179EAE8FF0}"/>
              </a:ext>
            </a:extLst>
          </p:cNvPr>
          <p:cNvSpPr/>
          <p:nvPr userDrawn="1"/>
        </p:nvSpPr>
        <p:spPr>
          <a:xfrm>
            <a:off x="0" y="29233911"/>
            <a:ext cx="43891200" cy="395021"/>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
        <p:nvSpPr>
          <p:cNvPr id="8" name="TextBox 7">
            <a:extLst>
              <a:ext uri="{FF2B5EF4-FFF2-40B4-BE49-F238E27FC236}">
                <a16:creationId xmlns:a16="http://schemas.microsoft.com/office/drawing/2014/main" id="{85E76EEA-1C1C-4E16-A425-AC142D1507D4}"/>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0" name="Picture 9" descr="A picture containing drawing&#10;&#10;Description automatically generated">
            <a:extLst>
              <a:ext uri="{FF2B5EF4-FFF2-40B4-BE49-F238E27FC236}">
                <a16:creationId xmlns:a16="http://schemas.microsoft.com/office/drawing/2014/main" id="{8B13F625-B1D2-431F-8371-8144586D6C47}"/>
              </a:ext>
            </a:extLst>
          </p:cNvPr>
          <p:cNvPicPr>
            <a:picLocks noChangeAspect="1"/>
          </p:cNvPicPr>
          <p:nvPr userDrawn="1"/>
        </p:nvPicPr>
        <p:blipFill>
          <a:blip r:embed="rId3"/>
          <a:stretch>
            <a:fillRect/>
          </a:stretch>
        </p:blipFill>
        <p:spPr>
          <a:xfrm>
            <a:off x="994221" y="30229645"/>
            <a:ext cx="2646812" cy="2272806"/>
          </a:xfrm>
          <a:prstGeom prst="rect">
            <a:avLst/>
          </a:prstGeom>
        </p:spPr>
      </p:pic>
    </p:spTree>
    <p:extLst>
      <p:ext uri="{BB962C8B-B14F-4D97-AF65-F5344CB8AC3E}">
        <p14:creationId xmlns:p14="http://schemas.microsoft.com/office/powerpoint/2010/main" val="2879165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272857"/>
      </p:ext>
    </p:extLst>
  </p:cSld>
  <p:clrMap bg1="lt1" tx1="dk1" bg2="lt2" tx2="dk2" accent1="accent1" accent2="accent2" accent3="accent3" accent4="accent4" accent5="accent5" accent6="accent6" hlink="hlink" folHlink="folHlink"/>
  <p:sldLayoutIdLst>
    <p:sldLayoutId id="2147483694" r:id="rId1"/>
    <p:sldLayoutId id="2147483714" r:id="rId2"/>
    <p:sldLayoutId id="2147483715" r:id="rId3"/>
    <p:sldLayoutId id="2147483702" r:id="rId4"/>
  </p:sldLayoutIdLst>
  <p:txStyles>
    <p:titleStyle>
      <a:lvl1pPr algn="l" defTabSz="3291840" rtl="0" eaLnBrk="1" latinLnBrk="0" hangingPunct="1">
        <a:lnSpc>
          <a:spcPct val="90000"/>
        </a:lnSpc>
        <a:spcBef>
          <a:spcPct val="0"/>
        </a:spcBef>
        <a:buNone/>
        <a:defRPr sz="15840" b="1" kern="1200">
          <a:solidFill>
            <a:schemeClr val="bg1"/>
          </a:solidFill>
          <a:latin typeface="Neue Haas Grotesk Text Pro" panose="020B0504020202020204" pitchFamily="34" charset="0"/>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bg1"/>
          </a:solidFill>
          <a:latin typeface="Neue Haas Grotesk Text Pro" panose="020B0504020202020204" pitchFamily="34" charset="0"/>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bg1"/>
          </a:solidFill>
          <a:latin typeface="Neue Haas Grotesk Text Pro" panose="020B0504020202020204" pitchFamily="34" charset="0"/>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bg1"/>
          </a:solidFill>
          <a:latin typeface="Neue Haas Grotesk Text Pro" panose="020B0504020202020204" pitchFamily="34" charset="0"/>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png"/><Relationship Id="rId7" Type="http://schemas.openxmlformats.org/officeDocument/2006/relationships/image" Target="../media/image9.JPG"/><Relationship Id="rId2" Type="http://schemas.openxmlformats.org/officeDocument/2006/relationships/image" Target="../media/image4.jpeg"/><Relationship Id="rId1" Type="http://schemas.openxmlformats.org/officeDocument/2006/relationships/slideLayout" Target="../slideLayouts/slideLayout4.xml"/><Relationship Id="rId6" Type="http://schemas.openxmlformats.org/officeDocument/2006/relationships/image" Target="../media/image8.JPG"/><Relationship Id="rId5" Type="http://schemas.openxmlformats.org/officeDocument/2006/relationships/image" Target="../media/image7.png"/><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7FEF0AD-2B01-4FA1-B989-6345BE0F270E}"/>
              </a:ext>
            </a:extLst>
          </p:cNvPr>
          <p:cNvSpPr txBox="1">
            <a:spLocks noChangeArrowheads="1"/>
          </p:cNvSpPr>
          <p:nvPr/>
        </p:nvSpPr>
        <p:spPr bwMode="auto">
          <a:xfrm>
            <a:off x="9601200" y="617630"/>
            <a:ext cx="24688800" cy="2278063"/>
          </a:xfrm>
          <a:prstGeom prst="rect">
            <a:avLst/>
          </a:prstGeom>
          <a:noFill/>
          <a:ln>
            <a:noFill/>
          </a:ln>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8800" b="1" dirty="0">
                <a:solidFill>
                  <a:schemeClr val="bg1"/>
                </a:solidFill>
              </a:rPr>
              <a:t>Florida International University</a:t>
            </a:r>
          </a:p>
          <a:p>
            <a:pPr algn="ctr" eaLnBrk="1" hangingPunct="1"/>
            <a:r>
              <a:rPr lang="en-US" altLang="en-US" sz="5400" i="1" dirty="0">
                <a:solidFill>
                  <a:schemeClr val="bg1"/>
                </a:solidFill>
              </a:rPr>
              <a:t>Summer 20023 Senior Design Project</a:t>
            </a:r>
          </a:p>
        </p:txBody>
      </p:sp>
      <p:sp>
        <p:nvSpPr>
          <p:cNvPr id="4" name="Text Box 12">
            <a:extLst>
              <a:ext uri="{FF2B5EF4-FFF2-40B4-BE49-F238E27FC236}">
                <a16:creationId xmlns:a16="http://schemas.microsoft.com/office/drawing/2014/main" id="{D25C85A4-A9C6-4734-B6B4-D6DCFBDA8CE5}"/>
              </a:ext>
            </a:extLst>
          </p:cNvPr>
          <p:cNvSpPr txBox="1">
            <a:spLocks noChangeArrowheads="1"/>
          </p:cNvSpPr>
          <p:nvPr/>
        </p:nvSpPr>
        <p:spPr bwMode="auto">
          <a:xfrm>
            <a:off x="4343400" y="2979162"/>
            <a:ext cx="35204400" cy="3229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0000" b="1" dirty="0">
                <a:solidFill>
                  <a:srgbClr val="00FFFF"/>
                </a:solidFill>
              </a:rPr>
              <a:t>Auditory Training App</a:t>
            </a:r>
          </a:p>
          <a:p>
            <a:pPr algn="ctr" eaLnBrk="1" hangingPunct="1">
              <a:spcBef>
                <a:spcPct val="0"/>
              </a:spcBef>
              <a:buFontTx/>
              <a:buNone/>
            </a:pPr>
            <a:r>
              <a:rPr lang="en-US" altLang="en-US" sz="3500" b="1" dirty="0">
                <a:solidFill>
                  <a:schemeClr val="bg1"/>
                </a:solidFill>
              </a:rPr>
              <a:t>Students: Ashley Enalien</a:t>
            </a:r>
            <a:endParaRPr lang="en-US" altLang="en-US" sz="3500" dirty="0">
              <a:solidFill>
                <a:schemeClr val="bg1"/>
              </a:solidFill>
            </a:endParaRPr>
          </a:p>
          <a:p>
            <a:pPr algn="ctr">
              <a:spcBef>
                <a:spcPct val="0"/>
              </a:spcBef>
              <a:buNone/>
            </a:pPr>
            <a:r>
              <a:rPr lang="en-US" altLang="en-US" sz="3500" b="1" dirty="0">
                <a:solidFill>
                  <a:schemeClr val="bg1"/>
                </a:solidFill>
              </a:rPr>
              <a:t>Mentor </a:t>
            </a:r>
            <a:r>
              <a:rPr lang="en-US" sz="3500" b="1" i="0" u="none" strike="noStrike" cap="none" dirty="0">
                <a:solidFill>
                  <a:schemeClr val="lt1"/>
                </a:solidFill>
                <a:latin typeface="Arial"/>
                <a:ea typeface="Arial"/>
                <a:cs typeface="Arial"/>
                <a:sym typeface="Arial"/>
              </a:rPr>
              <a:t>:</a:t>
            </a:r>
            <a:r>
              <a:rPr lang="en-US" sz="3500" b="1" i="1" u="none" strike="noStrike" cap="none" dirty="0">
                <a:solidFill>
                  <a:schemeClr val="lt1"/>
                </a:solidFill>
                <a:latin typeface="Arial"/>
                <a:ea typeface="Arial"/>
                <a:cs typeface="Arial"/>
                <a:sym typeface="Arial"/>
              </a:rPr>
              <a:t> Dr. </a:t>
            </a:r>
            <a:r>
              <a:rPr lang="en-US" sz="3500" b="1" i="1" u="none" strike="noStrike" cap="none" dirty="0" err="1">
                <a:solidFill>
                  <a:schemeClr val="lt1"/>
                </a:solidFill>
                <a:latin typeface="Arial"/>
                <a:ea typeface="Arial"/>
                <a:cs typeface="Arial"/>
                <a:sym typeface="Arial"/>
              </a:rPr>
              <a:t>Alliete</a:t>
            </a:r>
            <a:r>
              <a:rPr lang="en-US" sz="3500" b="1" i="1" u="none" strike="noStrike" cap="none" dirty="0">
                <a:solidFill>
                  <a:schemeClr val="lt1"/>
                </a:solidFill>
                <a:latin typeface="Arial"/>
                <a:ea typeface="Arial"/>
                <a:cs typeface="Arial"/>
                <a:sym typeface="Arial"/>
              </a:rPr>
              <a:t> Alfano</a:t>
            </a:r>
            <a:r>
              <a:rPr lang="en-US" sz="3500" b="0" i="0" u="none" strike="noStrike" cap="none" dirty="0">
                <a:solidFill>
                  <a:schemeClr val="lt1"/>
                </a:solidFill>
                <a:latin typeface="Arial"/>
                <a:ea typeface="Arial"/>
                <a:cs typeface="Arial"/>
                <a:sym typeface="Arial"/>
              </a:rPr>
              <a:t>,</a:t>
            </a:r>
            <a:r>
              <a:rPr lang="en-US" sz="3500" b="0" i="1" u="none" strike="noStrike" cap="none" dirty="0">
                <a:solidFill>
                  <a:schemeClr val="lt1"/>
                </a:solidFill>
                <a:latin typeface="Arial"/>
                <a:ea typeface="Arial"/>
                <a:cs typeface="Arial"/>
                <a:sym typeface="Arial"/>
              </a:rPr>
              <a:t> Prod</a:t>
            </a:r>
            <a:r>
              <a:rPr lang="en-US" sz="3500" i="1" dirty="0">
                <a:solidFill>
                  <a:schemeClr val="lt1"/>
                </a:solidFill>
              </a:rPr>
              <a:t>uct Owner</a:t>
            </a:r>
            <a:r>
              <a:rPr lang="en-US" sz="3500" b="0" i="0" u="none" strike="noStrike" cap="none" dirty="0">
                <a:solidFill>
                  <a:schemeClr val="lt1"/>
                </a:solidFill>
                <a:latin typeface="Arial"/>
                <a:ea typeface="Arial"/>
                <a:cs typeface="Arial"/>
                <a:sym typeface="Arial"/>
              </a:rPr>
              <a:t> </a:t>
            </a:r>
            <a:endParaRPr lang="en-US" altLang="ja-JP" sz="3500" dirty="0">
              <a:solidFill>
                <a:schemeClr val="bg1"/>
              </a:solidFill>
            </a:endParaRPr>
          </a:p>
          <a:p>
            <a:pPr algn="ctr" eaLnBrk="1" hangingPunct="1">
              <a:spcBef>
                <a:spcPct val="0"/>
              </a:spcBef>
              <a:buFontTx/>
              <a:buNone/>
            </a:pPr>
            <a:r>
              <a:rPr lang="en-US" altLang="en-US" sz="3500" b="1" dirty="0">
                <a:solidFill>
                  <a:schemeClr val="bg1"/>
                </a:solidFill>
              </a:rPr>
              <a:t>Instructor/Faculty:</a:t>
            </a:r>
            <a:r>
              <a:rPr lang="en-US" altLang="en-US" sz="3500" b="1" i="1" dirty="0">
                <a:solidFill>
                  <a:schemeClr val="bg1"/>
                </a:solidFill>
              </a:rPr>
              <a:t> </a:t>
            </a:r>
            <a:r>
              <a:rPr lang="en-US" sz="3500" b="1" i="1" u="none" strike="noStrike" cap="none" dirty="0">
                <a:solidFill>
                  <a:schemeClr val="lt1"/>
                </a:solidFill>
                <a:latin typeface="Arial"/>
                <a:ea typeface="Arial"/>
                <a:cs typeface="Arial"/>
                <a:sym typeface="Arial"/>
              </a:rPr>
              <a:t>Dr. Masoud </a:t>
            </a:r>
            <a:r>
              <a:rPr lang="en-US" sz="3500" b="1" i="1" u="none" strike="noStrike" cap="none" dirty="0" err="1">
                <a:solidFill>
                  <a:schemeClr val="lt1"/>
                </a:solidFill>
                <a:latin typeface="Arial"/>
                <a:ea typeface="Arial"/>
                <a:cs typeface="Arial"/>
                <a:sym typeface="Arial"/>
              </a:rPr>
              <a:t>Sadjadi</a:t>
            </a:r>
            <a:r>
              <a:rPr lang="en-US" sz="3500" b="1" i="1" u="none" strike="noStrike" cap="none" dirty="0">
                <a:solidFill>
                  <a:schemeClr val="lt1"/>
                </a:solidFill>
                <a:latin typeface="Arial"/>
                <a:ea typeface="Arial"/>
                <a:cs typeface="Arial"/>
                <a:sym typeface="Arial"/>
              </a:rPr>
              <a:t>, </a:t>
            </a:r>
            <a:r>
              <a:rPr lang="en-US" altLang="en-US" sz="3500" dirty="0">
                <a:solidFill>
                  <a:schemeClr val="bg1"/>
                </a:solidFill>
              </a:rPr>
              <a:t>Florida International University</a:t>
            </a:r>
          </a:p>
        </p:txBody>
      </p:sp>
      <p:sp>
        <p:nvSpPr>
          <p:cNvPr id="8" name="Text Box 72">
            <a:extLst>
              <a:ext uri="{FF2B5EF4-FFF2-40B4-BE49-F238E27FC236}">
                <a16:creationId xmlns:a16="http://schemas.microsoft.com/office/drawing/2014/main" id="{D5A102AD-4840-41C2-8B69-10ED2C38A4FD}"/>
              </a:ext>
            </a:extLst>
          </p:cNvPr>
          <p:cNvSpPr txBox="1">
            <a:spLocks noChangeArrowheads="1"/>
          </p:cNvSpPr>
          <p:nvPr/>
        </p:nvSpPr>
        <p:spPr bwMode="auto">
          <a:xfrm>
            <a:off x="7732054" y="31318197"/>
            <a:ext cx="21444395" cy="813376"/>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73991" tIns="36995" rIns="73991" bIns="36995"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eaLnBrk="1" hangingPunct="1">
              <a:spcBef>
                <a:spcPct val="0"/>
              </a:spcBef>
              <a:buClr>
                <a:srgbClr val="3333CC"/>
              </a:buClr>
              <a:buFontTx/>
              <a:buNone/>
            </a:pPr>
            <a:r>
              <a:rPr lang="en-US" altLang="en-US" sz="2400" dirty="0">
                <a:solidFill>
                  <a:schemeClr val="bg2"/>
                </a:solidFill>
              </a:rPr>
              <a:t>The material presented in this poster is based upon the work supported by  Dr. </a:t>
            </a:r>
            <a:r>
              <a:rPr lang="en-US" altLang="en-US" sz="2400" dirty="0" err="1">
                <a:solidFill>
                  <a:schemeClr val="bg2"/>
                </a:solidFill>
              </a:rPr>
              <a:t>Alliete</a:t>
            </a:r>
            <a:r>
              <a:rPr lang="en-US" altLang="en-US" sz="2400" dirty="0">
                <a:solidFill>
                  <a:schemeClr val="bg2"/>
                </a:solidFill>
              </a:rPr>
              <a:t> Alfano. We/I thank XXXX for his/her/their assistance and mentorship that I/we received throughout the senior design project.</a:t>
            </a:r>
          </a:p>
        </p:txBody>
      </p:sp>
      <p:sp>
        <p:nvSpPr>
          <p:cNvPr id="10" name="Text Box 19">
            <a:extLst>
              <a:ext uri="{FF2B5EF4-FFF2-40B4-BE49-F238E27FC236}">
                <a16:creationId xmlns:a16="http://schemas.microsoft.com/office/drawing/2014/main" id="{217F303B-4CE7-42FB-9B68-1C1C38FFD189}"/>
              </a:ext>
            </a:extLst>
          </p:cNvPr>
          <p:cNvSpPr txBox="1">
            <a:spLocks noChangeArrowheads="1"/>
          </p:cNvSpPr>
          <p:nvPr/>
        </p:nvSpPr>
        <p:spPr bwMode="auto">
          <a:xfrm>
            <a:off x="7732054" y="30770278"/>
            <a:ext cx="4578237" cy="54791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00FFFF"/>
                </a:solidFill>
                <a:latin typeface="Arial" charset="0"/>
                <a:ea typeface="ＭＳ Ｐゴシック" charset="-128"/>
                <a:cs typeface="ＭＳ Ｐゴシック" charset="-128"/>
              </a:rPr>
              <a:t>ACKNOWLEDGEMENT</a:t>
            </a:r>
          </a:p>
        </p:txBody>
      </p:sp>
      <p:sp>
        <p:nvSpPr>
          <p:cNvPr id="12" name="Text Box 19">
            <a:extLst>
              <a:ext uri="{FF2B5EF4-FFF2-40B4-BE49-F238E27FC236}">
                <a16:creationId xmlns:a16="http://schemas.microsoft.com/office/drawing/2014/main" id="{347B65C0-1F7B-42EA-98B0-39DA60BEE3A1}"/>
              </a:ext>
            </a:extLst>
          </p:cNvPr>
          <p:cNvSpPr txBox="1">
            <a:spLocks noChangeArrowheads="1"/>
          </p:cNvSpPr>
          <p:nvPr/>
        </p:nvSpPr>
        <p:spPr bwMode="auto">
          <a:xfrm>
            <a:off x="5891647" y="6920483"/>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PROBLEM</a:t>
            </a:r>
          </a:p>
        </p:txBody>
      </p:sp>
      <p:sp>
        <p:nvSpPr>
          <p:cNvPr id="14" name="Text Box 19">
            <a:extLst>
              <a:ext uri="{FF2B5EF4-FFF2-40B4-BE49-F238E27FC236}">
                <a16:creationId xmlns:a16="http://schemas.microsoft.com/office/drawing/2014/main" id="{B5ABB58B-EAC8-471E-9CAB-A05D59DF1A03}"/>
              </a:ext>
            </a:extLst>
          </p:cNvPr>
          <p:cNvSpPr txBox="1">
            <a:spLocks noChangeArrowheads="1"/>
          </p:cNvSpPr>
          <p:nvPr/>
        </p:nvSpPr>
        <p:spPr bwMode="auto">
          <a:xfrm>
            <a:off x="19762428" y="6912545"/>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CURRENT SYSTEM</a:t>
            </a:r>
          </a:p>
        </p:txBody>
      </p:sp>
      <p:sp>
        <p:nvSpPr>
          <p:cNvPr id="16" name="Text Box 19">
            <a:extLst>
              <a:ext uri="{FF2B5EF4-FFF2-40B4-BE49-F238E27FC236}">
                <a16:creationId xmlns:a16="http://schemas.microsoft.com/office/drawing/2014/main" id="{3449BF9E-3E62-47F3-8A01-5DA921FBBB61}"/>
              </a:ext>
            </a:extLst>
          </p:cNvPr>
          <p:cNvSpPr txBox="1">
            <a:spLocks noChangeArrowheads="1"/>
          </p:cNvSpPr>
          <p:nvPr/>
        </p:nvSpPr>
        <p:spPr bwMode="auto">
          <a:xfrm>
            <a:off x="33666547" y="6959881"/>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REQUIREMENTS</a:t>
            </a:r>
          </a:p>
        </p:txBody>
      </p:sp>
      <p:sp>
        <p:nvSpPr>
          <p:cNvPr id="18" name="Text Box 19">
            <a:extLst>
              <a:ext uri="{FF2B5EF4-FFF2-40B4-BE49-F238E27FC236}">
                <a16:creationId xmlns:a16="http://schemas.microsoft.com/office/drawing/2014/main" id="{11B93C70-CD68-4448-9CC6-F0B8634C2F24}"/>
              </a:ext>
            </a:extLst>
          </p:cNvPr>
          <p:cNvSpPr txBox="1">
            <a:spLocks noChangeArrowheads="1"/>
          </p:cNvSpPr>
          <p:nvPr/>
        </p:nvSpPr>
        <p:spPr bwMode="auto">
          <a:xfrm>
            <a:off x="5891647" y="14303946"/>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SYSTEM DESIGN</a:t>
            </a:r>
          </a:p>
        </p:txBody>
      </p:sp>
      <p:sp>
        <p:nvSpPr>
          <p:cNvPr id="20" name="Text Box 19">
            <a:extLst>
              <a:ext uri="{FF2B5EF4-FFF2-40B4-BE49-F238E27FC236}">
                <a16:creationId xmlns:a16="http://schemas.microsoft.com/office/drawing/2014/main" id="{6447CBA9-ECB1-4F02-8545-058CB59AD3DC}"/>
              </a:ext>
            </a:extLst>
          </p:cNvPr>
          <p:cNvSpPr txBox="1">
            <a:spLocks noChangeArrowheads="1"/>
          </p:cNvSpPr>
          <p:nvPr/>
        </p:nvSpPr>
        <p:spPr bwMode="auto">
          <a:xfrm>
            <a:off x="19762428" y="14303945"/>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OBJECT DESIGN</a:t>
            </a:r>
          </a:p>
        </p:txBody>
      </p:sp>
      <p:sp>
        <p:nvSpPr>
          <p:cNvPr id="22" name="Text Box 19">
            <a:extLst>
              <a:ext uri="{FF2B5EF4-FFF2-40B4-BE49-F238E27FC236}">
                <a16:creationId xmlns:a16="http://schemas.microsoft.com/office/drawing/2014/main" id="{FD27A822-67F7-41C5-A132-2CEC965AC561}"/>
              </a:ext>
            </a:extLst>
          </p:cNvPr>
          <p:cNvSpPr txBox="1">
            <a:spLocks noChangeArrowheads="1"/>
          </p:cNvSpPr>
          <p:nvPr/>
        </p:nvSpPr>
        <p:spPr bwMode="auto">
          <a:xfrm>
            <a:off x="33666547" y="14343344"/>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IMPLEMENTATION</a:t>
            </a:r>
          </a:p>
        </p:txBody>
      </p:sp>
      <p:sp>
        <p:nvSpPr>
          <p:cNvPr id="24" name="Text Box 19">
            <a:extLst>
              <a:ext uri="{FF2B5EF4-FFF2-40B4-BE49-F238E27FC236}">
                <a16:creationId xmlns:a16="http://schemas.microsoft.com/office/drawing/2014/main" id="{320E787B-7D74-47BB-9F7A-0C0688641135}"/>
              </a:ext>
            </a:extLst>
          </p:cNvPr>
          <p:cNvSpPr txBox="1">
            <a:spLocks noChangeArrowheads="1"/>
          </p:cNvSpPr>
          <p:nvPr/>
        </p:nvSpPr>
        <p:spPr bwMode="auto">
          <a:xfrm>
            <a:off x="5891647" y="23219346"/>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VERIFICATION</a:t>
            </a:r>
          </a:p>
        </p:txBody>
      </p:sp>
      <p:sp>
        <p:nvSpPr>
          <p:cNvPr id="26" name="Text Box 19">
            <a:extLst>
              <a:ext uri="{FF2B5EF4-FFF2-40B4-BE49-F238E27FC236}">
                <a16:creationId xmlns:a16="http://schemas.microsoft.com/office/drawing/2014/main" id="{BB3CD477-BCCC-459B-99A0-643F50153482}"/>
              </a:ext>
            </a:extLst>
          </p:cNvPr>
          <p:cNvSpPr txBox="1">
            <a:spLocks noChangeArrowheads="1"/>
          </p:cNvSpPr>
          <p:nvPr/>
        </p:nvSpPr>
        <p:spPr bwMode="auto">
          <a:xfrm>
            <a:off x="19762428" y="23219346"/>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SUMMARY</a:t>
            </a:r>
          </a:p>
        </p:txBody>
      </p:sp>
      <p:sp>
        <p:nvSpPr>
          <p:cNvPr id="5" name="TextBox 4">
            <a:extLst>
              <a:ext uri="{FF2B5EF4-FFF2-40B4-BE49-F238E27FC236}">
                <a16:creationId xmlns:a16="http://schemas.microsoft.com/office/drawing/2014/main" id="{FCE6974C-AB8C-EAAE-2043-D2DBE0D7008C}"/>
              </a:ext>
            </a:extLst>
          </p:cNvPr>
          <p:cNvSpPr txBox="1"/>
          <p:nvPr/>
        </p:nvSpPr>
        <p:spPr>
          <a:xfrm>
            <a:off x="2323562" y="7678229"/>
            <a:ext cx="13504341" cy="5078313"/>
          </a:xfrm>
          <a:prstGeom prst="rect">
            <a:avLst/>
          </a:prstGeom>
          <a:noFill/>
        </p:spPr>
        <p:txBody>
          <a:bodyPr wrap="square" rtlCol="0">
            <a:spAutoFit/>
          </a:bodyPr>
          <a:lstStyle/>
          <a:p>
            <a:r>
              <a:rPr lang="en-US" sz="3600" b="0" i="0" dirty="0">
                <a:solidFill>
                  <a:schemeClr val="bg1"/>
                </a:solidFill>
                <a:effectLst/>
              </a:rPr>
              <a:t>Losing hearing as an adult can be a challenging and life-changing experience. Cochlear implants are required by approximately 150,000 people annually. Adults who receive cochlear implants are not able to benefit from the advantage that children have of being exposed to the sound of the implants during their critical period for developing speech and language skills. Cochlear implant patients require auditory training. However, the current auditory training resources available do not offer engaging exercises with appropriate difficulty scaling for cochlear implant patients</a:t>
            </a:r>
            <a:endParaRPr lang="en-US" sz="3600" dirty="0">
              <a:solidFill>
                <a:schemeClr val="bg1"/>
              </a:solidFill>
            </a:endParaRPr>
          </a:p>
        </p:txBody>
      </p:sp>
      <p:sp>
        <p:nvSpPr>
          <p:cNvPr id="6" name="TextBox 5">
            <a:extLst>
              <a:ext uri="{FF2B5EF4-FFF2-40B4-BE49-F238E27FC236}">
                <a16:creationId xmlns:a16="http://schemas.microsoft.com/office/drawing/2014/main" id="{5DB6F852-6723-3191-86F6-B2D2BFF0A5B2}"/>
              </a:ext>
            </a:extLst>
          </p:cNvPr>
          <p:cNvSpPr txBox="1"/>
          <p:nvPr/>
        </p:nvSpPr>
        <p:spPr>
          <a:xfrm>
            <a:off x="18364449" y="23785147"/>
            <a:ext cx="12583273" cy="5632311"/>
          </a:xfrm>
          <a:prstGeom prst="rect">
            <a:avLst/>
          </a:prstGeom>
          <a:noFill/>
        </p:spPr>
        <p:txBody>
          <a:bodyPr wrap="square" rtlCol="0">
            <a:spAutoFit/>
          </a:bodyPr>
          <a:lstStyle/>
          <a:p>
            <a:r>
              <a:rPr lang="en-US" sz="3600" dirty="0">
                <a:solidFill>
                  <a:schemeClr val="lt1"/>
                </a:solidFill>
              </a:rPr>
              <a:t>This semester’s main goal for was to improve  the work done by the last semester and build on the features so that the website can get closer to being complete. We added more frontend visuals and we added more pages to the website to have more activities. Some tweaking and adjustments were added to pages that were already implemented, to make sure that the outcome of the website was clean and crisp. Future students should try to implement more voiceover work to get this project closer to completion.</a:t>
            </a:r>
            <a:endParaRPr lang="en-US" sz="3600" b="0" dirty="0">
              <a:solidFill>
                <a:schemeClr val="lt1"/>
              </a:solidFill>
              <a:latin typeface="Calibri"/>
              <a:ea typeface="Calibri"/>
              <a:cs typeface="Calibri"/>
              <a:sym typeface="Calibri"/>
            </a:endParaRPr>
          </a:p>
          <a:p>
            <a:endParaRPr lang="en-US" sz="3600" dirty="0"/>
          </a:p>
        </p:txBody>
      </p:sp>
      <p:pic>
        <p:nvPicPr>
          <p:cNvPr id="9" name="Picture 8" descr="A group of logos on a blue background&#10;&#10;Description automatically generated">
            <a:extLst>
              <a:ext uri="{FF2B5EF4-FFF2-40B4-BE49-F238E27FC236}">
                <a16:creationId xmlns:a16="http://schemas.microsoft.com/office/drawing/2014/main" id="{3C397EC8-BC4E-7623-D187-9BBFDEDB981C}"/>
              </a:ext>
            </a:extLst>
          </p:cNvPr>
          <p:cNvPicPr>
            <a:picLocks noChangeAspect="1"/>
          </p:cNvPicPr>
          <p:nvPr/>
        </p:nvPicPr>
        <p:blipFill>
          <a:blip r:embed="rId3"/>
          <a:stretch>
            <a:fillRect/>
          </a:stretch>
        </p:blipFill>
        <p:spPr>
          <a:xfrm>
            <a:off x="32090445" y="7734861"/>
            <a:ext cx="8195854" cy="5894553"/>
          </a:xfrm>
          <a:prstGeom prst="rect">
            <a:avLst/>
          </a:prstGeom>
        </p:spPr>
      </p:pic>
      <p:pic>
        <p:nvPicPr>
          <p:cNvPr id="13" name="Picture 12" descr="A diagram of a company&#10;&#10;Description automatically generated">
            <a:extLst>
              <a:ext uri="{FF2B5EF4-FFF2-40B4-BE49-F238E27FC236}">
                <a16:creationId xmlns:a16="http://schemas.microsoft.com/office/drawing/2014/main" id="{244FB9CE-9FA8-F9B0-A41F-4717B142A5D6}"/>
              </a:ext>
            </a:extLst>
          </p:cNvPr>
          <p:cNvPicPr>
            <a:picLocks noChangeAspect="1"/>
          </p:cNvPicPr>
          <p:nvPr/>
        </p:nvPicPr>
        <p:blipFill>
          <a:blip r:embed="rId4"/>
          <a:stretch>
            <a:fillRect/>
          </a:stretch>
        </p:blipFill>
        <p:spPr>
          <a:xfrm>
            <a:off x="876300" y="15018222"/>
            <a:ext cx="15240000" cy="7734300"/>
          </a:xfrm>
          <a:prstGeom prst="rect">
            <a:avLst/>
          </a:prstGeom>
        </p:spPr>
      </p:pic>
      <p:sp>
        <p:nvSpPr>
          <p:cNvPr id="23" name="TextBox 22">
            <a:extLst>
              <a:ext uri="{FF2B5EF4-FFF2-40B4-BE49-F238E27FC236}">
                <a16:creationId xmlns:a16="http://schemas.microsoft.com/office/drawing/2014/main" id="{493369F2-B3B2-3E2C-83AD-65E803894F91}"/>
              </a:ext>
            </a:extLst>
          </p:cNvPr>
          <p:cNvSpPr txBox="1"/>
          <p:nvPr/>
        </p:nvSpPr>
        <p:spPr>
          <a:xfrm rot="10800000" flipV="1">
            <a:off x="17173414" y="7564870"/>
            <a:ext cx="13774308" cy="6247864"/>
          </a:xfrm>
          <a:prstGeom prst="rect">
            <a:avLst/>
          </a:prstGeom>
          <a:noFill/>
        </p:spPr>
        <p:txBody>
          <a:bodyPr wrap="square" rtlCol="0">
            <a:spAutoFit/>
          </a:bodyPr>
          <a:lstStyle/>
          <a:p>
            <a:r>
              <a:rPr lang="en-US" sz="4000" dirty="0">
                <a:solidFill>
                  <a:schemeClr val="lt1"/>
                </a:solidFill>
              </a:rPr>
              <a:t>Although there are several cochlear implant training apps available such as Speech ID 2, </a:t>
            </a:r>
            <a:r>
              <a:rPr lang="en-US" sz="4000" dirty="0" err="1">
                <a:solidFill>
                  <a:schemeClr val="lt1"/>
                </a:solidFill>
              </a:rPr>
              <a:t>Hearoes</a:t>
            </a:r>
            <a:r>
              <a:rPr lang="en-US" sz="4000" dirty="0">
                <a:solidFill>
                  <a:schemeClr val="lt1"/>
                </a:solidFill>
              </a:rPr>
              <a:t>, and </a:t>
            </a:r>
            <a:r>
              <a:rPr lang="en-US" sz="4000" dirty="0" err="1">
                <a:solidFill>
                  <a:schemeClr val="lt1"/>
                </a:solidFill>
              </a:rPr>
              <a:t>iAngelSound</a:t>
            </a:r>
            <a:r>
              <a:rPr lang="en-US" sz="4000" dirty="0">
                <a:solidFill>
                  <a:schemeClr val="lt1"/>
                </a:solidFill>
              </a:rPr>
              <a:t>, they often have various shortcomings. For example, they may not provide advanced users with enough flexibility to progress at their desired pace and may struggle with retaining users over time. Additionally, the speech samples in these apps tend to sound robotic and unnatural. Users have expressed dissatisfaction with the repetitive nature of the activities and the lack of variety in speech patterns such as different accents, male or female voices, and background noises.</a:t>
            </a:r>
            <a:endParaRPr lang="en-US" sz="4000" dirty="0"/>
          </a:p>
        </p:txBody>
      </p:sp>
      <p:sp>
        <p:nvSpPr>
          <p:cNvPr id="25" name="TextBox 24">
            <a:extLst>
              <a:ext uri="{FF2B5EF4-FFF2-40B4-BE49-F238E27FC236}">
                <a16:creationId xmlns:a16="http://schemas.microsoft.com/office/drawing/2014/main" id="{953F2127-2682-2D1F-E49E-EA315F3C7C06}"/>
              </a:ext>
            </a:extLst>
          </p:cNvPr>
          <p:cNvSpPr txBox="1"/>
          <p:nvPr/>
        </p:nvSpPr>
        <p:spPr>
          <a:xfrm rot="10800000" flipV="1">
            <a:off x="2357671" y="23785147"/>
            <a:ext cx="13159099" cy="5632311"/>
          </a:xfrm>
          <a:prstGeom prst="rect">
            <a:avLst/>
          </a:prstGeom>
          <a:noFill/>
        </p:spPr>
        <p:txBody>
          <a:bodyPr wrap="square" rtlCol="0">
            <a:spAutoFit/>
          </a:bodyPr>
          <a:lstStyle/>
          <a:p>
            <a:r>
              <a:rPr lang="en-US" sz="4000" dirty="0">
                <a:solidFill>
                  <a:schemeClr val="lt1"/>
                </a:solidFill>
              </a:rPr>
              <a:t>The application was not subjected to any automated testing procedures. Instead, any modifications made to the application were manually tested and evaluated by team members through pull requests. These changes were only approved if they were deemed to be functioning correctly. To facilitate future maintenance of the project, it is advisable for incoming students to incorporate UI and regression testing. This would simplify the verification process</a:t>
            </a:r>
            <a:r>
              <a:rPr lang="en-US" sz="4000" dirty="0">
                <a:solidFill>
                  <a:srgbClr val="374151"/>
                </a:solidFill>
                <a:highlight>
                  <a:srgbClr val="F7F7F8"/>
                </a:highlight>
                <a:latin typeface="Roboto"/>
                <a:ea typeface="Roboto"/>
                <a:cs typeface="Roboto"/>
                <a:sym typeface="Roboto"/>
              </a:rPr>
              <a:t>.</a:t>
            </a:r>
            <a:r>
              <a:rPr lang="en-US" sz="4000" b="0" i="0" u="none" strike="noStrike" dirty="0">
                <a:solidFill>
                  <a:schemeClr val="lt1"/>
                </a:solidFill>
                <a:latin typeface="Arial"/>
                <a:ea typeface="Arial"/>
                <a:cs typeface="Arial"/>
                <a:sym typeface="Arial"/>
              </a:rPr>
              <a:t>.</a:t>
            </a:r>
            <a:endParaRPr lang="en-US" sz="4000" dirty="0">
              <a:solidFill>
                <a:schemeClr val="lt1"/>
              </a:solidFill>
              <a:latin typeface="Calibri"/>
              <a:ea typeface="Calibri"/>
              <a:cs typeface="Calibri"/>
              <a:sym typeface="Calibri"/>
            </a:endParaRPr>
          </a:p>
          <a:p>
            <a:endParaRPr lang="en-US" sz="4000" dirty="0"/>
          </a:p>
        </p:txBody>
      </p:sp>
      <p:pic>
        <p:nvPicPr>
          <p:cNvPr id="15" name="Picture 14" descr="A computer diagram with text and images&#10;&#10;Description automatically generated">
            <a:extLst>
              <a:ext uri="{FF2B5EF4-FFF2-40B4-BE49-F238E27FC236}">
                <a16:creationId xmlns:a16="http://schemas.microsoft.com/office/drawing/2014/main" id="{559397AD-26DE-DEF6-B8D0-91BF3FE6919C}"/>
              </a:ext>
            </a:extLst>
          </p:cNvPr>
          <p:cNvPicPr>
            <a:picLocks noChangeAspect="1"/>
          </p:cNvPicPr>
          <p:nvPr/>
        </p:nvPicPr>
        <p:blipFill>
          <a:blip r:embed="rId5"/>
          <a:stretch>
            <a:fillRect/>
          </a:stretch>
        </p:blipFill>
        <p:spPr>
          <a:xfrm>
            <a:off x="17618574" y="15042044"/>
            <a:ext cx="10872669" cy="8047488"/>
          </a:xfrm>
          <a:prstGeom prst="rect">
            <a:avLst/>
          </a:prstGeom>
        </p:spPr>
      </p:pic>
      <p:pic>
        <p:nvPicPr>
          <p:cNvPr id="27" name="Picture 26" descr="A screenshot of a login screen&#10;&#10;Description automatically generated">
            <a:extLst>
              <a:ext uri="{FF2B5EF4-FFF2-40B4-BE49-F238E27FC236}">
                <a16:creationId xmlns:a16="http://schemas.microsoft.com/office/drawing/2014/main" id="{FFA1EF70-A726-B2CF-1882-6D6D62F4651A}"/>
              </a:ext>
            </a:extLst>
          </p:cNvPr>
          <p:cNvPicPr>
            <a:picLocks noChangeAspect="1"/>
          </p:cNvPicPr>
          <p:nvPr/>
        </p:nvPicPr>
        <p:blipFill>
          <a:blip r:embed="rId6"/>
          <a:stretch>
            <a:fillRect/>
          </a:stretch>
        </p:blipFill>
        <p:spPr>
          <a:xfrm>
            <a:off x="29993518" y="15169019"/>
            <a:ext cx="9252203" cy="4556710"/>
          </a:xfrm>
          <a:prstGeom prst="rect">
            <a:avLst/>
          </a:prstGeom>
        </p:spPr>
      </p:pic>
      <p:pic>
        <p:nvPicPr>
          <p:cNvPr id="30" name="Picture 29" descr="A screenshot of a login screen&#10;&#10;Description automatically generated">
            <a:extLst>
              <a:ext uri="{FF2B5EF4-FFF2-40B4-BE49-F238E27FC236}">
                <a16:creationId xmlns:a16="http://schemas.microsoft.com/office/drawing/2014/main" id="{F4022AEE-5BC0-4F8D-B045-7A6C5A71856C}"/>
              </a:ext>
            </a:extLst>
          </p:cNvPr>
          <p:cNvPicPr>
            <a:picLocks noChangeAspect="1"/>
          </p:cNvPicPr>
          <p:nvPr/>
        </p:nvPicPr>
        <p:blipFill>
          <a:blip r:embed="rId7"/>
          <a:stretch>
            <a:fillRect/>
          </a:stretch>
        </p:blipFill>
        <p:spPr>
          <a:xfrm>
            <a:off x="31866665" y="20061536"/>
            <a:ext cx="10872669" cy="5381971"/>
          </a:xfrm>
          <a:prstGeom prst="rect">
            <a:avLst/>
          </a:prstGeom>
        </p:spPr>
      </p:pic>
      <p:pic>
        <p:nvPicPr>
          <p:cNvPr id="33" name="Picture 32" descr="A screenshot of a video game&#10;&#10;Description automatically generated">
            <a:extLst>
              <a:ext uri="{FF2B5EF4-FFF2-40B4-BE49-F238E27FC236}">
                <a16:creationId xmlns:a16="http://schemas.microsoft.com/office/drawing/2014/main" id="{EFE5C435-2872-4CEE-A13C-06AD03BE73A4}"/>
              </a:ext>
            </a:extLst>
          </p:cNvPr>
          <p:cNvPicPr>
            <a:picLocks noChangeAspect="1"/>
          </p:cNvPicPr>
          <p:nvPr/>
        </p:nvPicPr>
        <p:blipFill>
          <a:blip r:embed="rId8"/>
          <a:stretch>
            <a:fillRect/>
          </a:stretch>
        </p:blipFill>
        <p:spPr>
          <a:xfrm>
            <a:off x="35490414" y="25779314"/>
            <a:ext cx="5178614" cy="2997123"/>
          </a:xfrm>
          <a:prstGeom prst="rect">
            <a:avLst/>
          </a:prstGeom>
        </p:spPr>
      </p:pic>
    </p:spTree>
    <p:extLst>
      <p:ext uri="{BB962C8B-B14F-4D97-AF65-F5344CB8AC3E}">
        <p14:creationId xmlns:p14="http://schemas.microsoft.com/office/powerpoint/2010/main" val="302840603"/>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2.xml><?xml version="1.0" encoding="utf-8"?>
<ds:datastoreItem xmlns:ds="http://schemas.openxmlformats.org/officeDocument/2006/customXml" ds:itemID="{37899C4F-194D-47FC-918D-4EED357B8EAD}">
  <ds:schemaRefs>
    <ds:schemaRef ds:uri="http://schemas.microsoft.com/office/2006/metadata/properties"/>
    <ds:schemaRef ds:uri="http://schemas.openxmlformats.org/package/2006/metadata/core-properties"/>
    <ds:schemaRef ds:uri="http://www.w3.org/XML/1998/namespace"/>
    <ds:schemaRef ds:uri="59a830c1-7073-48e7-a623-528add45a120"/>
    <ds:schemaRef ds:uri="http://purl.org/dc/elements/1.1/"/>
    <ds:schemaRef ds:uri="http://schemas.microsoft.com/office/infopath/2007/PartnerControls"/>
    <ds:schemaRef ds:uri="http://purl.org/dc/dcmitype/"/>
    <ds:schemaRef ds:uri="http://purl.org/dc/terms/"/>
    <ds:schemaRef ds:uri="http://schemas.microsoft.com/office/2006/documentManagement/types"/>
    <ds:schemaRef ds:uri="8234652b-4e88-4c30-a994-e272914a045d"/>
  </ds:schemaRefs>
</ds:datastoreItem>
</file>

<file path=customXml/itemProps3.xml><?xml version="1.0" encoding="utf-8"?>
<ds:datastoreItem xmlns:ds="http://schemas.openxmlformats.org/officeDocument/2006/customXml" ds:itemID="{7B9E7F3C-73E8-4102-91E1-3C97CD8CD5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9442</TotalTime>
  <Words>445</Words>
  <Application>Microsoft Office PowerPoint</Application>
  <PresentationFormat>Custom</PresentationFormat>
  <Paragraphs>20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Neue Haas Grotesk Text Pro</vt:lpstr>
      <vt:lpstr>Roboto</vt:lpstr>
      <vt:lpstr>1_Office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Ashley Enalien</cp:lastModifiedBy>
  <cp:revision>82</cp:revision>
  <dcterms:created xsi:type="dcterms:W3CDTF">2019-06-25T19:12:02Z</dcterms:created>
  <dcterms:modified xsi:type="dcterms:W3CDTF">2023-07-24T04:16:09Z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