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7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2" d="100"/>
          <a:sy n="22" d="100"/>
        </p:scale>
        <p:origin x="177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xequiel -" userId="6631635c88933c1b" providerId="LiveId" clId="{9D9C2757-073A-4CC6-B1B2-EFD13658E812}"/>
    <pc:docChg chg="delSld">
      <pc:chgData name="Exequiel -" userId="6631635c88933c1b" providerId="LiveId" clId="{9D9C2757-073A-4CC6-B1B2-EFD13658E812}" dt="2023-07-24T19:11:06.073" v="3" actId="47"/>
      <pc:docMkLst>
        <pc:docMk/>
      </pc:docMkLst>
      <pc:sldChg chg="del">
        <pc:chgData name="Exequiel -" userId="6631635c88933c1b" providerId="LiveId" clId="{9D9C2757-073A-4CC6-B1B2-EFD13658E812}" dt="2023-07-24T19:11:06.073" v="3" actId="47"/>
        <pc:sldMkLst>
          <pc:docMk/>
          <pc:sldMk cId="302840603" sldId="267"/>
        </pc:sldMkLst>
      </pc:sldChg>
      <pc:sldChg chg="del">
        <pc:chgData name="Exequiel -" userId="6631635c88933c1b" providerId="LiveId" clId="{9D9C2757-073A-4CC6-B1B2-EFD13658E812}" dt="2023-07-24T19:11:05.166" v="2" actId="47"/>
        <pc:sldMkLst>
          <pc:docMk/>
          <pc:sldMk cId="2889879065" sldId="268"/>
        </pc:sldMkLst>
      </pc:sldChg>
      <pc:sldChg chg="del">
        <pc:chgData name="Exequiel -" userId="6631635c88933c1b" providerId="LiveId" clId="{9D9C2757-073A-4CC6-B1B2-EFD13658E812}" dt="2023-07-24T19:11:02.263" v="0" actId="47"/>
        <pc:sldMkLst>
          <pc:docMk/>
          <pc:sldMk cId="1718632376" sldId="269"/>
        </pc:sldMkLst>
      </pc:sldChg>
      <pc:sldChg chg="del">
        <pc:chgData name="Exequiel -" userId="6631635c88933c1b" providerId="LiveId" clId="{9D9C2757-073A-4CC6-B1B2-EFD13658E812}" dt="2023-07-24T19:11:03.901" v="1" actId="47"/>
        <pc:sldMkLst>
          <pc:docMk/>
          <pc:sldMk cId="1619300478" sldId="271"/>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hyperlink" Target="https://github.com/llm-workflow-engine/llm-workflow-engine#configuration"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hyperlink" Target="https://www.altexsoft.com/blog/language-models-gpt/" TargetMode="External"/><Relationship Id="rId2" Type="http://schemas.openxmlformats.org/officeDocument/2006/relationships/image" Target="../media/image4.jpeg"/><Relationship Id="rId16" Type="http://schemas.openxmlformats.org/officeDocument/2006/relationships/image" Target="../media/image18.jpeg"/><Relationship Id="rId20" Type="http://schemas.openxmlformats.org/officeDocument/2006/relationships/hyperlink" Target="https://ar5iv.labs.arxiv.org/html/2107.11275" TargetMode="Externa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gif"/><Relationship Id="rId10" Type="http://schemas.openxmlformats.org/officeDocument/2006/relationships/image" Target="../media/image12.png"/><Relationship Id="rId19" Type="http://schemas.openxmlformats.org/officeDocument/2006/relationships/hyperlink" Target="https://github.com/gradio-app/gradio" TargetMode="Externa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01200" y="617630"/>
            <a:ext cx="24688800" cy="1754326"/>
          </a:xfrm>
          <a:prstGeom prst="rect">
            <a:avLst/>
          </a:prstGeom>
          <a:noFill/>
          <a:ln>
            <a:noFill/>
          </a:ln>
        </p:spPr>
        <p:txBody>
          <a:bodyPr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a:r>
              <a:rPr lang="en" sz="5400" i="1">
                <a:solidFill>
                  <a:schemeClr val="bg1"/>
                </a:solidFill>
                <a:latin typeface="Arial"/>
                <a:ea typeface="ＭＳ Ｐゴシック"/>
                <a:cs typeface="Arial"/>
              </a:rPr>
              <a:t>Knight Foundation School of Computing and Information Sciences</a:t>
            </a:r>
            <a:endParaRPr lang="en-US" sz="5400" i="1">
              <a:solidFill>
                <a:schemeClr val="bg1"/>
              </a:solidFill>
              <a:latin typeface="Arial"/>
              <a:ea typeface="ＭＳ Ｐゴシック"/>
              <a:cs typeface="Arial"/>
            </a:endParaRPr>
          </a:p>
          <a:p>
            <a:pPr algn="ctr"/>
            <a:r>
              <a:rPr lang="en-US" altLang="en-US" sz="5400" i="1">
                <a:solidFill>
                  <a:schemeClr val="bg1"/>
                </a:solidFill>
                <a:latin typeface="Arial"/>
                <a:ea typeface="ＭＳ Ｐゴシック"/>
                <a:cs typeface="Arial"/>
              </a:rPr>
              <a:t>SUMMER 2023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400" y="2979162"/>
            <a:ext cx="35204400" cy="292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a:spcBef>
                <a:spcPct val="0"/>
              </a:spcBef>
              <a:buNone/>
            </a:pPr>
            <a:r>
              <a:rPr lang="en" sz="8000" b="1">
                <a:solidFill>
                  <a:srgbClr val="00FFFF"/>
                </a:solidFill>
                <a:latin typeface="Arial"/>
                <a:ea typeface="ＭＳ Ｐゴシック"/>
                <a:cs typeface="Arial"/>
              </a:rPr>
              <a:t>Exploring Vulnerabilities of Large Language Models</a:t>
            </a:r>
            <a:endParaRPr lang="en-US" sz="8000" b="1">
              <a:solidFill>
                <a:srgbClr val="00FFFF"/>
              </a:solidFill>
              <a:latin typeface="Arial"/>
              <a:ea typeface="ＭＳ Ｐゴシック"/>
              <a:cs typeface="Arial"/>
            </a:endParaRPr>
          </a:p>
          <a:p>
            <a:pPr algn="ctr">
              <a:spcBef>
                <a:spcPct val="0"/>
              </a:spcBef>
              <a:buNone/>
            </a:pPr>
            <a:r>
              <a:rPr lang="en-US" altLang="en-US" sz="3500" b="1">
                <a:solidFill>
                  <a:schemeClr val="bg1"/>
                </a:solidFill>
                <a:latin typeface="Arial"/>
                <a:ea typeface="ＭＳ Ｐゴシック"/>
                <a:cs typeface="Arial"/>
              </a:rPr>
              <a:t>Student: </a:t>
            </a:r>
            <a:r>
              <a:rPr lang="en-US" altLang="en-US" sz="3500">
                <a:solidFill>
                  <a:schemeClr val="bg1"/>
                </a:solidFill>
                <a:latin typeface="Arial"/>
                <a:ea typeface="ＭＳ Ｐゴシック"/>
                <a:cs typeface="Arial"/>
              </a:rPr>
              <a:t>Exequiel Vazquez</a:t>
            </a:r>
          </a:p>
          <a:p>
            <a:pPr algn="ctr">
              <a:spcBef>
                <a:spcPct val="0"/>
              </a:spcBef>
              <a:buNone/>
            </a:pPr>
            <a:r>
              <a:rPr lang="en-US" altLang="en-US" sz="3500" b="1">
                <a:solidFill>
                  <a:schemeClr val="bg1"/>
                </a:solidFill>
                <a:latin typeface="Arial"/>
                <a:ea typeface="ＭＳ Ｐゴシック"/>
                <a:cs typeface="Arial"/>
              </a:rPr>
              <a:t>Product Owner:</a:t>
            </a:r>
            <a:r>
              <a:rPr lang="en-US" altLang="en-US" sz="3500" b="1" i="1">
                <a:solidFill>
                  <a:schemeClr val="bg1"/>
                </a:solidFill>
                <a:latin typeface="Arial"/>
                <a:ea typeface="ＭＳ Ｐゴシック"/>
                <a:cs typeface="Arial"/>
              </a:rPr>
              <a:t> </a:t>
            </a:r>
            <a:r>
              <a:rPr lang="en-US" altLang="en-US" sz="3500" b="1" i="1" err="1">
                <a:solidFill>
                  <a:schemeClr val="bg1"/>
                </a:solidFill>
                <a:latin typeface="Arial"/>
                <a:ea typeface="ＭＳ Ｐゴシック"/>
                <a:cs typeface="Arial"/>
              </a:rPr>
              <a:t>Yanzhao</a:t>
            </a:r>
            <a:r>
              <a:rPr lang="en-US" altLang="en-US" sz="3500" b="1" i="1">
                <a:solidFill>
                  <a:schemeClr val="bg1"/>
                </a:solidFill>
                <a:latin typeface="Arial"/>
                <a:ea typeface="ＭＳ Ｐゴシック"/>
                <a:cs typeface="Arial"/>
              </a:rPr>
              <a:t> Wu</a:t>
            </a:r>
          </a:p>
          <a:p>
            <a:pPr algn="ctr">
              <a:spcBef>
                <a:spcPct val="0"/>
              </a:spcBef>
              <a:buNone/>
            </a:pPr>
            <a:r>
              <a:rPr lang="en-US" altLang="en-US" sz="3500" b="1">
                <a:solidFill>
                  <a:schemeClr val="bg1"/>
                </a:solidFill>
                <a:latin typeface="Arial"/>
                <a:ea typeface="ＭＳ Ｐゴシック"/>
                <a:cs typeface="Arial"/>
              </a:rPr>
              <a:t>Instructor/Faculty:</a:t>
            </a:r>
            <a:r>
              <a:rPr lang="en-US" altLang="en-US" sz="3500" b="1" i="1">
                <a:solidFill>
                  <a:schemeClr val="bg1"/>
                </a:solidFill>
                <a:latin typeface="Arial"/>
                <a:ea typeface="ＭＳ Ｐゴシック"/>
                <a:cs typeface="Arial"/>
              </a:rPr>
              <a:t> Masoud Sadjadi</a:t>
            </a:r>
            <a:r>
              <a:rPr lang="en-US" altLang="ja-JP" sz="3500">
                <a:solidFill>
                  <a:schemeClr val="bg1"/>
                </a:solidFill>
                <a:latin typeface="Arial"/>
                <a:ea typeface="ＭＳ Ｐゴシック"/>
                <a:cs typeface="Arial"/>
              </a:rPr>
              <a:t>,</a:t>
            </a:r>
            <a:r>
              <a:rPr lang="en-US" altLang="ja-JP" sz="3500" i="1">
                <a:solidFill>
                  <a:schemeClr val="bg1"/>
                </a:solidFill>
                <a:latin typeface="Arial"/>
                <a:ea typeface="ＭＳ Ｐゴシック"/>
                <a:cs typeface="Arial"/>
              </a:rPr>
              <a:t> </a:t>
            </a:r>
            <a:r>
              <a:rPr lang="en-US" altLang="en-US" sz="3500">
                <a:solidFill>
                  <a:schemeClr val="bg1"/>
                </a:solidFill>
                <a:latin typeface="Arial"/>
                <a:ea typeface="ＭＳ Ｐゴシック"/>
                <a:cs typeface="Arial"/>
              </a:rPr>
              <a:t>Florida International University</a:t>
            </a:r>
            <a:endParaRPr lang="en-US">
              <a:solidFill>
                <a:schemeClr val="bg1"/>
              </a:solidFill>
            </a:endParaRP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a:solidFill>
                  <a:schemeClr val="bg2"/>
                </a:solidFill>
              </a:rPr>
              <a:t>The material presented in this poster is based upon the work supported by XXXXX (</a:t>
            </a:r>
            <a:r>
              <a:rPr lang="en-US" altLang="en-US" sz="2400" i="1">
                <a:solidFill>
                  <a:schemeClr val="bg2"/>
                </a:solidFill>
              </a:rPr>
              <a:t>name of the project sponsor: federal, state or local government, or corporate partners, where applicable</a:t>
            </a:r>
            <a:r>
              <a:rPr lang="en-US" altLang="en-US" sz="2400">
                <a:solidFill>
                  <a:schemeClr val="bg2"/>
                </a:solidFill>
              </a:rPr>
              <a:t>). We/I thank XXXX for his/her/their assistance and mentorship that I/we received throughout the senior design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692048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762428" y="6912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666547" y="6959881"/>
            <a:ext cx="4114800" cy="549275"/>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100" b="1">
                <a:solidFill>
                  <a:schemeClr val="bg2"/>
                </a:solidFill>
                <a:latin typeface="Arial"/>
                <a:ea typeface="ＭＳ Ｐゴシック"/>
              </a:rPr>
              <a:t>SYSTEM DESIGN</a:t>
            </a:r>
            <a:endParaRPr lang="en-US"/>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5891647" y="14303946"/>
            <a:ext cx="4114800" cy="547687"/>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bg2"/>
                </a:solidFill>
                <a:latin typeface="Arial"/>
                <a:ea typeface="ＭＳ Ｐゴシック"/>
              </a:rPr>
              <a:t>TESTING</a:t>
            </a:r>
            <a:endParaRPr lang="en-US"/>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33881840" y="14303945"/>
            <a:ext cx="4114800" cy="544072"/>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bg2"/>
                </a:solidFill>
                <a:latin typeface="Arial"/>
                <a:ea typeface="ＭＳ Ｐゴシック"/>
              </a:rPr>
              <a:t>DEFENSE/SOULTION</a:t>
            </a:r>
            <a:endParaRPr lang="en-US">
              <a:solidFill>
                <a:schemeClr val="bg2"/>
              </a:solidFill>
            </a:endParaRP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5891647" y="23219346"/>
            <a:ext cx="4114800" cy="547687"/>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bg2"/>
                </a:solidFill>
                <a:latin typeface="Arial"/>
                <a:ea typeface="ＭＳ Ｐゴシック"/>
                <a:cs typeface="ＭＳ Ｐゴシック" charset="-128"/>
              </a:rPr>
              <a:t>RISK ASSESSMENT</a:t>
            </a:r>
            <a:endParaRPr lang="en-US" sz="3050" b="1">
              <a:solidFill>
                <a:schemeClr val="bg2"/>
              </a:solidFill>
              <a:latin typeface="Arial" charset="0"/>
              <a:ea typeface="ＭＳ Ｐゴシック" charset="-128"/>
              <a:cs typeface="ＭＳ Ｐゴシック" charset="-128"/>
            </a:endParaRP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9762428" y="232193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33666547" y="2325874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a:solidFill>
                  <a:schemeClr val="bg2"/>
                </a:solidFill>
                <a:latin typeface="Arial" charset="0"/>
                <a:ea typeface="ＭＳ Ｐゴシック" charset="-128"/>
                <a:cs typeface="ＭＳ Ｐゴシック" charset="-128"/>
              </a:rPr>
              <a:t>REFERENCES</a:t>
            </a:r>
          </a:p>
        </p:txBody>
      </p:sp>
      <p:sp>
        <p:nvSpPr>
          <p:cNvPr id="3" name="Text Box 19">
            <a:extLst>
              <a:ext uri="{FF2B5EF4-FFF2-40B4-BE49-F238E27FC236}">
                <a16:creationId xmlns:a16="http://schemas.microsoft.com/office/drawing/2014/main" id="{1F97886B-ADC7-336C-078A-218C30F279E8}"/>
              </a:ext>
            </a:extLst>
          </p:cNvPr>
          <p:cNvSpPr txBox="1">
            <a:spLocks noChangeArrowheads="1"/>
          </p:cNvSpPr>
          <p:nvPr/>
        </p:nvSpPr>
        <p:spPr bwMode="auto">
          <a:xfrm>
            <a:off x="19762427" y="14294979"/>
            <a:ext cx="4114800" cy="1013431"/>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bg2"/>
                </a:solidFill>
                <a:latin typeface="Arial"/>
                <a:ea typeface="ＭＳ Ｐゴシック"/>
                <a:cs typeface="ＭＳ Ｐゴシック" charset="-128"/>
              </a:rPr>
              <a:t>RESULTS (TABLES/GRAPHS)</a:t>
            </a:r>
            <a:endParaRPr lang="en-US" sz="3050" b="1">
              <a:solidFill>
                <a:schemeClr val="bg2"/>
              </a:solidFill>
              <a:latin typeface="Arial" charset="0"/>
              <a:ea typeface="ＭＳ Ｐゴシック" charset="-128"/>
              <a:cs typeface="ＭＳ Ｐゴシック" charset="-128"/>
            </a:endParaRPr>
          </a:p>
        </p:txBody>
      </p:sp>
      <p:pic>
        <p:nvPicPr>
          <p:cNvPr id="6" name="Picture 6" descr="A black and white sign with white text&#10;&#10;Description automatically generated">
            <a:extLst>
              <a:ext uri="{FF2B5EF4-FFF2-40B4-BE49-F238E27FC236}">
                <a16:creationId xmlns:a16="http://schemas.microsoft.com/office/drawing/2014/main" id="{D6C73596-56B3-8848-0646-5353490FBD0F}"/>
              </a:ext>
            </a:extLst>
          </p:cNvPr>
          <p:cNvPicPr>
            <a:picLocks noChangeAspect="1"/>
          </p:cNvPicPr>
          <p:nvPr/>
        </p:nvPicPr>
        <p:blipFill>
          <a:blip r:embed="rId3"/>
          <a:stretch>
            <a:fillRect/>
          </a:stretch>
        </p:blipFill>
        <p:spPr>
          <a:xfrm>
            <a:off x="1412222" y="1365997"/>
            <a:ext cx="7301193" cy="1382805"/>
          </a:xfrm>
          <a:prstGeom prst="rect">
            <a:avLst/>
          </a:prstGeom>
        </p:spPr>
      </p:pic>
      <p:sp>
        <p:nvSpPr>
          <p:cNvPr id="5" name="TextBox 4">
            <a:extLst>
              <a:ext uri="{FF2B5EF4-FFF2-40B4-BE49-F238E27FC236}">
                <a16:creationId xmlns:a16="http://schemas.microsoft.com/office/drawing/2014/main" id="{2F266F24-9AB1-318C-8E46-5A365C5C114A}"/>
              </a:ext>
            </a:extLst>
          </p:cNvPr>
          <p:cNvSpPr txBox="1"/>
          <p:nvPr/>
        </p:nvSpPr>
        <p:spPr>
          <a:xfrm>
            <a:off x="3532909" y="7890788"/>
            <a:ext cx="8853054"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Large Language Models (LLM) are chatbot-like systems that use supervised learning algorithms to be trained. LLMs use various type of deep learning models. The problem that we decided to tackle is finding vulnerabilities to these quickly growing LLMs and providing a Software Solution in which we can prevent them to from being used for unethical or malicious intentions.</a:t>
            </a:r>
          </a:p>
        </p:txBody>
      </p:sp>
      <p:sp>
        <p:nvSpPr>
          <p:cNvPr id="7" name="TextBox 6">
            <a:extLst>
              <a:ext uri="{FF2B5EF4-FFF2-40B4-BE49-F238E27FC236}">
                <a16:creationId xmlns:a16="http://schemas.microsoft.com/office/drawing/2014/main" id="{65D495FE-C977-4DC5-0CEA-0BF9EC9FACB8}"/>
              </a:ext>
            </a:extLst>
          </p:cNvPr>
          <p:cNvSpPr txBox="1"/>
          <p:nvPr/>
        </p:nvSpPr>
        <p:spPr>
          <a:xfrm>
            <a:off x="17512831" y="7890787"/>
            <a:ext cx="8853054"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The LLMs that we utilized in this project were ChatGPT 3.5-Turbo + ChatGPT 4, Bard AI, and Bing AI. All 3 LLMs focus on providing humanlike answers to every question or prompt provided. Bing tends to use similar GPT 4 technology but was modified throughout time. Bard uses Google's model named </a:t>
            </a:r>
            <a:r>
              <a:rPr lang="en-US" sz="3200" dirty="0" err="1">
                <a:solidFill>
                  <a:schemeClr val="bg1"/>
                </a:solidFill>
                <a:cs typeface="Calibri"/>
              </a:rPr>
              <a:t>LaMDA</a:t>
            </a:r>
            <a:r>
              <a:rPr lang="en-US" sz="3200" dirty="0">
                <a:solidFill>
                  <a:schemeClr val="bg1"/>
                </a:solidFill>
                <a:cs typeface="Calibri"/>
              </a:rPr>
              <a:t>, which tends to provide smaller and more precise responses.</a:t>
            </a:r>
          </a:p>
        </p:txBody>
      </p:sp>
      <p:sp>
        <p:nvSpPr>
          <p:cNvPr id="9" name="TextBox 8">
            <a:extLst>
              <a:ext uri="{FF2B5EF4-FFF2-40B4-BE49-F238E27FC236}">
                <a16:creationId xmlns:a16="http://schemas.microsoft.com/office/drawing/2014/main" id="{3F214B15-771E-596A-6E69-BD7C8ADB0006}"/>
              </a:ext>
            </a:extLst>
          </p:cNvPr>
          <p:cNvSpPr txBox="1"/>
          <p:nvPr/>
        </p:nvSpPr>
        <p:spPr>
          <a:xfrm>
            <a:off x="31524744" y="8050740"/>
            <a:ext cx="8853054"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Our web-interface uses </a:t>
            </a:r>
            <a:r>
              <a:rPr lang="en-US" sz="3200" dirty="0" err="1">
                <a:solidFill>
                  <a:schemeClr val="bg1"/>
                </a:solidFill>
                <a:cs typeface="Calibri"/>
              </a:rPr>
              <a:t>ChatGPTs</a:t>
            </a:r>
            <a:r>
              <a:rPr lang="en-US" sz="3200" dirty="0">
                <a:solidFill>
                  <a:schemeClr val="bg1"/>
                </a:solidFill>
                <a:cs typeface="Calibri"/>
              </a:rPr>
              <a:t> API to allow the user to prompt GPT just as if they would through the official ChatGPT website. We utilized the ChatGPT-based web-interface to input various prompts to </a:t>
            </a:r>
            <a:r>
              <a:rPr lang="en-US" sz="3200" i="1" dirty="0">
                <a:solidFill>
                  <a:schemeClr val="bg1"/>
                </a:solidFill>
                <a:cs typeface="Calibri"/>
              </a:rPr>
              <a:t>Jailbreak </a:t>
            </a:r>
            <a:r>
              <a:rPr lang="en-US" sz="3200" dirty="0">
                <a:solidFill>
                  <a:schemeClr val="bg1"/>
                </a:solidFill>
                <a:cs typeface="Calibri"/>
              </a:rPr>
              <a:t>the LLM. This same web-interface was then used to develop a defense software solution. In order to run the web-interface we used </a:t>
            </a:r>
            <a:r>
              <a:rPr lang="en-US" sz="3200" dirty="0" err="1">
                <a:solidFill>
                  <a:schemeClr val="bg1"/>
                </a:solidFill>
                <a:cs typeface="Calibri"/>
              </a:rPr>
              <a:t>gradio's</a:t>
            </a:r>
            <a:r>
              <a:rPr lang="en-US" sz="3200" dirty="0">
                <a:solidFill>
                  <a:schemeClr val="bg1"/>
                </a:solidFill>
                <a:cs typeface="Calibri"/>
              </a:rPr>
              <a:t> demo feature.</a:t>
            </a:r>
          </a:p>
        </p:txBody>
      </p:sp>
      <p:pic>
        <p:nvPicPr>
          <p:cNvPr id="11" name="Picture 12" descr="A logo with a colorful star&#10;&#10;Description automatically generated">
            <a:extLst>
              <a:ext uri="{FF2B5EF4-FFF2-40B4-BE49-F238E27FC236}">
                <a16:creationId xmlns:a16="http://schemas.microsoft.com/office/drawing/2014/main" id="{E77EF51D-C2EC-F19A-B73D-475F97807B67}"/>
              </a:ext>
            </a:extLst>
          </p:cNvPr>
          <p:cNvPicPr>
            <a:picLocks noChangeAspect="1"/>
          </p:cNvPicPr>
          <p:nvPr/>
        </p:nvPicPr>
        <p:blipFill>
          <a:blip r:embed="rId4"/>
          <a:stretch>
            <a:fillRect/>
          </a:stretch>
        </p:blipFill>
        <p:spPr>
          <a:xfrm>
            <a:off x="27356022" y="6910328"/>
            <a:ext cx="2743200" cy="1630837"/>
          </a:xfrm>
          <a:prstGeom prst="rect">
            <a:avLst/>
          </a:prstGeom>
        </p:spPr>
      </p:pic>
      <p:pic>
        <p:nvPicPr>
          <p:cNvPr id="13" name="Picture 14" descr="A black text on a black background&#10;&#10;Description automatically generated">
            <a:extLst>
              <a:ext uri="{FF2B5EF4-FFF2-40B4-BE49-F238E27FC236}">
                <a16:creationId xmlns:a16="http://schemas.microsoft.com/office/drawing/2014/main" id="{1CCEFFCD-6449-8E88-BB88-29DFC91EF5AC}"/>
              </a:ext>
            </a:extLst>
          </p:cNvPr>
          <p:cNvPicPr>
            <a:picLocks noChangeAspect="1"/>
          </p:cNvPicPr>
          <p:nvPr/>
        </p:nvPicPr>
        <p:blipFill>
          <a:blip r:embed="rId5"/>
          <a:stretch>
            <a:fillRect/>
          </a:stretch>
        </p:blipFill>
        <p:spPr>
          <a:xfrm>
            <a:off x="26716208" y="8922031"/>
            <a:ext cx="4022826" cy="1094417"/>
          </a:xfrm>
          <a:prstGeom prst="rect">
            <a:avLst/>
          </a:prstGeom>
        </p:spPr>
      </p:pic>
      <p:pic>
        <p:nvPicPr>
          <p:cNvPr id="15" name="Picture 16" descr="A blue and black logo&#10;&#10;Description automatically generated">
            <a:extLst>
              <a:ext uri="{FF2B5EF4-FFF2-40B4-BE49-F238E27FC236}">
                <a16:creationId xmlns:a16="http://schemas.microsoft.com/office/drawing/2014/main" id="{64F58996-57D3-C8EB-91F4-2B6A5B578807}"/>
              </a:ext>
            </a:extLst>
          </p:cNvPr>
          <p:cNvPicPr>
            <a:picLocks noChangeAspect="1"/>
          </p:cNvPicPr>
          <p:nvPr/>
        </p:nvPicPr>
        <p:blipFill>
          <a:blip r:embed="rId6"/>
          <a:stretch>
            <a:fillRect/>
          </a:stretch>
        </p:blipFill>
        <p:spPr>
          <a:xfrm>
            <a:off x="28075979" y="10135877"/>
            <a:ext cx="1335278" cy="1929771"/>
          </a:xfrm>
          <a:prstGeom prst="rect">
            <a:avLst/>
          </a:prstGeom>
        </p:spPr>
      </p:pic>
      <p:pic>
        <p:nvPicPr>
          <p:cNvPr id="17" name="Picture 21" descr="A black background with orange letters&#10;&#10;Description automatically generated">
            <a:extLst>
              <a:ext uri="{FF2B5EF4-FFF2-40B4-BE49-F238E27FC236}">
                <a16:creationId xmlns:a16="http://schemas.microsoft.com/office/drawing/2014/main" id="{50BF8E10-C109-5EF7-68F8-FD6D492921F3}"/>
              </a:ext>
            </a:extLst>
          </p:cNvPr>
          <p:cNvPicPr>
            <a:picLocks noChangeAspect="1"/>
          </p:cNvPicPr>
          <p:nvPr/>
        </p:nvPicPr>
        <p:blipFill>
          <a:blip r:embed="rId7"/>
          <a:stretch>
            <a:fillRect/>
          </a:stretch>
        </p:blipFill>
        <p:spPr>
          <a:xfrm>
            <a:off x="39704421" y="8936544"/>
            <a:ext cx="3734910" cy="1417285"/>
          </a:xfrm>
          <a:prstGeom prst="rect">
            <a:avLst/>
          </a:prstGeom>
        </p:spPr>
      </p:pic>
      <p:sp>
        <p:nvSpPr>
          <p:cNvPr id="22" name="TextBox 21">
            <a:extLst>
              <a:ext uri="{FF2B5EF4-FFF2-40B4-BE49-F238E27FC236}">
                <a16:creationId xmlns:a16="http://schemas.microsoft.com/office/drawing/2014/main" id="{9FC09BE5-4A96-02AB-E76D-BAFDF6266486}"/>
              </a:ext>
            </a:extLst>
          </p:cNvPr>
          <p:cNvSpPr txBox="1"/>
          <p:nvPr/>
        </p:nvSpPr>
        <p:spPr>
          <a:xfrm>
            <a:off x="1453513" y="15088686"/>
            <a:ext cx="4438342" cy="5509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For our tests we focused on testing all 3 LLMs an equal amount of time using the same prompts. Various LLMs were successful and some were not. Failed attempts was mostly due to the LLM not having knowledge on the subject itself.</a:t>
            </a:r>
          </a:p>
        </p:txBody>
      </p:sp>
      <p:sp>
        <p:nvSpPr>
          <p:cNvPr id="25" name="TextBox 24">
            <a:extLst>
              <a:ext uri="{FF2B5EF4-FFF2-40B4-BE49-F238E27FC236}">
                <a16:creationId xmlns:a16="http://schemas.microsoft.com/office/drawing/2014/main" id="{FCC8D5B5-71C7-7FF4-D46C-56BA00D1AC9B}"/>
              </a:ext>
            </a:extLst>
          </p:cNvPr>
          <p:cNvSpPr txBox="1"/>
          <p:nvPr/>
        </p:nvSpPr>
        <p:spPr>
          <a:xfrm>
            <a:off x="6060168" y="15088685"/>
            <a:ext cx="866111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We also tested the LLMs with 4 different types of prompting keywords that provided the most results when attempting to Jailbreak the LLM.</a:t>
            </a:r>
          </a:p>
        </p:txBody>
      </p:sp>
      <p:pic>
        <p:nvPicPr>
          <p:cNvPr id="29" name="Picture 30" descr="A screenshot of a computer program&#10;&#10;Description automatically generated">
            <a:extLst>
              <a:ext uri="{FF2B5EF4-FFF2-40B4-BE49-F238E27FC236}">
                <a16:creationId xmlns:a16="http://schemas.microsoft.com/office/drawing/2014/main" id="{EDC1A5B4-6ACA-673F-03C5-DF90A6D7EC2C}"/>
              </a:ext>
            </a:extLst>
          </p:cNvPr>
          <p:cNvPicPr>
            <a:picLocks noChangeAspect="1"/>
          </p:cNvPicPr>
          <p:nvPr/>
        </p:nvPicPr>
        <p:blipFill>
          <a:blip r:embed="rId8"/>
          <a:stretch>
            <a:fillRect/>
          </a:stretch>
        </p:blipFill>
        <p:spPr>
          <a:xfrm>
            <a:off x="6071181" y="16837603"/>
            <a:ext cx="7939076" cy="4276271"/>
          </a:xfrm>
          <a:prstGeom prst="rect">
            <a:avLst/>
          </a:prstGeom>
        </p:spPr>
      </p:pic>
      <p:pic>
        <p:nvPicPr>
          <p:cNvPr id="34" name="Picture 26" descr="A graph of a bar graph&#10;&#10;Description automatically generated">
            <a:extLst>
              <a:ext uri="{FF2B5EF4-FFF2-40B4-BE49-F238E27FC236}">
                <a16:creationId xmlns:a16="http://schemas.microsoft.com/office/drawing/2014/main" id="{82E562B9-19AF-A62E-6ED0-E7100A205AFB}"/>
              </a:ext>
            </a:extLst>
          </p:cNvPr>
          <p:cNvPicPr>
            <a:picLocks noChangeAspect="1"/>
          </p:cNvPicPr>
          <p:nvPr/>
        </p:nvPicPr>
        <p:blipFill>
          <a:blip r:embed="rId9"/>
          <a:stretch>
            <a:fillRect/>
          </a:stretch>
        </p:blipFill>
        <p:spPr>
          <a:xfrm>
            <a:off x="15593932" y="15781898"/>
            <a:ext cx="4184542" cy="2103049"/>
          </a:xfrm>
          <a:prstGeom prst="rect">
            <a:avLst/>
          </a:prstGeom>
        </p:spPr>
      </p:pic>
      <p:pic>
        <p:nvPicPr>
          <p:cNvPr id="37" name="Picture 28" descr="A graph of different types of jail breaking&#10;&#10;Description automatically generated">
            <a:extLst>
              <a:ext uri="{FF2B5EF4-FFF2-40B4-BE49-F238E27FC236}">
                <a16:creationId xmlns:a16="http://schemas.microsoft.com/office/drawing/2014/main" id="{93D0EC54-20AB-F8B7-A8E1-031150CE021B}"/>
              </a:ext>
            </a:extLst>
          </p:cNvPr>
          <p:cNvPicPr>
            <a:picLocks noChangeAspect="1"/>
          </p:cNvPicPr>
          <p:nvPr/>
        </p:nvPicPr>
        <p:blipFill>
          <a:blip r:embed="rId10"/>
          <a:stretch>
            <a:fillRect/>
          </a:stretch>
        </p:blipFill>
        <p:spPr>
          <a:xfrm>
            <a:off x="19751912" y="15789532"/>
            <a:ext cx="4486759" cy="2149545"/>
          </a:xfrm>
          <a:prstGeom prst="rect">
            <a:avLst/>
          </a:prstGeom>
        </p:spPr>
      </p:pic>
      <p:pic>
        <p:nvPicPr>
          <p:cNvPr id="39" name="Picture 29" descr="A graph of different colored bars&#10;&#10;Description automatically generated">
            <a:extLst>
              <a:ext uri="{FF2B5EF4-FFF2-40B4-BE49-F238E27FC236}">
                <a16:creationId xmlns:a16="http://schemas.microsoft.com/office/drawing/2014/main" id="{0C069B51-B7A5-BB48-2998-2D5B80B00C81}"/>
              </a:ext>
            </a:extLst>
          </p:cNvPr>
          <p:cNvPicPr>
            <a:picLocks noChangeAspect="1"/>
          </p:cNvPicPr>
          <p:nvPr/>
        </p:nvPicPr>
        <p:blipFill>
          <a:blip r:embed="rId11"/>
          <a:stretch>
            <a:fillRect/>
          </a:stretch>
        </p:blipFill>
        <p:spPr>
          <a:xfrm>
            <a:off x="24213935" y="15807649"/>
            <a:ext cx="4161294" cy="2109255"/>
          </a:xfrm>
          <a:prstGeom prst="rect">
            <a:avLst/>
          </a:prstGeom>
        </p:spPr>
      </p:pic>
      <p:pic>
        <p:nvPicPr>
          <p:cNvPr id="41" name="Picture 16" descr="A green pie chart with red triangle&#10;&#10;Description automatically generated">
            <a:extLst>
              <a:ext uri="{FF2B5EF4-FFF2-40B4-BE49-F238E27FC236}">
                <a16:creationId xmlns:a16="http://schemas.microsoft.com/office/drawing/2014/main" id="{312168FE-0439-634F-763E-6D396E9F8AB8}"/>
              </a:ext>
            </a:extLst>
          </p:cNvPr>
          <p:cNvPicPr>
            <a:picLocks noChangeAspect="1"/>
          </p:cNvPicPr>
          <p:nvPr/>
        </p:nvPicPr>
        <p:blipFill>
          <a:blip r:embed="rId12"/>
          <a:stretch>
            <a:fillRect/>
          </a:stretch>
        </p:blipFill>
        <p:spPr>
          <a:xfrm>
            <a:off x="16124712" y="17847039"/>
            <a:ext cx="3049292" cy="3210087"/>
          </a:xfrm>
          <a:prstGeom prst="rect">
            <a:avLst/>
          </a:prstGeom>
        </p:spPr>
      </p:pic>
      <p:pic>
        <p:nvPicPr>
          <p:cNvPr id="43" name="Picture 21" descr="A green pie chart with red triangle and a red triangle&#10;&#10;Description automatically generated">
            <a:extLst>
              <a:ext uri="{FF2B5EF4-FFF2-40B4-BE49-F238E27FC236}">
                <a16:creationId xmlns:a16="http://schemas.microsoft.com/office/drawing/2014/main" id="{0D451AA8-3032-3635-AB93-F201EB11DBF0}"/>
              </a:ext>
            </a:extLst>
          </p:cNvPr>
          <p:cNvPicPr>
            <a:picLocks noChangeAspect="1"/>
          </p:cNvPicPr>
          <p:nvPr/>
        </p:nvPicPr>
        <p:blipFill>
          <a:blip r:embed="rId13"/>
          <a:stretch>
            <a:fillRect/>
          </a:stretch>
        </p:blipFill>
        <p:spPr>
          <a:xfrm>
            <a:off x="20491832" y="17897717"/>
            <a:ext cx="3049292" cy="3233334"/>
          </a:xfrm>
          <a:prstGeom prst="rect">
            <a:avLst/>
          </a:prstGeom>
        </p:spPr>
      </p:pic>
      <p:pic>
        <p:nvPicPr>
          <p:cNvPr id="45" name="Picture 24" descr="A pie chart with a red and green circle&#10;&#10;Description automatically generated">
            <a:extLst>
              <a:ext uri="{FF2B5EF4-FFF2-40B4-BE49-F238E27FC236}">
                <a16:creationId xmlns:a16="http://schemas.microsoft.com/office/drawing/2014/main" id="{05FF9579-D22A-F299-CEDF-66B0BC523AAE}"/>
              </a:ext>
            </a:extLst>
          </p:cNvPr>
          <p:cNvPicPr>
            <a:picLocks noChangeAspect="1"/>
          </p:cNvPicPr>
          <p:nvPr/>
        </p:nvPicPr>
        <p:blipFill>
          <a:blip r:embed="rId14"/>
          <a:stretch>
            <a:fillRect/>
          </a:stretch>
        </p:blipFill>
        <p:spPr>
          <a:xfrm>
            <a:off x="24772081" y="17908024"/>
            <a:ext cx="3026044" cy="3210087"/>
          </a:xfrm>
          <a:prstGeom prst="rect">
            <a:avLst/>
          </a:prstGeom>
        </p:spPr>
      </p:pic>
      <p:pic>
        <p:nvPicPr>
          <p:cNvPr id="47" name="Picture 47">
            <a:extLst>
              <a:ext uri="{FF2B5EF4-FFF2-40B4-BE49-F238E27FC236}">
                <a16:creationId xmlns:a16="http://schemas.microsoft.com/office/drawing/2014/main" id="{4E62AAE1-0434-0AD6-43AB-A427CC00C7F9}"/>
              </a:ext>
            </a:extLst>
          </p:cNvPr>
          <p:cNvPicPr>
            <a:picLocks noChangeAspect="1"/>
          </p:cNvPicPr>
          <p:nvPr/>
        </p:nvPicPr>
        <p:blipFill>
          <a:blip r:embed="rId15"/>
          <a:stretch>
            <a:fillRect/>
          </a:stretch>
        </p:blipFill>
        <p:spPr>
          <a:xfrm>
            <a:off x="28763612" y="16120235"/>
            <a:ext cx="7189900" cy="4388846"/>
          </a:xfrm>
          <a:prstGeom prst="rect">
            <a:avLst/>
          </a:prstGeom>
        </p:spPr>
      </p:pic>
      <p:pic>
        <p:nvPicPr>
          <p:cNvPr id="48" name="Picture 48" descr="A screenshot of a computer screen&#10;&#10;Description automatically generated">
            <a:extLst>
              <a:ext uri="{FF2B5EF4-FFF2-40B4-BE49-F238E27FC236}">
                <a16:creationId xmlns:a16="http://schemas.microsoft.com/office/drawing/2014/main" id="{D2CECDE8-9FE6-F2D5-B199-4CD6CAE885A6}"/>
              </a:ext>
            </a:extLst>
          </p:cNvPr>
          <p:cNvPicPr>
            <a:picLocks noChangeAspect="1"/>
          </p:cNvPicPr>
          <p:nvPr/>
        </p:nvPicPr>
        <p:blipFill>
          <a:blip r:embed="rId16"/>
          <a:stretch>
            <a:fillRect/>
          </a:stretch>
        </p:blipFill>
        <p:spPr>
          <a:xfrm>
            <a:off x="36185447" y="16305618"/>
            <a:ext cx="7029949" cy="3538221"/>
          </a:xfrm>
          <a:prstGeom prst="rect">
            <a:avLst/>
          </a:prstGeom>
        </p:spPr>
      </p:pic>
      <p:sp>
        <p:nvSpPr>
          <p:cNvPr id="49" name="TextBox 48">
            <a:extLst>
              <a:ext uri="{FF2B5EF4-FFF2-40B4-BE49-F238E27FC236}">
                <a16:creationId xmlns:a16="http://schemas.microsoft.com/office/drawing/2014/main" id="{5C192CB5-F890-F0EA-D9E2-B3BC4FCCC179}"/>
              </a:ext>
            </a:extLst>
          </p:cNvPr>
          <p:cNvSpPr txBox="1"/>
          <p:nvPr/>
        </p:nvSpPr>
        <p:spPr>
          <a:xfrm>
            <a:off x="30629002" y="15504563"/>
            <a:ext cx="347862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Before (Jailbroken)</a:t>
            </a:r>
          </a:p>
        </p:txBody>
      </p:sp>
      <p:sp>
        <p:nvSpPr>
          <p:cNvPr id="50" name="TextBox 49">
            <a:extLst>
              <a:ext uri="{FF2B5EF4-FFF2-40B4-BE49-F238E27FC236}">
                <a16:creationId xmlns:a16="http://schemas.microsoft.com/office/drawing/2014/main" id="{CF76779A-9387-44FF-988A-56FEC2F311C6}"/>
              </a:ext>
            </a:extLst>
          </p:cNvPr>
          <p:cNvSpPr txBox="1"/>
          <p:nvPr/>
        </p:nvSpPr>
        <p:spPr>
          <a:xfrm>
            <a:off x="38882595" y="15504562"/>
            <a:ext cx="251890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After (filter)</a:t>
            </a:r>
            <a:endParaRPr lang="en-US" dirty="0">
              <a:solidFill>
                <a:schemeClr val="bg1"/>
              </a:solidFill>
            </a:endParaRPr>
          </a:p>
        </p:txBody>
      </p:sp>
      <p:sp>
        <p:nvSpPr>
          <p:cNvPr id="51" name="TextBox 50">
            <a:extLst>
              <a:ext uri="{FF2B5EF4-FFF2-40B4-BE49-F238E27FC236}">
                <a16:creationId xmlns:a16="http://schemas.microsoft.com/office/drawing/2014/main" id="{1E2C720D-6B0F-9086-F1D6-9A888C9B6D7F}"/>
              </a:ext>
            </a:extLst>
          </p:cNvPr>
          <p:cNvSpPr txBox="1"/>
          <p:nvPr/>
        </p:nvSpPr>
        <p:spPr>
          <a:xfrm>
            <a:off x="1773421" y="23758158"/>
            <a:ext cx="13875588"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The risk assessment was focused on evaluating the potential risks that were associated with the vulnerabilities found with the LLMs. The assessment focused on providing guides such as the FIPS 4-step process for agencies to categorize the risks from high, to medium, to low. It also included the risk evaluation which contained the risk level, of the various vulnerabilities such as possible the use of the LLM to spread misinformation, the use of the LLM to generate malicious code, and endless prompt engineering methods to gain unethical/malicious information. As well as the various potential risks that LLMs generally face.</a:t>
            </a:r>
          </a:p>
        </p:txBody>
      </p:sp>
      <p:sp>
        <p:nvSpPr>
          <p:cNvPr id="52" name="TextBox 51">
            <a:extLst>
              <a:ext uri="{FF2B5EF4-FFF2-40B4-BE49-F238E27FC236}">
                <a16:creationId xmlns:a16="http://schemas.microsoft.com/office/drawing/2014/main" id="{EDDCB528-74F9-23A9-0EFF-B10787DA4C42}"/>
              </a:ext>
            </a:extLst>
          </p:cNvPr>
          <p:cNvSpPr txBox="1"/>
          <p:nvPr/>
        </p:nvSpPr>
        <p:spPr>
          <a:xfrm>
            <a:off x="16457140" y="23790150"/>
            <a:ext cx="11124390"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bg1"/>
                </a:solidFill>
                <a:cs typeface="Calibri"/>
              </a:rPr>
              <a:t>In summary, the potential impact that these LLMs can have if not aligned or secured correctly to not provide unethical/malicious information is endless. Our software solution prevents the user from using keywords that generally are used to jailbreak the LLM, but a better method to focus on is providing a reward system to the LLM </a:t>
            </a:r>
            <a:r>
              <a:rPr lang="en-US" sz="3200" dirty="0" err="1">
                <a:solidFill>
                  <a:schemeClr val="bg1"/>
                </a:solidFill>
                <a:cs typeface="Calibri"/>
              </a:rPr>
              <a:t>fon</a:t>
            </a:r>
            <a:r>
              <a:rPr lang="en-US" sz="3200" dirty="0">
                <a:solidFill>
                  <a:schemeClr val="bg1"/>
                </a:solidFill>
                <a:cs typeface="Calibri"/>
              </a:rPr>
              <a:t> the back-end for every prompt that is generated that is deemed to be unethical or malicious. As these LLMs datasets grow, they can become more and more dangerous over time.</a:t>
            </a:r>
          </a:p>
        </p:txBody>
      </p:sp>
      <p:sp>
        <p:nvSpPr>
          <p:cNvPr id="53" name="TextBox 52">
            <a:extLst>
              <a:ext uri="{FF2B5EF4-FFF2-40B4-BE49-F238E27FC236}">
                <a16:creationId xmlns:a16="http://schemas.microsoft.com/office/drawing/2014/main" id="{4F32F74B-1FCF-F9AA-FCB2-B6AC717745BA}"/>
              </a:ext>
            </a:extLst>
          </p:cNvPr>
          <p:cNvSpPr txBox="1"/>
          <p:nvPr/>
        </p:nvSpPr>
        <p:spPr>
          <a:xfrm>
            <a:off x="30587079" y="23780398"/>
            <a:ext cx="10740868" cy="60016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err="1">
                <a:solidFill>
                  <a:srgbClr val="FFFFFF"/>
                </a:solidFill>
                <a:cs typeface="Calibri"/>
              </a:rPr>
              <a:t>AltexSoft</a:t>
            </a:r>
            <a:r>
              <a:rPr lang="en-US" sz="3200" dirty="0">
                <a:solidFill>
                  <a:srgbClr val="FFFFFF"/>
                </a:solidFill>
                <a:cs typeface="Calibri"/>
              </a:rPr>
              <a:t>. (2023, Month Day). Language Models (GPT): An Overview of OpenAI’s Generative Pre-trained Transformer. Retrieved from </a:t>
            </a:r>
            <a:r>
              <a:rPr lang="en-US" sz="3200" dirty="0">
                <a:solidFill>
                  <a:srgbClr val="FFFFFF"/>
                </a:solidFill>
                <a:cs typeface="Calibri"/>
                <a:hlinkClick r:id="rId17"/>
              </a:rPr>
              <a:t>https://www.altexsoft.com/blog/language-models-gpt/</a:t>
            </a:r>
            <a:endParaRPr lang="en-US" sz="3200">
              <a:solidFill>
                <a:srgbClr val="FFFFFF"/>
              </a:solidFill>
              <a:cs typeface="Calibri"/>
            </a:endParaRPr>
          </a:p>
          <a:p>
            <a:r>
              <a:rPr lang="en-US" sz="3200" dirty="0">
                <a:solidFill>
                  <a:srgbClr val="FFFFFF"/>
                </a:solidFill>
                <a:cs typeface="Calibri"/>
              </a:rPr>
              <a:t>ChatGPT Wrapper: </a:t>
            </a:r>
            <a:r>
              <a:rPr lang="en-US" sz="3200" dirty="0">
                <a:solidFill>
                  <a:srgbClr val="FFFFFF"/>
                </a:solidFill>
                <a:cs typeface="Calibri"/>
                <a:hlinkClick r:id="rId18"/>
              </a:rPr>
              <a:t>https://github.com/llm-workflow-engine/llm-workflow-engine#configuration</a:t>
            </a:r>
          </a:p>
          <a:p>
            <a:r>
              <a:rPr lang="en-US" sz="3200" dirty="0" err="1">
                <a:solidFill>
                  <a:srgbClr val="FFFFFF"/>
                </a:solidFill>
                <a:cs typeface="Calibri"/>
              </a:rPr>
              <a:t>Gradio</a:t>
            </a:r>
            <a:r>
              <a:rPr lang="en-US" sz="3200" dirty="0">
                <a:solidFill>
                  <a:srgbClr val="FFFFFF"/>
                </a:solidFill>
                <a:cs typeface="Calibri"/>
              </a:rPr>
              <a:t>: </a:t>
            </a:r>
            <a:r>
              <a:rPr lang="en-US" sz="3200" dirty="0">
                <a:solidFill>
                  <a:srgbClr val="FFFFFF"/>
                </a:solidFill>
                <a:cs typeface="Calibri"/>
                <a:hlinkClick r:id="rId19"/>
              </a:rPr>
              <a:t>https://github.com/gradio-app/gradio</a:t>
            </a:r>
          </a:p>
          <a:p>
            <a:r>
              <a:rPr lang="en-US" sz="3200">
                <a:solidFill>
                  <a:srgbClr val="FFFFFF"/>
                </a:solidFill>
                <a:latin typeface="Calibri"/>
                <a:cs typeface="Calibri"/>
              </a:rPr>
              <a:t>Kravchenko, A., Shvetsov, R., Artemov, A., Yurkov, A., &amp; Gusev, G. (n.d.). A Differentiable Language Model Adversarial Attack on Text Classifiers. Retrieved from </a:t>
            </a:r>
            <a:r>
              <a:rPr lang="en-US" sz="3200" dirty="0">
                <a:solidFill>
                  <a:srgbClr val="FFFFFF"/>
                </a:solidFill>
                <a:latin typeface="Calibri"/>
                <a:cs typeface="Calibri"/>
                <a:hlinkClick r:id="rId20"/>
              </a:rPr>
              <a:t>https://ar5iv.labs.arxiv.org/html/2107.11275</a:t>
            </a:r>
            <a:endParaRPr lang="en-US" sz="3200">
              <a:solidFill>
                <a:srgbClr val="FFFFFF"/>
              </a:solidFill>
              <a:latin typeface="Calibri"/>
              <a:cs typeface="Calibri"/>
            </a:endParaRPr>
          </a:p>
          <a:p>
            <a:endParaRPr lang="en-US" sz="3200" dirty="0">
              <a:solidFill>
                <a:srgbClr val="FFFFFF"/>
              </a:solidFill>
              <a:cs typeface="Calibri"/>
            </a:endParaRPr>
          </a:p>
        </p:txBody>
      </p:sp>
    </p:spTree>
    <p:extLst>
      <p:ext uri="{BB962C8B-B14F-4D97-AF65-F5344CB8AC3E}">
        <p14:creationId xmlns:p14="http://schemas.microsoft.com/office/powerpoint/2010/main" val="245293701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55bc15b-bd59-4b47-9732-f54825c7c8ee">
      <UserInfo>
        <DisplayName/>
        <AccountId xsi:nil="true"/>
        <AccountType/>
      </UserInfo>
    </SharedWithUsers>
    <TaxCatchAll xmlns="455bc15b-bd59-4b47-9732-f54825c7c8ee" xsi:nil="true"/>
    <lcf76f155ced4ddcb4097134ff3c332f xmlns="f7c4ac53-4eba-4356-adbc-d494a6ea326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E5FE044EF1DE849BB587900A6821713" ma:contentTypeVersion="13" ma:contentTypeDescription="Create a new document." ma:contentTypeScope="" ma:versionID="448cd06a824a0c7b61fae81a240dca64">
  <xsd:schema xmlns:xsd="http://www.w3.org/2001/XMLSchema" xmlns:xs="http://www.w3.org/2001/XMLSchema" xmlns:p="http://schemas.microsoft.com/office/2006/metadata/properties" xmlns:ns2="f7c4ac53-4eba-4356-adbc-d494a6ea3267" xmlns:ns3="455bc15b-bd59-4b47-9732-f54825c7c8ee" targetNamespace="http://schemas.microsoft.com/office/2006/metadata/properties" ma:root="true" ma:fieldsID="c3b8ff5e4f178cf36d9af1923dd9be45" ns2:_="" ns3:_="">
    <xsd:import namespace="f7c4ac53-4eba-4356-adbc-d494a6ea3267"/>
    <xsd:import namespace="455bc15b-bd59-4b47-9732-f54825c7c8e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c4ac53-4eba-4356-adbc-d494a6ea32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5bc15b-bd59-4b47-9732-f54825c7c8e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1140b401-bc29-4d10-96e1-4a36c4d5f9b4}" ma:internalName="TaxCatchAll" ma:showField="CatchAllData" ma:web="455bc15b-bd59-4b47-9732-f54825c7c8e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455bc15b-bd59-4b47-9732-f54825c7c8ee"/>
    <ds:schemaRef ds:uri="f1f308d3-4c92-402a-ab04-f7497706f561"/>
    <ds:schemaRef ds:uri="f7c4ac53-4eba-4356-adbc-d494a6ea3267"/>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819286F-D1DD-4767-BAA2-8EB13104EEEE}">
  <ds:schemaRefs>
    <ds:schemaRef ds:uri="455bc15b-bd59-4b47-9732-f54825c7c8ee"/>
    <ds:schemaRef ds:uri="f7c4ac53-4eba-4356-adbc-d494a6ea326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703</Words>
  <Application>Microsoft Office PowerPoint</Application>
  <PresentationFormat>Custom</PresentationFormat>
  <Paragraphs>30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Exequiel -</cp:lastModifiedBy>
  <cp:revision>300</cp:revision>
  <dcterms:created xsi:type="dcterms:W3CDTF">2019-06-25T19:12:02Z</dcterms:created>
  <dcterms:modified xsi:type="dcterms:W3CDTF">2023-07-24T19:11:12Z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0x0101005E5FE044EF1DE849BB587900A6821713</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