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HLq2z997MFpH6diaZnLErAfwH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12.png"/><Relationship Id="rId13" Type="http://schemas.openxmlformats.org/officeDocument/2006/relationships/image" Target="../media/image13.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10.png"/><Relationship Id="rId9" Type="http://schemas.openxmlformats.org/officeDocument/2006/relationships/image" Target="../media/image7.png"/><Relationship Id="rId15" Type="http://schemas.openxmlformats.org/officeDocument/2006/relationships/image" Target="../media/image14.jpg"/><Relationship Id="rId14" Type="http://schemas.openxmlformats.org/officeDocument/2006/relationships/image" Target="../media/image8.png"/><Relationship Id="rId16" Type="http://schemas.openxmlformats.org/officeDocument/2006/relationships/image" Target="../media/image19.png"/><Relationship Id="rId5" Type="http://schemas.openxmlformats.org/officeDocument/2006/relationships/image" Target="../media/image5.png"/><Relationship Id="rId6" Type="http://schemas.openxmlformats.org/officeDocument/2006/relationships/image" Target="../media/image16.png"/><Relationship Id="rId7" Type="http://schemas.openxmlformats.org/officeDocument/2006/relationships/image" Target="../media/image6.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479448" y="465744"/>
            <a:ext cx="25896206" cy="36317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Knights Foundation of Computing and Information Sciences</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Spring 2023 Senior Design Project</a:t>
            </a:r>
            <a:endParaRPr/>
          </a:p>
        </p:txBody>
      </p:sp>
      <p:sp>
        <p:nvSpPr>
          <p:cNvPr id="25" name="Google Shape;25;p1"/>
          <p:cNvSpPr txBox="1"/>
          <p:nvPr/>
        </p:nvSpPr>
        <p:spPr>
          <a:xfrm>
            <a:off x="4487863" y="3856832"/>
            <a:ext cx="35204400" cy="32289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Auditory Training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Maney Wu</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Dr. Alliete Alfano</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Product Owner</a:t>
            </a:r>
            <a:r>
              <a:rPr b="0" i="0"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if different from Instructor and where applicable)</a:t>
            </a:r>
            <a:r>
              <a:rPr b="0" i="0" lang="en-US" sz="3500" u="none" cap="none" strike="noStrike">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5906372" y="7326630"/>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1"/>
          <p:cNvSpPr txBox="1"/>
          <p:nvPr/>
        </p:nvSpPr>
        <p:spPr>
          <a:xfrm>
            <a:off x="19762466" y="758628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1"/>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1" name="Google Shape;31;p1"/>
          <p:cNvSpPr txBox="1"/>
          <p:nvPr/>
        </p:nvSpPr>
        <p:spPr>
          <a:xfrm>
            <a:off x="5904122" y="1238277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19811403" y="1285353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1"/>
          <p:cNvSpPr txBox="1"/>
          <p:nvPr/>
        </p:nvSpPr>
        <p:spPr>
          <a:xfrm>
            <a:off x="34114525" y="2204362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4" name="Google Shape;34;p1"/>
          <p:cNvSpPr txBox="1"/>
          <p:nvPr/>
        </p:nvSpPr>
        <p:spPr>
          <a:xfrm>
            <a:off x="4941847" y="2331597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35" name="Google Shape;35;p1"/>
          <p:cNvSpPr txBox="1"/>
          <p:nvPr/>
        </p:nvSpPr>
        <p:spPr>
          <a:xfrm>
            <a:off x="19762416" y="2348603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1"/>
          <p:cNvSpPr txBox="1"/>
          <p:nvPr/>
        </p:nvSpPr>
        <p:spPr>
          <a:xfrm>
            <a:off x="33731187" y="1454062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sp>
        <p:nvSpPr>
          <p:cNvPr id="37" name="Google Shape;37;p1"/>
          <p:cNvSpPr txBox="1"/>
          <p:nvPr/>
        </p:nvSpPr>
        <p:spPr>
          <a:xfrm>
            <a:off x="1421102" y="27673868"/>
            <a:ext cx="42012898"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en-US" sz="3200" u="none" cap="none" strike="noStrike">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
        <p:nvSpPr>
          <p:cNvPr id="38" name="Google Shape;38;p1"/>
          <p:cNvSpPr txBox="1"/>
          <p:nvPr/>
        </p:nvSpPr>
        <p:spPr>
          <a:xfrm>
            <a:off x="32474494" y="7957942"/>
            <a:ext cx="8327705"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The following are required to run the program:</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 A computer with the following software:</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 </a:t>
            </a:r>
            <a:r>
              <a:rPr b="1" i="0" lang="en-US" sz="2800" u="none" strike="noStrike">
                <a:solidFill>
                  <a:schemeClr val="lt1"/>
                </a:solidFill>
                <a:latin typeface="Arial"/>
                <a:ea typeface="Arial"/>
                <a:cs typeface="Arial"/>
                <a:sym typeface="Arial"/>
              </a:rPr>
              <a:t>Node JS</a:t>
            </a:r>
            <a:r>
              <a:rPr b="0" i="0" lang="en-US" sz="2800" u="none" strike="noStrike">
                <a:solidFill>
                  <a:schemeClr val="lt1"/>
                </a:solidFill>
                <a:latin typeface="Arial"/>
                <a:ea typeface="Arial"/>
                <a:cs typeface="Arial"/>
                <a:sym typeface="Arial"/>
              </a:rPr>
              <a:t> which is installed by the Node</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Package Manager</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 </a:t>
            </a:r>
            <a:r>
              <a:rPr b="1" i="0" lang="en-US" sz="2800" u="none" strike="noStrike">
                <a:solidFill>
                  <a:schemeClr val="lt1"/>
                </a:solidFill>
                <a:latin typeface="Arial"/>
                <a:ea typeface="Arial"/>
                <a:cs typeface="Arial"/>
                <a:sym typeface="Arial"/>
              </a:rPr>
              <a:t>GitHub</a:t>
            </a:r>
            <a:r>
              <a:rPr b="0" i="0" lang="en-US" sz="2800" u="none" strike="noStrike">
                <a:solidFill>
                  <a:schemeClr val="lt1"/>
                </a:solidFill>
                <a:latin typeface="Arial"/>
                <a:ea typeface="Arial"/>
                <a:cs typeface="Arial"/>
                <a:sym typeface="Arial"/>
              </a:rPr>
              <a:t> desktop or access to GitHub to</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download the repository containing the project</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 An IDE of the user's preference to be able</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to run the program itself. (Recommended: </a:t>
            </a:r>
            <a:r>
              <a:rPr b="1" i="0" lang="en-US" sz="2800" u="none" strike="noStrike">
                <a:solidFill>
                  <a:schemeClr val="lt1"/>
                </a:solidFill>
                <a:latin typeface="Arial"/>
                <a:ea typeface="Arial"/>
                <a:cs typeface="Arial"/>
                <a:sym typeface="Arial"/>
              </a:rPr>
              <a:t>VSCode</a:t>
            </a:r>
            <a:r>
              <a:rPr b="0" i="0" lang="en-US" sz="2800" u="none" strike="noStrike">
                <a:solidFill>
                  <a:schemeClr val="lt1"/>
                </a:solidFill>
                <a:latin typeface="Arial"/>
                <a:ea typeface="Arial"/>
                <a:cs typeface="Arial"/>
                <a:sym typeface="Arial"/>
              </a:rPr>
              <a:t>)</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 The</a:t>
            </a:r>
            <a:r>
              <a:rPr b="1" i="0" lang="en-US" sz="2800" u="none" strike="noStrike">
                <a:solidFill>
                  <a:schemeClr val="lt1"/>
                </a:solidFill>
                <a:latin typeface="Arial"/>
                <a:ea typeface="Arial"/>
                <a:cs typeface="Arial"/>
                <a:sym typeface="Arial"/>
              </a:rPr>
              <a:t> Google Firebase</a:t>
            </a:r>
            <a:r>
              <a:rPr b="0" i="0" lang="en-US" sz="2800" u="none" strike="noStrike">
                <a:solidFill>
                  <a:schemeClr val="lt1"/>
                </a:solidFill>
                <a:latin typeface="Arial"/>
                <a:ea typeface="Arial"/>
                <a:cs typeface="Arial"/>
                <a:sym typeface="Arial"/>
              </a:rPr>
              <a:t> key in order to connect the</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database which stores the user's information </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when they create an account and activity records.</a:t>
            </a:r>
            <a:endParaRPr sz="2800">
              <a:solidFill>
                <a:schemeClr val="lt1"/>
              </a:solidFill>
              <a:latin typeface="Calibri"/>
              <a:ea typeface="Calibri"/>
              <a:cs typeface="Calibri"/>
              <a:sym typeface="Calibri"/>
            </a:endParaRPr>
          </a:p>
        </p:txBody>
      </p:sp>
      <p:sp>
        <p:nvSpPr>
          <p:cNvPr id="39" name="Google Shape;39;p1"/>
          <p:cNvSpPr txBox="1"/>
          <p:nvPr/>
        </p:nvSpPr>
        <p:spPr>
          <a:xfrm>
            <a:off x="16562352" y="8178857"/>
            <a:ext cx="11174400" cy="4402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This is a continuation of the project. The team continued building from the previous semester’s progress on the application. Some aspects that were wished to be improved on included:</a:t>
            </a:r>
            <a:endParaRPr b="0" sz="2800">
              <a:solidFill>
                <a:schemeClr val="lt1"/>
              </a:solidFill>
              <a:latin typeface="Calibri"/>
              <a:ea typeface="Calibri"/>
              <a:cs typeface="Calibri"/>
              <a:sym typeface="Calibri"/>
            </a:endParaRPr>
          </a:p>
          <a:p>
            <a:pPr indent="-457200" lvl="1" marL="914400" marR="0" rtl="0" algn="l">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Settings: Dark mode</a:t>
            </a:r>
            <a:endParaRPr/>
          </a:p>
          <a:p>
            <a:pPr indent="-457200" lvl="1" marL="914400" marR="0" rtl="0" algn="l">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Forums: Added functionality </a:t>
            </a:r>
            <a:endParaRPr/>
          </a:p>
          <a:p>
            <a:pPr indent="-457200" lvl="1" marL="914400" marR="0" rtl="0" algn="l">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Game UI: Score board</a:t>
            </a:r>
            <a:endParaRPr/>
          </a:p>
          <a:p>
            <a:pPr indent="-457200" lvl="1" marL="914400" marR="0" rtl="0" algn="l">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Mobile UI: Screen adjustments</a:t>
            </a:r>
            <a:endParaRPr/>
          </a:p>
          <a:p>
            <a:pPr indent="-457200" lvl="1" marL="914400" marR="0" rtl="0" algn="l">
              <a:spcBef>
                <a:spcPts val="0"/>
              </a:spcBef>
              <a:spcAft>
                <a:spcPts val="0"/>
              </a:spcAft>
              <a:buClr>
                <a:schemeClr val="lt1"/>
              </a:buClr>
              <a:buSzPts val="2800"/>
              <a:buFont typeface="Arial"/>
              <a:buChar char="•"/>
            </a:pPr>
            <a:r>
              <a:rPr b="0" i="0" lang="en-US" sz="2800" u="none" cap="none" strike="noStrike">
                <a:solidFill>
                  <a:schemeClr val="lt1"/>
                </a:solidFill>
                <a:latin typeface="Arial"/>
                <a:ea typeface="Arial"/>
                <a:cs typeface="Arial"/>
                <a:sym typeface="Arial"/>
              </a:rPr>
              <a:t>Reports Page: View all scores and share</a:t>
            </a:r>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The goal of this app is to provide entertaining new ways to improve users' hearing abilities by providing interactive games. </a:t>
            </a:r>
            <a:endParaRPr sz="2800">
              <a:solidFill>
                <a:schemeClr val="lt1"/>
              </a:solidFill>
              <a:latin typeface="Calibri"/>
              <a:ea typeface="Calibri"/>
              <a:cs typeface="Calibri"/>
              <a:sym typeface="Calibri"/>
            </a:endParaRPr>
          </a:p>
        </p:txBody>
      </p:sp>
      <p:grpSp>
        <p:nvGrpSpPr>
          <p:cNvPr id="40" name="Google Shape;40;p1"/>
          <p:cNvGrpSpPr/>
          <p:nvPr/>
        </p:nvGrpSpPr>
        <p:grpSpPr>
          <a:xfrm>
            <a:off x="31638741" y="22633849"/>
            <a:ext cx="4184891" cy="1342707"/>
            <a:chOff x="30862340" y="15425675"/>
            <a:chExt cx="4184891" cy="1342707"/>
          </a:xfrm>
        </p:grpSpPr>
        <p:sp>
          <p:nvSpPr>
            <p:cNvPr id="41" name="Google Shape;41;p1"/>
            <p:cNvSpPr txBox="1"/>
            <p:nvPr/>
          </p:nvSpPr>
          <p:spPr>
            <a:xfrm>
              <a:off x="32107252" y="15876869"/>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Google Firebase</a:t>
              </a:r>
              <a:endParaRPr/>
            </a:p>
          </p:txBody>
        </p:sp>
        <p:pic>
          <p:nvPicPr>
            <p:cNvPr descr="Firebase Logo transparent PNG - StickPNG" id="42" name="Google Shape;42;p1"/>
            <p:cNvPicPr preferRelativeResize="0"/>
            <p:nvPr/>
          </p:nvPicPr>
          <p:blipFill rotWithShape="1">
            <a:blip r:embed="rId4">
              <a:alphaModFix/>
            </a:blip>
            <a:srcRect b="0" l="0" r="0" t="0"/>
            <a:stretch/>
          </p:blipFill>
          <p:spPr>
            <a:xfrm>
              <a:off x="30862340" y="15425675"/>
              <a:ext cx="978183" cy="1342707"/>
            </a:xfrm>
            <a:prstGeom prst="rect">
              <a:avLst/>
            </a:prstGeom>
            <a:noFill/>
            <a:ln>
              <a:noFill/>
            </a:ln>
          </p:spPr>
        </p:pic>
      </p:grpSp>
      <p:pic>
        <p:nvPicPr>
          <p:cNvPr descr="Knight Foundation School of Computing and Information Sciences" id="43" name="Google Shape;43;p1"/>
          <p:cNvPicPr preferRelativeResize="0"/>
          <p:nvPr/>
        </p:nvPicPr>
        <p:blipFill rotWithShape="1">
          <a:blip r:embed="rId5">
            <a:alphaModFix/>
          </a:blip>
          <a:srcRect b="0" l="0" r="0" t="0"/>
          <a:stretch/>
        </p:blipFill>
        <p:spPr>
          <a:xfrm>
            <a:off x="598799" y="828424"/>
            <a:ext cx="9256381" cy="1371316"/>
          </a:xfrm>
          <a:prstGeom prst="rect">
            <a:avLst/>
          </a:prstGeom>
          <a:noFill/>
          <a:ln>
            <a:noFill/>
          </a:ln>
        </p:spPr>
      </p:pic>
      <p:sp>
        <p:nvSpPr>
          <p:cNvPr id="44" name="Google Shape;44;p1"/>
          <p:cNvSpPr txBox="1"/>
          <p:nvPr/>
        </p:nvSpPr>
        <p:spPr>
          <a:xfrm>
            <a:off x="1375625" y="8077525"/>
            <a:ext cx="12281100" cy="3109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Auditory training app is a web-based application for adults with hearing loss who have received a hearing aid or cochlear implant and want to improve their hearing abilities via games and fun listening activities. </a:t>
            </a:r>
            <a:endParaRPr/>
          </a:p>
          <a:p>
            <a:pPr indent="0" lvl="0" marL="0" marR="0" rtl="0" algn="l">
              <a:spcBef>
                <a:spcPts val="0"/>
              </a:spcBef>
              <a:spcAft>
                <a:spcPts val="0"/>
              </a:spcAft>
              <a:buNone/>
            </a:pPr>
            <a:r>
              <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There are many apps that fail to provide a variety of engaging exercises with proper difficulty scaling and resources. Current training apps don’t have enough community interaction.</a:t>
            </a:r>
            <a:endParaRPr sz="2800">
              <a:solidFill>
                <a:schemeClr val="lt1"/>
              </a:solidFill>
              <a:latin typeface="Calibri"/>
              <a:ea typeface="Calibri"/>
              <a:cs typeface="Calibri"/>
              <a:sym typeface="Calibri"/>
            </a:endParaRPr>
          </a:p>
        </p:txBody>
      </p:sp>
      <p:sp>
        <p:nvSpPr>
          <p:cNvPr id="45" name="Google Shape;45;p1"/>
          <p:cNvSpPr txBox="1"/>
          <p:nvPr/>
        </p:nvSpPr>
        <p:spPr>
          <a:xfrm>
            <a:off x="1569975" y="23993050"/>
            <a:ext cx="12474900" cy="224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During the development of the application, we each focused on a specific feature. During meetings, changes were demoed, tested manually, and reviewed by other team members. Upon approval, the team was able to merge all the code to a "development" branch on the GitHub repository to allow the user to use the program.</a:t>
            </a:r>
            <a:endParaRPr sz="2800">
              <a:solidFill>
                <a:schemeClr val="lt1"/>
              </a:solidFill>
              <a:latin typeface="Calibri"/>
              <a:ea typeface="Calibri"/>
              <a:cs typeface="Calibri"/>
              <a:sym typeface="Calibri"/>
            </a:endParaRPr>
          </a:p>
        </p:txBody>
      </p:sp>
      <p:sp>
        <p:nvSpPr>
          <p:cNvPr id="46" name="Google Shape;46;p1"/>
          <p:cNvSpPr txBox="1"/>
          <p:nvPr/>
        </p:nvSpPr>
        <p:spPr>
          <a:xfrm>
            <a:off x="15322812" y="24356200"/>
            <a:ext cx="13092000" cy="2678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The main goal of this semester was to improve and expand on the future of the app. In order to proceed, features from the previous semesters had to be properly debugged and documented. Overall, the work completed this semester was effective in reinforcing foundations.</a:t>
            </a:r>
            <a:endParaRPr b="0" sz="2800">
              <a:solidFill>
                <a:schemeClr val="lt1"/>
              </a:solidFill>
              <a:latin typeface="Calibri"/>
              <a:ea typeface="Calibri"/>
              <a:cs typeface="Calibri"/>
              <a:sym typeface="Calibri"/>
            </a:endParaRPr>
          </a:p>
          <a:p>
            <a:pPr indent="0" lvl="0" marL="0" marR="0" rtl="0" algn="l">
              <a:spcBef>
                <a:spcPts val="0"/>
              </a:spcBef>
              <a:spcAft>
                <a:spcPts val="0"/>
              </a:spcAft>
              <a:buNone/>
            </a:pPr>
            <a:r>
              <a:rPr b="0" i="0" lang="en-US" sz="2800" u="none" strike="noStrike">
                <a:solidFill>
                  <a:schemeClr val="lt1"/>
                </a:solidFill>
                <a:latin typeface="Arial"/>
                <a:ea typeface="Arial"/>
                <a:cs typeface="Arial"/>
                <a:sym typeface="Arial"/>
              </a:rPr>
              <a:t>The Reports Page UI can further benefit from pagination and social media updates when the application officially goes online.</a:t>
            </a:r>
            <a:endParaRPr b="0" sz="2800">
              <a:solidFill>
                <a:schemeClr val="lt1"/>
              </a:solidFill>
              <a:latin typeface="Calibri"/>
              <a:ea typeface="Calibri"/>
              <a:cs typeface="Calibri"/>
              <a:sym typeface="Calibri"/>
            </a:endParaRPr>
          </a:p>
        </p:txBody>
      </p:sp>
      <p:grpSp>
        <p:nvGrpSpPr>
          <p:cNvPr id="47" name="Google Shape;47;p1"/>
          <p:cNvGrpSpPr/>
          <p:nvPr/>
        </p:nvGrpSpPr>
        <p:grpSpPr>
          <a:xfrm>
            <a:off x="36152055" y="22728570"/>
            <a:ext cx="4595253" cy="1221515"/>
            <a:chOff x="36126073" y="15314680"/>
            <a:chExt cx="4595253" cy="1221515"/>
          </a:xfrm>
        </p:grpSpPr>
        <p:pic>
          <p:nvPicPr>
            <p:cNvPr id="48" name="Google Shape;48;p1"/>
            <p:cNvPicPr preferRelativeResize="0"/>
            <p:nvPr/>
          </p:nvPicPr>
          <p:blipFill rotWithShape="1">
            <a:blip r:embed="rId6">
              <a:alphaModFix/>
            </a:blip>
            <a:srcRect b="0" l="0" r="0" t="0"/>
            <a:stretch/>
          </p:blipFill>
          <p:spPr>
            <a:xfrm>
              <a:off x="36126073" y="15314680"/>
              <a:ext cx="1404742" cy="1221515"/>
            </a:xfrm>
            <a:prstGeom prst="rect">
              <a:avLst/>
            </a:prstGeom>
            <a:noFill/>
            <a:ln>
              <a:noFill/>
            </a:ln>
          </p:spPr>
        </p:pic>
        <p:sp>
          <p:nvSpPr>
            <p:cNvPr id="49" name="Google Shape;49;p1"/>
            <p:cNvSpPr txBox="1"/>
            <p:nvPr/>
          </p:nvSpPr>
          <p:spPr>
            <a:xfrm>
              <a:off x="37781347" y="15632369"/>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React</a:t>
              </a:r>
              <a:endParaRPr/>
            </a:p>
          </p:txBody>
        </p:sp>
      </p:grpSp>
      <p:grpSp>
        <p:nvGrpSpPr>
          <p:cNvPr id="50" name="Google Shape;50;p1"/>
          <p:cNvGrpSpPr/>
          <p:nvPr/>
        </p:nvGrpSpPr>
        <p:grpSpPr>
          <a:xfrm>
            <a:off x="29692737" y="25933267"/>
            <a:ext cx="6130895" cy="1404742"/>
            <a:chOff x="28978043" y="19084693"/>
            <a:chExt cx="6130895" cy="1404742"/>
          </a:xfrm>
        </p:grpSpPr>
        <p:pic>
          <p:nvPicPr>
            <p:cNvPr descr="Github Logo - Free social media icons" id="51" name="Google Shape;51;p1"/>
            <p:cNvPicPr preferRelativeResize="0"/>
            <p:nvPr/>
          </p:nvPicPr>
          <p:blipFill rotWithShape="1">
            <a:blip r:embed="rId7">
              <a:alphaModFix/>
            </a:blip>
            <a:srcRect b="0" l="0" r="0" t="0"/>
            <a:stretch/>
          </p:blipFill>
          <p:spPr>
            <a:xfrm>
              <a:off x="30660387" y="19084693"/>
              <a:ext cx="1404742" cy="1404742"/>
            </a:xfrm>
            <a:prstGeom prst="rect">
              <a:avLst/>
            </a:prstGeom>
            <a:noFill/>
            <a:ln>
              <a:noFill/>
            </a:ln>
          </p:spPr>
        </p:pic>
        <p:pic>
          <p:nvPicPr>
            <p:cNvPr descr="Icon&#10;&#10;Description automatically generated" id="52" name="Google Shape;52;p1"/>
            <p:cNvPicPr preferRelativeResize="0"/>
            <p:nvPr/>
          </p:nvPicPr>
          <p:blipFill rotWithShape="1">
            <a:blip r:embed="rId8">
              <a:alphaModFix/>
            </a:blip>
            <a:srcRect b="0" l="0" r="0" t="0"/>
            <a:stretch/>
          </p:blipFill>
          <p:spPr>
            <a:xfrm>
              <a:off x="28978043" y="19084693"/>
              <a:ext cx="1435958" cy="1404742"/>
            </a:xfrm>
            <a:prstGeom prst="rect">
              <a:avLst/>
            </a:prstGeom>
            <a:noFill/>
            <a:ln>
              <a:noFill/>
            </a:ln>
          </p:spPr>
        </p:pic>
        <p:sp>
          <p:nvSpPr>
            <p:cNvPr id="53" name="Google Shape;53;p1"/>
            <p:cNvSpPr txBox="1"/>
            <p:nvPr/>
          </p:nvSpPr>
          <p:spPr>
            <a:xfrm>
              <a:off x="32168959" y="19370970"/>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Git/GitHub</a:t>
              </a:r>
              <a:endParaRPr/>
            </a:p>
          </p:txBody>
        </p:sp>
      </p:grpSp>
      <p:grpSp>
        <p:nvGrpSpPr>
          <p:cNvPr id="54" name="Google Shape;54;p1"/>
          <p:cNvGrpSpPr/>
          <p:nvPr/>
        </p:nvGrpSpPr>
        <p:grpSpPr>
          <a:xfrm>
            <a:off x="36150059" y="24286874"/>
            <a:ext cx="4815378" cy="1404742"/>
            <a:chOff x="36140310" y="17078380"/>
            <a:chExt cx="4815378" cy="1404742"/>
          </a:xfrm>
        </p:grpSpPr>
        <p:pic>
          <p:nvPicPr>
            <p:cNvPr id="55" name="Google Shape;55;p1"/>
            <p:cNvPicPr preferRelativeResize="0"/>
            <p:nvPr/>
          </p:nvPicPr>
          <p:blipFill rotWithShape="1">
            <a:blip r:embed="rId9">
              <a:alphaModFix/>
            </a:blip>
            <a:srcRect b="0" l="0" r="0" t="0"/>
            <a:stretch/>
          </p:blipFill>
          <p:spPr>
            <a:xfrm>
              <a:off x="36140310" y="17078380"/>
              <a:ext cx="1404742" cy="1404742"/>
            </a:xfrm>
            <a:prstGeom prst="rect">
              <a:avLst/>
            </a:prstGeom>
            <a:noFill/>
            <a:ln>
              <a:noFill/>
            </a:ln>
          </p:spPr>
        </p:pic>
        <p:sp>
          <p:nvSpPr>
            <p:cNvPr id="56" name="Google Shape;56;p1"/>
            <p:cNvSpPr txBox="1"/>
            <p:nvPr/>
          </p:nvSpPr>
          <p:spPr>
            <a:xfrm>
              <a:off x="37781347" y="17494804"/>
              <a:ext cx="3174341"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Visual Studio Code</a:t>
              </a:r>
              <a:endParaRPr/>
            </a:p>
          </p:txBody>
        </p:sp>
      </p:grpSp>
      <p:grpSp>
        <p:nvGrpSpPr>
          <p:cNvPr id="57" name="Google Shape;57;p1"/>
          <p:cNvGrpSpPr/>
          <p:nvPr/>
        </p:nvGrpSpPr>
        <p:grpSpPr>
          <a:xfrm>
            <a:off x="31381460" y="24282350"/>
            <a:ext cx="4459877" cy="1404743"/>
            <a:chOff x="30649061" y="17423876"/>
            <a:chExt cx="4459877" cy="1404743"/>
          </a:xfrm>
        </p:grpSpPr>
        <p:sp>
          <p:nvSpPr>
            <p:cNvPr id="58" name="Google Shape;58;p1"/>
            <p:cNvSpPr txBox="1"/>
            <p:nvPr/>
          </p:nvSpPr>
          <p:spPr>
            <a:xfrm>
              <a:off x="32168959" y="17845813"/>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JavaScript</a:t>
              </a:r>
              <a:endParaRPr/>
            </a:p>
          </p:txBody>
        </p:sp>
        <p:pic>
          <p:nvPicPr>
            <p:cNvPr id="59" name="Google Shape;59;p1"/>
            <p:cNvPicPr preferRelativeResize="0"/>
            <p:nvPr/>
          </p:nvPicPr>
          <p:blipFill rotWithShape="1">
            <a:blip r:embed="rId10">
              <a:alphaModFix/>
            </a:blip>
            <a:srcRect b="0" l="0" r="0" t="0"/>
            <a:stretch/>
          </p:blipFill>
          <p:spPr>
            <a:xfrm>
              <a:off x="30649061" y="17423876"/>
              <a:ext cx="1404743" cy="1404743"/>
            </a:xfrm>
            <a:prstGeom prst="rect">
              <a:avLst/>
            </a:prstGeom>
            <a:noFill/>
            <a:ln>
              <a:noFill/>
            </a:ln>
          </p:spPr>
        </p:pic>
      </p:grpSp>
      <p:grpSp>
        <p:nvGrpSpPr>
          <p:cNvPr id="60" name="Google Shape;60;p1"/>
          <p:cNvGrpSpPr/>
          <p:nvPr/>
        </p:nvGrpSpPr>
        <p:grpSpPr>
          <a:xfrm>
            <a:off x="36094385" y="25951132"/>
            <a:ext cx="4753870" cy="1404742"/>
            <a:chOff x="35317984" y="18742958"/>
            <a:chExt cx="4753870" cy="1404742"/>
          </a:xfrm>
        </p:grpSpPr>
        <p:sp>
          <p:nvSpPr>
            <p:cNvPr id="61" name="Google Shape;61;p1"/>
            <p:cNvSpPr txBox="1"/>
            <p:nvPr/>
          </p:nvSpPr>
          <p:spPr>
            <a:xfrm>
              <a:off x="37131875" y="19168330"/>
              <a:ext cx="29399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000">
                  <a:solidFill>
                    <a:schemeClr val="lt1"/>
                  </a:solidFill>
                  <a:latin typeface="Calibri"/>
                  <a:ea typeface="Calibri"/>
                  <a:cs typeface="Calibri"/>
                  <a:sym typeface="Calibri"/>
                </a:rPr>
                <a:t>NodeJS</a:t>
              </a:r>
              <a:endParaRPr/>
            </a:p>
          </p:txBody>
        </p:sp>
        <p:pic>
          <p:nvPicPr>
            <p:cNvPr id="62" name="Google Shape;62;p1"/>
            <p:cNvPicPr preferRelativeResize="0"/>
            <p:nvPr/>
          </p:nvPicPr>
          <p:blipFill rotWithShape="1">
            <a:blip r:embed="rId11">
              <a:alphaModFix/>
            </a:blip>
            <a:srcRect b="0" l="33954" r="35817" t="59096"/>
            <a:stretch/>
          </p:blipFill>
          <p:spPr>
            <a:xfrm>
              <a:off x="35317984" y="18742958"/>
              <a:ext cx="1696711" cy="1404742"/>
            </a:xfrm>
            <a:prstGeom prst="hexagon">
              <a:avLst>
                <a:gd fmla="val 28107" name="adj"/>
                <a:gd fmla="val 115470" name="vf"/>
              </a:avLst>
            </a:prstGeom>
            <a:noFill/>
            <a:ln>
              <a:noFill/>
            </a:ln>
          </p:spPr>
        </p:pic>
      </p:grpSp>
      <p:pic>
        <p:nvPicPr>
          <p:cNvPr id="63" name="Google Shape;63;p1"/>
          <p:cNvPicPr preferRelativeResize="0"/>
          <p:nvPr/>
        </p:nvPicPr>
        <p:blipFill>
          <a:blip r:embed="rId12">
            <a:alphaModFix/>
          </a:blip>
          <a:stretch>
            <a:fillRect/>
          </a:stretch>
        </p:blipFill>
        <p:spPr>
          <a:xfrm>
            <a:off x="34579351" y="15792988"/>
            <a:ext cx="8854651" cy="4258796"/>
          </a:xfrm>
          <a:prstGeom prst="rect">
            <a:avLst/>
          </a:prstGeom>
          <a:noFill/>
          <a:ln>
            <a:noFill/>
          </a:ln>
        </p:spPr>
      </p:pic>
      <p:pic>
        <p:nvPicPr>
          <p:cNvPr id="64" name="Google Shape;64;p1"/>
          <p:cNvPicPr preferRelativeResize="0"/>
          <p:nvPr/>
        </p:nvPicPr>
        <p:blipFill>
          <a:blip r:embed="rId13">
            <a:alphaModFix/>
          </a:blip>
          <a:stretch>
            <a:fillRect/>
          </a:stretch>
        </p:blipFill>
        <p:spPr>
          <a:xfrm>
            <a:off x="37444575" y="20756463"/>
            <a:ext cx="3124200" cy="419100"/>
          </a:xfrm>
          <a:prstGeom prst="rect">
            <a:avLst/>
          </a:prstGeom>
          <a:noFill/>
          <a:ln>
            <a:noFill/>
          </a:ln>
        </p:spPr>
      </p:pic>
      <p:pic>
        <p:nvPicPr>
          <p:cNvPr id="65" name="Google Shape;65;p1"/>
          <p:cNvPicPr preferRelativeResize="0"/>
          <p:nvPr/>
        </p:nvPicPr>
        <p:blipFill>
          <a:blip r:embed="rId14">
            <a:alphaModFix/>
          </a:blip>
          <a:stretch>
            <a:fillRect/>
          </a:stretch>
        </p:blipFill>
        <p:spPr>
          <a:xfrm>
            <a:off x="29176448" y="15624447"/>
            <a:ext cx="5059074" cy="4605887"/>
          </a:xfrm>
          <a:prstGeom prst="rect">
            <a:avLst/>
          </a:prstGeom>
          <a:noFill/>
          <a:ln>
            <a:noFill/>
          </a:ln>
        </p:spPr>
      </p:pic>
      <p:pic>
        <p:nvPicPr>
          <p:cNvPr id="66" name="Google Shape;66;p1"/>
          <p:cNvPicPr preferRelativeResize="0"/>
          <p:nvPr/>
        </p:nvPicPr>
        <p:blipFill rotWithShape="1">
          <a:blip r:embed="rId15">
            <a:alphaModFix/>
          </a:blip>
          <a:srcRect b="0" l="0" r="0" t="0"/>
          <a:stretch/>
        </p:blipFill>
        <p:spPr>
          <a:xfrm>
            <a:off x="596550" y="13403188"/>
            <a:ext cx="14421751" cy="6873491"/>
          </a:xfrm>
          <a:prstGeom prst="rect">
            <a:avLst/>
          </a:prstGeom>
          <a:noFill/>
          <a:ln>
            <a:noFill/>
          </a:ln>
        </p:spPr>
      </p:pic>
      <p:pic>
        <p:nvPicPr>
          <p:cNvPr id="67" name="Google Shape;67;p1"/>
          <p:cNvPicPr preferRelativeResize="0"/>
          <p:nvPr/>
        </p:nvPicPr>
        <p:blipFill>
          <a:blip r:embed="rId16">
            <a:alphaModFix/>
          </a:blip>
          <a:stretch>
            <a:fillRect/>
          </a:stretch>
        </p:blipFill>
        <p:spPr>
          <a:xfrm>
            <a:off x="15728314" y="13674101"/>
            <a:ext cx="12280998" cy="9489849"/>
          </a:xfrm>
          <a:prstGeom prst="rect">
            <a:avLst/>
          </a:prstGeom>
          <a:noFill/>
          <a:ln>
            <a:noFill/>
          </a:ln>
        </p:spPr>
      </p:pic>
      <p:sp>
        <p:nvSpPr>
          <p:cNvPr id="68" name="Google Shape;68;p1"/>
          <p:cNvSpPr txBox="1"/>
          <p:nvPr/>
        </p:nvSpPr>
        <p:spPr>
          <a:xfrm>
            <a:off x="1569975" y="20748988"/>
            <a:ext cx="12474900" cy="1816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lt1"/>
                </a:solidFill>
              </a:rPr>
              <a:t>The system design was to allow the user to access their activity history and scores on the application. This would allow them to see how far they have progressed, and they are allowed to share the results of the training with their doctor, primary care, or on their socials.</a:t>
            </a:r>
            <a:endParaRPr sz="28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