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Lst>
  <p:sldSz cy="32918400" cx="43891200"/>
  <p:notesSz cx="6858000" cy="9144000"/>
  <p:embeddedFontLst>
    <p:embeddedFont>
      <p:font typeface="Roboto"/>
      <p:regular r:id="rId6"/>
      <p:bold r:id="rId7"/>
      <p:italic r:id="rId8"/>
      <p:boldItalic r:id="rId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10" roundtripDataSignature="AMtx7mh2ZQwx5IyNn1AxE280GAJU9AeXb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0" Type="http://customschemas.google.com/relationships/presentationmetadata" Target="meta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font" Target="fonts/Roboto-boldItalic.fntdata"/><Relationship Id="rId5" Type="http://schemas.openxmlformats.org/officeDocument/2006/relationships/slide" Target="slides/slide1.xml"/><Relationship Id="rId6" Type="http://schemas.openxmlformats.org/officeDocument/2006/relationships/font" Target="fonts/Roboto-regular.fntdata"/><Relationship Id="rId7" Type="http://schemas.openxmlformats.org/officeDocument/2006/relationships/font" Target="fonts/Roboto-bold.fntdata"/><Relationship Id="rId8" Type="http://schemas.openxmlformats.org/officeDocument/2006/relationships/font" Target="fonts/Roboto-italic.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 name="Shape 20"/>
        <p:cNvGrpSpPr/>
        <p:nvPr/>
      </p:nvGrpSpPr>
      <p:grpSpPr>
        <a:xfrm>
          <a:off x="0" y="0"/>
          <a:ext cx="0" cy="0"/>
          <a:chOff x="0" y="0"/>
          <a:chExt cx="0" cy="0"/>
        </a:xfrm>
      </p:grpSpPr>
      <p:sp>
        <p:nvSpPr>
          <p:cNvPr id="21" name="Google Shape;2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9.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type="blank">
  <p:cSld name="BLANK">
    <p:bg>
      <p:bgPr>
        <a:blipFill>
          <a:blip r:embed="rId2">
            <a:alphaModFix/>
          </a:blip>
          <a:stretch>
            <a:fillRect/>
          </a:stretch>
        </a:blipFill>
      </p:bgPr>
    </p:bg>
    <p:spTree>
      <p:nvGrpSpPr>
        <p:cNvPr id="6" name="Shape 6"/>
        <p:cNvGrpSpPr/>
        <p:nvPr/>
      </p:nvGrpSpPr>
      <p:grpSpPr>
        <a:xfrm>
          <a:off x="0" y="0"/>
          <a:ext cx="0" cy="0"/>
          <a:chOff x="0" y="0"/>
          <a:chExt cx="0" cy="0"/>
        </a:xfrm>
      </p:grpSpPr>
      <p:sp>
        <p:nvSpPr>
          <p:cNvPr id="7" name="Google Shape;7;p3"/>
          <p:cNvSpPr/>
          <p:nvPr/>
        </p:nvSpPr>
        <p:spPr>
          <a:xfrm>
            <a:off x="0" y="29233911"/>
            <a:ext cx="43891200" cy="395021"/>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6480" u="none" cap="none" strike="noStrike">
              <a:solidFill>
                <a:schemeClr val="lt1"/>
              </a:solidFill>
              <a:latin typeface="Calibri"/>
              <a:ea typeface="Calibri"/>
              <a:cs typeface="Calibri"/>
              <a:sym typeface="Calibri"/>
            </a:endParaRPr>
          </a:p>
        </p:txBody>
      </p:sp>
      <p:sp>
        <p:nvSpPr>
          <p:cNvPr id="8" name="Google Shape;8;p3"/>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40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9" name="Google Shape;9;p3"/>
          <p:cNvPicPr preferRelativeResize="0"/>
          <p:nvPr/>
        </p:nvPicPr>
        <p:blipFill rotWithShape="1">
          <a:blip r:embed="rId3">
            <a:alphaModFix/>
          </a:blip>
          <a:srcRect b="0" l="0" r="0" t="0"/>
          <a:stretch/>
        </p:blipFill>
        <p:spPr>
          <a:xfrm>
            <a:off x="994221" y="30229645"/>
            <a:ext cx="2646812" cy="227280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0" name="Shape 10"/>
        <p:cNvGrpSpPr/>
        <p:nvPr/>
      </p:nvGrpSpPr>
      <p:grpSpPr>
        <a:xfrm>
          <a:off x="0" y="0"/>
          <a:ext cx="0" cy="0"/>
          <a:chOff x="0" y="0"/>
          <a:chExt cx="0" cy="0"/>
        </a:xfrm>
      </p:grpSpPr>
      <p:pic>
        <p:nvPicPr>
          <p:cNvPr descr="A picture containing drawing&#10;&#10;Description automatically generated" id="11" name="Google Shape;11;p4"/>
          <p:cNvPicPr preferRelativeResize="0"/>
          <p:nvPr/>
        </p:nvPicPr>
        <p:blipFill rotWithShape="1">
          <a:blip r:embed="rId2">
            <a:alphaModFix/>
          </a:blip>
          <a:srcRect b="0" l="0" r="0" t="0"/>
          <a:stretch/>
        </p:blipFill>
        <p:spPr>
          <a:xfrm>
            <a:off x="1196797" y="1016276"/>
            <a:ext cx="3641446" cy="3126894"/>
          </a:xfrm>
          <a:prstGeom prst="rect">
            <a:avLst/>
          </a:prstGeom>
          <a:noFill/>
          <a:ln>
            <a:noFill/>
          </a:ln>
        </p:spPr>
      </p:pic>
      <p:sp>
        <p:nvSpPr>
          <p:cNvPr id="12" name="Google Shape;12;p4"/>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13" name="Shape 13"/>
        <p:cNvGrpSpPr/>
        <p:nvPr/>
      </p:nvGrpSpPr>
      <p:grpSpPr>
        <a:xfrm>
          <a:off x="0" y="0"/>
          <a:ext cx="0" cy="0"/>
          <a:chOff x="0" y="0"/>
          <a:chExt cx="0" cy="0"/>
        </a:xfrm>
      </p:grpSpPr>
      <p:pic>
        <p:nvPicPr>
          <p:cNvPr descr="A close up of a sign&#10;&#10;Description automatically generated" id="14" name="Google Shape;14;p5"/>
          <p:cNvPicPr preferRelativeResize="0"/>
          <p:nvPr/>
        </p:nvPicPr>
        <p:blipFill rotWithShape="1">
          <a:blip r:embed="rId2">
            <a:alphaModFix/>
          </a:blip>
          <a:srcRect b="0" l="0" r="0" t="0"/>
          <a:stretch/>
        </p:blipFill>
        <p:spPr>
          <a:xfrm>
            <a:off x="1097308" y="1089188"/>
            <a:ext cx="3641448" cy="3126894"/>
          </a:xfrm>
          <a:prstGeom prst="rect">
            <a:avLst/>
          </a:prstGeom>
          <a:noFill/>
          <a:ln>
            <a:noFill/>
          </a:ln>
        </p:spPr>
      </p:pic>
      <p:sp>
        <p:nvSpPr>
          <p:cNvPr id="15" name="Google Shape;15;p5"/>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p:cSld name="2_Blank4">
    <p:bg>
      <p:bgPr>
        <a:solidFill>
          <a:srgbClr val="F2F2F2"/>
        </a:solidFill>
      </p:bgPr>
    </p:bg>
    <p:spTree>
      <p:nvGrpSpPr>
        <p:cNvPr id="16" name="Shape 16"/>
        <p:cNvGrpSpPr/>
        <p:nvPr/>
      </p:nvGrpSpPr>
      <p:grpSpPr>
        <a:xfrm>
          <a:off x="0" y="0"/>
          <a:ext cx="0" cy="0"/>
          <a:chOff x="0" y="0"/>
          <a:chExt cx="0" cy="0"/>
        </a:xfrm>
      </p:grpSpPr>
      <p:pic>
        <p:nvPicPr>
          <p:cNvPr descr="A close up of a sign&#10;&#10;Description automatically generated" id="17" name="Google Shape;17;p6"/>
          <p:cNvPicPr preferRelativeResize="0"/>
          <p:nvPr/>
        </p:nvPicPr>
        <p:blipFill rotWithShape="1">
          <a:blip r:embed="rId2">
            <a:alphaModFix/>
          </a:blip>
          <a:srcRect b="0" l="0" r="0" t="0"/>
          <a:stretch/>
        </p:blipFill>
        <p:spPr>
          <a:xfrm>
            <a:off x="994221" y="30227620"/>
            <a:ext cx="2651530" cy="2276856"/>
          </a:xfrm>
          <a:prstGeom prst="rect">
            <a:avLst/>
          </a:prstGeom>
          <a:noFill/>
          <a:ln>
            <a:noFill/>
          </a:ln>
        </p:spPr>
      </p:pic>
      <p:sp>
        <p:nvSpPr>
          <p:cNvPr id="18" name="Google Shape;18;p6"/>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
        <p:nvSpPr>
          <p:cNvPr id="19" name="Google Shape;19;p6"/>
          <p:cNvSpPr/>
          <p:nvPr/>
        </p:nvSpPr>
        <p:spPr>
          <a:xfrm>
            <a:off x="0" y="29233911"/>
            <a:ext cx="43891200" cy="395021"/>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480">
              <a:solidFill>
                <a:schemeClr val="lt1"/>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3.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10.jpg"/><Relationship Id="rId10" Type="http://schemas.openxmlformats.org/officeDocument/2006/relationships/image" Target="../media/image7.png"/><Relationship Id="rId13" Type="http://schemas.openxmlformats.org/officeDocument/2006/relationships/image" Target="../media/image16.jpg"/><Relationship Id="rId12" Type="http://schemas.openxmlformats.org/officeDocument/2006/relationships/image" Target="../media/image17.jp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 Id="rId4" Type="http://schemas.openxmlformats.org/officeDocument/2006/relationships/image" Target="../media/image6.png"/><Relationship Id="rId9" Type="http://schemas.openxmlformats.org/officeDocument/2006/relationships/image" Target="../media/image8.png"/><Relationship Id="rId15" Type="http://schemas.openxmlformats.org/officeDocument/2006/relationships/image" Target="../media/image14.png"/><Relationship Id="rId14" Type="http://schemas.openxmlformats.org/officeDocument/2006/relationships/image" Target="../media/image15.png"/><Relationship Id="rId16" Type="http://schemas.openxmlformats.org/officeDocument/2006/relationships/image" Target="../media/image19.png"/><Relationship Id="rId5" Type="http://schemas.openxmlformats.org/officeDocument/2006/relationships/image" Target="../media/image5.png"/><Relationship Id="rId6" Type="http://schemas.openxmlformats.org/officeDocument/2006/relationships/image" Target="../media/image11.png"/><Relationship Id="rId7" Type="http://schemas.openxmlformats.org/officeDocument/2006/relationships/image" Target="../media/image4.png"/><Relationship Id="rId8"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3" name="Shape 23"/>
        <p:cNvGrpSpPr/>
        <p:nvPr/>
      </p:nvGrpSpPr>
      <p:grpSpPr>
        <a:xfrm>
          <a:off x="0" y="0"/>
          <a:ext cx="0" cy="0"/>
          <a:chOff x="0" y="0"/>
          <a:chExt cx="0" cy="0"/>
        </a:xfrm>
      </p:grpSpPr>
      <p:sp>
        <p:nvSpPr>
          <p:cNvPr id="24" name="Google Shape;24;p1"/>
          <p:cNvSpPr txBox="1"/>
          <p:nvPr/>
        </p:nvSpPr>
        <p:spPr>
          <a:xfrm>
            <a:off x="9479448" y="465744"/>
            <a:ext cx="25896206" cy="363176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8800" u="none" cap="none" strike="noStrike">
                <a:solidFill>
                  <a:schemeClr val="lt1"/>
                </a:solidFill>
                <a:latin typeface="Arial"/>
                <a:ea typeface="Arial"/>
                <a:cs typeface="Arial"/>
                <a:sym typeface="Arial"/>
              </a:rPr>
              <a:t>Knights Foundation of Computing and Information Sciences</a:t>
            </a:r>
            <a:endParaRPr/>
          </a:p>
          <a:p>
            <a:pPr indent="0" lvl="0" marL="0" marR="0" rtl="0" algn="ctr">
              <a:spcBef>
                <a:spcPts val="0"/>
              </a:spcBef>
              <a:spcAft>
                <a:spcPts val="0"/>
              </a:spcAft>
              <a:buNone/>
            </a:pPr>
            <a:r>
              <a:rPr b="0" i="1" lang="en-US" sz="5400" u="none" cap="none" strike="noStrike">
                <a:solidFill>
                  <a:schemeClr val="lt1"/>
                </a:solidFill>
                <a:latin typeface="Arial"/>
                <a:ea typeface="Arial"/>
                <a:cs typeface="Arial"/>
                <a:sym typeface="Arial"/>
              </a:rPr>
              <a:t>Spring 2023 Senior Design Project</a:t>
            </a:r>
            <a:endParaRPr/>
          </a:p>
        </p:txBody>
      </p:sp>
      <p:sp>
        <p:nvSpPr>
          <p:cNvPr id="25" name="Google Shape;25;p1"/>
          <p:cNvSpPr txBox="1"/>
          <p:nvPr/>
        </p:nvSpPr>
        <p:spPr>
          <a:xfrm>
            <a:off x="4547338" y="3894907"/>
            <a:ext cx="35204400" cy="3230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Clr>
                <a:srgbClr val="00FFFF"/>
              </a:buClr>
              <a:buSzPts val="10000"/>
              <a:buFont typeface="Arial"/>
              <a:buNone/>
            </a:pPr>
            <a:r>
              <a:rPr b="1" i="0" lang="en-US" sz="10000" u="none" cap="none" strike="noStrike">
                <a:solidFill>
                  <a:srgbClr val="00FFFF"/>
                </a:solidFill>
                <a:latin typeface="Arial"/>
                <a:ea typeface="Arial"/>
                <a:cs typeface="Arial"/>
                <a:sym typeface="Arial"/>
              </a:rPr>
              <a:t>Auditory Training App</a:t>
            </a:r>
            <a:endParaRPr/>
          </a:p>
          <a:p>
            <a:pPr indent="0" lvl="0" marL="0" marR="0" rtl="0" algn="ctr">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Student</a:t>
            </a:r>
            <a:r>
              <a:rPr b="1" lang="en-US" sz="3500">
                <a:solidFill>
                  <a:schemeClr val="lt1"/>
                </a:solidFill>
              </a:rPr>
              <a:t>: Joseph Tran</a:t>
            </a:r>
            <a:endParaRPr b="0" i="0" sz="3500" u="none" cap="none" strike="noStrike">
              <a:solidFill>
                <a:schemeClr val="lt1"/>
              </a:solidFill>
              <a:latin typeface="Arial"/>
              <a:ea typeface="Arial"/>
              <a:cs typeface="Arial"/>
              <a:sym typeface="Arial"/>
            </a:endParaRPr>
          </a:p>
          <a:p>
            <a:pPr indent="0" lvl="0" marL="0" marR="0" rtl="0" algn="ctr">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Mentor:</a:t>
            </a:r>
            <a:r>
              <a:rPr b="1" i="1" lang="en-US" sz="3500" u="none" cap="none" strike="noStrike">
                <a:solidFill>
                  <a:schemeClr val="lt1"/>
                </a:solidFill>
                <a:latin typeface="Arial"/>
                <a:ea typeface="Arial"/>
                <a:cs typeface="Arial"/>
                <a:sym typeface="Arial"/>
              </a:rPr>
              <a:t> Dr. Alliete Alfano</a:t>
            </a:r>
            <a:r>
              <a:rPr b="0" i="0" lang="en-US" sz="3500" u="none" cap="none" strike="noStrike">
                <a:solidFill>
                  <a:schemeClr val="lt1"/>
                </a:solidFill>
                <a:latin typeface="Arial"/>
                <a:ea typeface="Arial"/>
                <a:cs typeface="Arial"/>
                <a:sym typeface="Arial"/>
              </a:rPr>
              <a:t>,</a:t>
            </a:r>
            <a:r>
              <a:rPr b="0" i="1" lang="en-US" sz="3500" u="none" cap="none" strike="noStrike">
                <a:solidFill>
                  <a:schemeClr val="lt1"/>
                </a:solidFill>
                <a:latin typeface="Arial"/>
                <a:ea typeface="Arial"/>
                <a:cs typeface="Arial"/>
                <a:sym typeface="Arial"/>
              </a:rPr>
              <a:t> Prod</a:t>
            </a:r>
            <a:r>
              <a:rPr i="1" lang="en-US" sz="3500">
                <a:solidFill>
                  <a:schemeClr val="lt1"/>
                </a:solidFill>
              </a:rPr>
              <a:t>uct Owner</a:t>
            </a:r>
            <a:r>
              <a:rPr b="0" i="0" lang="en-US" sz="3500" u="none" cap="none" strike="noStrike">
                <a:solidFill>
                  <a:schemeClr val="lt1"/>
                </a:solidFill>
                <a:latin typeface="Arial"/>
                <a:ea typeface="Arial"/>
                <a:cs typeface="Arial"/>
                <a:sym typeface="Arial"/>
              </a:rPr>
              <a:t> </a:t>
            </a:r>
            <a:endParaRPr/>
          </a:p>
          <a:p>
            <a:pPr indent="0" lvl="0" marL="0" marR="0" rtl="0" algn="ctr">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Instructor/Faculty:</a:t>
            </a:r>
            <a:r>
              <a:rPr b="1" i="1" lang="en-US" sz="3500" u="none" cap="none" strike="noStrike">
                <a:solidFill>
                  <a:schemeClr val="lt1"/>
                </a:solidFill>
                <a:latin typeface="Arial"/>
                <a:ea typeface="Arial"/>
                <a:cs typeface="Arial"/>
                <a:sym typeface="Arial"/>
              </a:rPr>
              <a:t> Dr. Masoud Sadjadi</a:t>
            </a:r>
            <a:r>
              <a:rPr b="0" i="0" lang="en-US" sz="3500" u="none" cap="none" strike="noStrike">
                <a:solidFill>
                  <a:schemeClr val="lt1"/>
                </a:solidFill>
                <a:latin typeface="Arial"/>
                <a:ea typeface="Arial"/>
                <a:cs typeface="Arial"/>
                <a:sym typeface="Arial"/>
              </a:rPr>
              <a:t>,</a:t>
            </a:r>
            <a:r>
              <a:rPr b="0" i="1" lang="en-US" sz="3500" u="none" cap="none" strike="noStrike">
                <a:solidFill>
                  <a:schemeClr val="lt1"/>
                </a:solidFill>
                <a:latin typeface="Arial"/>
                <a:ea typeface="Arial"/>
                <a:cs typeface="Arial"/>
                <a:sym typeface="Arial"/>
              </a:rPr>
              <a:t> </a:t>
            </a:r>
            <a:r>
              <a:rPr b="0" i="0" lang="en-US" sz="3500" u="none" cap="none" strike="noStrike">
                <a:solidFill>
                  <a:schemeClr val="lt1"/>
                </a:solidFill>
                <a:latin typeface="Arial"/>
                <a:ea typeface="Arial"/>
                <a:cs typeface="Arial"/>
                <a:sym typeface="Arial"/>
              </a:rPr>
              <a:t>Florida International University</a:t>
            </a:r>
            <a:endParaRPr/>
          </a:p>
        </p:txBody>
      </p:sp>
      <p:sp>
        <p:nvSpPr>
          <p:cNvPr id="26" name="Google Shape;26;p1"/>
          <p:cNvSpPr txBox="1"/>
          <p:nvPr/>
        </p:nvSpPr>
        <p:spPr>
          <a:xfrm>
            <a:off x="7732054" y="31318197"/>
            <a:ext cx="21444395" cy="813376"/>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3333CC"/>
              </a:buClr>
              <a:buSzPts val="2400"/>
              <a:buFont typeface="Arial"/>
              <a:buNone/>
            </a:pPr>
            <a:r>
              <a:rPr b="0" i="0" lang="en-US" sz="2400" u="none" cap="none" strike="noStrike">
                <a:solidFill>
                  <a:schemeClr val="lt2"/>
                </a:solidFill>
                <a:latin typeface="Arial"/>
                <a:ea typeface="Arial"/>
                <a:cs typeface="Arial"/>
                <a:sym typeface="Arial"/>
              </a:rPr>
              <a:t>The material presented in this poster is based upon the work supported by XXXXX (</a:t>
            </a:r>
            <a:r>
              <a:rPr b="0" i="1" lang="en-US" sz="2400" u="none" cap="none" strike="noStrike">
                <a:solidFill>
                  <a:schemeClr val="lt2"/>
                </a:solidFill>
                <a:latin typeface="Arial"/>
                <a:ea typeface="Arial"/>
                <a:cs typeface="Arial"/>
                <a:sym typeface="Arial"/>
              </a:rPr>
              <a:t>name of the project sponsor: federal, state or local government, or corporate partners, where applicable</a:t>
            </a:r>
            <a:r>
              <a:rPr b="0" i="0" lang="en-US" sz="2400" u="none" cap="none" strike="noStrike">
                <a:solidFill>
                  <a:schemeClr val="lt2"/>
                </a:solidFill>
                <a:latin typeface="Arial"/>
                <a:ea typeface="Arial"/>
                <a:cs typeface="Arial"/>
                <a:sym typeface="Arial"/>
              </a:rPr>
              <a:t>). We/I thank XXXX for his/her/their assistance and mentorship that I/we received throughout the senior design project.</a:t>
            </a:r>
            <a:endParaRPr/>
          </a:p>
        </p:txBody>
      </p:sp>
      <p:sp>
        <p:nvSpPr>
          <p:cNvPr id="27" name="Google Shape;27;p1"/>
          <p:cNvSpPr txBox="1"/>
          <p:nvPr/>
        </p:nvSpPr>
        <p:spPr>
          <a:xfrm>
            <a:off x="7732054" y="30770278"/>
            <a:ext cx="4578237" cy="547919"/>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00FFFF"/>
                </a:solidFill>
                <a:latin typeface="Arial"/>
                <a:ea typeface="Arial"/>
                <a:cs typeface="Arial"/>
                <a:sym typeface="Arial"/>
              </a:rPr>
              <a:t>ACKNOWLEDGEMENT</a:t>
            </a:r>
            <a:endParaRPr/>
          </a:p>
        </p:txBody>
      </p:sp>
      <p:sp>
        <p:nvSpPr>
          <p:cNvPr id="28" name="Google Shape;28;p1"/>
          <p:cNvSpPr txBox="1"/>
          <p:nvPr/>
        </p:nvSpPr>
        <p:spPr>
          <a:xfrm>
            <a:off x="5906372" y="7326630"/>
            <a:ext cx="4114800" cy="549275"/>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PROBLEM</a:t>
            </a:r>
            <a:endParaRPr/>
          </a:p>
        </p:txBody>
      </p:sp>
      <p:sp>
        <p:nvSpPr>
          <p:cNvPr id="29" name="Google Shape;29;p1"/>
          <p:cNvSpPr txBox="1"/>
          <p:nvPr/>
        </p:nvSpPr>
        <p:spPr>
          <a:xfrm>
            <a:off x="19888203" y="7327424"/>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CURRENT SYSTEM</a:t>
            </a:r>
            <a:endParaRPr/>
          </a:p>
        </p:txBody>
      </p:sp>
      <p:sp>
        <p:nvSpPr>
          <p:cNvPr id="30" name="Google Shape;30;p1"/>
          <p:cNvSpPr txBox="1"/>
          <p:nvPr/>
        </p:nvSpPr>
        <p:spPr>
          <a:xfrm>
            <a:off x="33666547" y="6959881"/>
            <a:ext cx="4114800" cy="549275"/>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REQUIREMENTS</a:t>
            </a:r>
            <a:endParaRPr/>
          </a:p>
        </p:txBody>
      </p:sp>
      <p:sp>
        <p:nvSpPr>
          <p:cNvPr id="31" name="Google Shape;31;p1"/>
          <p:cNvSpPr txBox="1"/>
          <p:nvPr/>
        </p:nvSpPr>
        <p:spPr>
          <a:xfrm>
            <a:off x="5906372" y="14807109"/>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SYSTEM DESIGN</a:t>
            </a:r>
            <a:endParaRPr/>
          </a:p>
        </p:txBody>
      </p:sp>
      <p:sp>
        <p:nvSpPr>
          <p:cNvPr id="32" name="Google Shape;32;p1"/>
          <p:cNvSpPr txBox="1"/>
          <p:nvPr/>
        </p:nvSpPr>
        <p:spPr>
          <a:xfrm>
            <a:off x="19762378" y="14806908"/>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OBJECT DESIGN</a:t>
            </a:r>
            <a:endParaRPr/>
          </a:p>
        </p:txBody>
      </p:sp>
      <p:sp>
        <p:nvSpPr>
          <p:cNvPr id="33" name="Google Shape;33;p1"/>
          <p:cNvSpPr txBox="1"/>
          <p:nvPr/>
        </p:nvSpPr>
        <p:spPr>
          <a:xfrm>
            <a:off x="33666549" y="15415650"/>
            <a:ext cx="44259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IMPLEMENTATION</a:t>
            </a:r>
            <a:endParaRPr/>
          </a:p>
        </p:txBody>
      </p:sp>
      <p:sp>
        <p:nvSpPr>
          <p:cNvPr id="34" name="Google Shape;34;p1"/>
          <p:cNvSpPr txBox="1"/>
          <p:nvPr/>
        </p:nvSpPr>
        <p:spPr>
          <a:xfrm>
            <a:off x="5569347" y="24002196"/>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VERIFICATION</a:t>
            </a:r>
            <a:endParaRPr/>
          </a:p>
        </p:txBody>
      </p:sp>
      <p:sp>
        <p:nvSpPr>
          <p:cNvPr id="35" name="Google Shape;35;p1"/>
          <p:cNvSpPr txBox="1"/>
          <p:nvPr/>
        </p:nvSpPr>
        <p:spPr>
          <a:xfrm>
            <a:off x="19558466" y="23817171"/>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SUMMARY</a:t>
            </a:r>
            <a:endParaRPr/>
          </a:p>
        </p:txBody>
      </p:sp>
      <p:sp>
        <p:nvSpPr>
          <p:cNvPr id="36" name="Google Shape;36;p1"/>
          <p:cNvSpPr txBox="1"/>
          <p:nvPr/>
        </p:nvSpPr>
        <p:spPr>
          <a:xfrm>
            <a:off x="32016694" y="7509142"/>
            <a:ext cx="8327700" cy="6988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lt1"/>
                </a:solidFill>
              </a:rPr>
              <a:t>• The program will be created in React as a web application to allow to be cross-platform. </a:t>
            </a:r>
            <a:endParaRPr sz="2800">
              <a:solidFill>
                <a:schemeClr val="lt1"/>
              </a:solidFill>
            </a:endParaRPr>
          </a:p>
          <a:p>
            <a:pPr indent="0" lvl="0" marL="0" marR="0" rtl="0" algn="l">
              <a:spcBef>
                <a:spcPts val="0"/>
              </a:spcBef>
              <a:spcAft>
                <a:spcPts val="0"/>
              </a:spcAft>
              <a:buNone/>
            </a:pPr>
            <a:r>
              <a:t/>
            </a:r>
            <a:endParaRPr sz="2800">
              <a:solidFill>
                <a:schemeClr val="lt1"/>
              </a:solidFill>
            </a:endParaRPr>
          </a:p>
          <a:p>
            <a:pPr indent="0" lvl="0" marL="0" marR="0" rtl="0" algn="l">
              <a:spcBef>
                <a:spcPts val="0"/>
              </a:spcBef>
              <a:spcAft>
                <a:spcPts val="0"/>
              </a:spcAft>
              <a:buNone/>
            </a:pPr>
            <a:r>
              <a:rPr lang="en-US" sz="2800">
                <a:solidFill>
                  <a:schemeClr val="lt1"/>
                </a:solidFill>
              </a:rPr>
              <a:t>• The web application has an appealing and simple user interface for efficient interaction</a:t>
            </a:r>
            <a:endParaRPr sz="2800">
              <a:solidFill>
                <a:schemeClr val="lt1"/>
              </a:solidFill>
            </a:endParaRPr>
          </a:p>
          <a:p>
            <a:pPr indent="0" lvl="0" marL="0" marR="0" rtl="0" algn="l">
              <a:spcBef>
                <a:spcPts val="0"/>
              </a:spcBef>
              <a:spcAft>
                <a:spcPts val="0"/>
              </a:spcAft>
              <a:buNone/>
            </a:pPr>
            <a:r>
              <a:t/>
            </a:r>
            <a:endParaRPr sz="2800">
              <a:solidFill>
                <a:schemeClr val="lt1"/>
              </a:solidFill>
            </a:endParaRPr>
          </a:p>
          <a:p>
            <a:pPr indent="0" lvl="0" marL="0" marR="0" rtl="0" algn="l">
              <a:spcBef>
                <a:spcPts val="0"/>
              </a:spcBef>
              <a:spcAft>
                <a:spcPts val="0"/>
              </a:spcAft>
              <a:buNone/>
            </a:pPr>
            <a:r>
              <a:rPr lang="en-US" sz="2800">
                <a:solidFill>
                  <a:schemeClr val="lt1"/>
                </a:solidFill>
              </a:rPr>
              <a:t> • Users can create an account and log into their account</a:t>
            </a:r>
            <a:endParaRPr sz="2800">
              <a:solidFill>
                <a:schemeClr val="lt1"/>
              </a:solidFill>
            </a:endParaRPr>
          </a:p>
          <a:p>
            <a:pPr indent="0" lvl="0" marL="0" marR="0" rtl="0" algn="l">
              <a:spcBef>
                <a:spcPts val="0"/>
              </a:spcBef>
              <a:spcAft>
                <a:spcPts val="0"/>
              </a:spcAft>
              <a:buNone/>
            </a:pPr>
            <a:r>
              <a:t/>
            </a:r>
            <a:endParaRPr sz="2800">
              <a:solidFill>
                <a:schemeClr val="lt1"/>
              </a:solidFill>
            </a:endParaRPr>
          </a:p>
          <a:p>
            <a:pPr indent="0" lvl="0" marL="0" marR="0" rtl="0" algn="l">
              <a:spcBef>
                <a:spcPts val="0"/>
              </a:spcBef>
              <a:spcAft>
                <a:spcPts val="0"/>
              </a:spcAft>
              <a:buNone/>
            </a:pPr>
            <a:r>
              <a:rPr lang="en-US" sz="2800">
                <a:solidFill>
                  <a:schemeClr val="lt1"/>
                </a:solidFill>
              </a:rPr>
              <a:t>• A placement test to gauge a user’s ability to identify sounds using their implants </a:t>
            </a:r>
            <a:endParaRPr sz="2800">
              <a:solidFill>
                <a:schemeClr val="lt1"/>
              </a:solidFill>
            </a:endParaRPr>
          </a:p>
          <a:p>
            <a:pPr indent="0" lvl="0" marL="0" marR="0" rtl="0" algn="l">
              <a:spcBef>
                <a:spcPts val="0"/>
              </a:spcBef>
              <a:spcAft>
                <a:spcPts val="0"/>
              </a:spcAft>
              <a:buNone/>
            </a:pPr>
            <a:r>
              <a:t/>
            </a:r>
            <a:endParaRPr sz="2800">
              <a:solidFill>
                <a:schemeClr val="lt1"/>
              </a:solidFill>
            </a:endParaRPr>
          </a:p>
          <a:p>
            <a:pPr indent="0" lvl="0" marL="0" marR="0" rtl="0" algn="l">
              <a:spcBef>
                <a:spcPts val="0"/>
              </a:spcBef>
              <a:spcAft>
                <a:spcPts val="0"/>
              </a:spcAft>
              <a:buNone/>
            </a:pPr>
            <a:r>
              <a:rPr lang="en-US" sz="2800">
                <a:solidFill>
                  <a:schemeClr val="lt1"/>
                </a:solidFill>
              </a:rPr>
              <a:t>• Allow the user to begin their training at a level easier or more difficult than their current hearing level </a:t>
            </a:r>
            <a:endParaRPr sz="2800">
              <a:solidFill>
                <a:schemeClr val="lt1"/>
              </a:solidFill>
            </a:endParaRPr>
          </a:p>
          <a:p>
            <a:pPr indent="0" lvl="0" marL="0" marR="0" rtl="0" algn="l">
              <a:spcBef>
                <a:spcPts val="0"/>
              </a:spcBef>
              <a:spcAft>
                <a:spcPts val="0"/>
              </a:spcAft>
              <a:buNone/>
            </a:pPr>
            <a:r>
              <a:t/>
            </a:r>
            <a:endParaRPr sz="2800">
              <a:solidFill>
                <a:schemeClr val="lt1"/>
              </a:solidFill>
              <a:latin typeface="Calibri"/>
              <a:ea typeface="Calibri"/>
              <a:cs typeface="Calibri"/>
              <a:sym typeface="Calibri"/>
            </a:endParaRPr>
          </a:p>
        </p:txBody>
      </p:sp>
      <p:sp>
        <p:nvSpPr>
          <p:cNvPr id="37" name="Google Shape;37;p1"/>
          <p:cNvSpPr txBox="1"/>
          <p:nvPr/>
        </p:nvSpPr>
        <p:spPr>
          <a:xfrm>
            <a:off x="16562352" y="7874707"/>
            <a:ext cx="11174400" cy="7296000"/>
          </a:xfrm>
          <a:prstGeom prst="rect">
            <a:avLst/>
          </a:prstGeom>
          <a:noFill/>
          <a:ln>
            <a:noFill/>
          </a:ln>
        </p:spPr>
        <p:txBody>
          <a:bodyPr anchorCtr="0" anchor="t" bIns="45700" lIns="91425" spcFirstLastPara="1" rIns="91425" wrap="square" tIns="45700">
            <a:spAutoFit/>
          </a:bodyPr>
          <a:lstStyle/>
          <a:p>
            <a:pPr indent="0" lvl="0" marL="914400" rtl="0" algn="l">
              <a:lnSpc>
                <a:spcPct val="100000"/>
              </a:lnSpc>
              <a:spcBef>
                <a:spcPts val="0"/>
              </a:spcBef>
              <a:spcAft>
                <a:spcPts val="0"/>
              </a:spcAft>
              <a:buNone/>
            </a:pPr>
            <a:r>
              <a:rPr lang="en-US" sz="3200">
                <a:solidFill>
                  <a:schemeClr val="lt1"/>
                </a:solidFill>
              </a:rPr>
              <a:t>Although there are several cochlear implant training apps available, including Speech ID 2, Hearoes, and iAngelSound, they often suffer from various shortcomings. For instance, they may not provide advanced users with enough flexibility to progress at their desired pace, and they may struggle with retaining users over time. Furthermore, the speech samples in these apps tend to sound robotic and unnatural, and users have expressed dissatisfaction with the repetitive nature of the activities and the lack of variety in speech patterns, such as different accents, male or female voices, and background noises.</a:t>
            </a:r>
            <a:endParaRPr sz="3200">
              <a:solidFill>
                <a:schemeClr val="lt1"/>
              </a:solidFill>
            </a:endParaRPr>
          </a:p>
          <a:p>
            <a:pPr indent="0" lvl="0" marL="0" rtl="0" algn="l">
              <a:lnSpc>
                <a:spcPct val="175000"/>
              </a:lnSpc>
              <a:spcBef>
                <a:spcPts val="0"/>
              </a:spcBef>
              <a:spcAft>
                <a:spcPts val="0"/>
              </a:spcAft>
              <a:buNone/>
            </a:pPr>
            <a:r>
              <a:t/>
            </a:r>
            <a:endParaRPr sz="3200">
              <a:solidFill>
                <a:schemeClr val="lt1"/>
              </a:solidFill>
            </a:endParaRPr>
          </a:p>
          <a:p>
            <a:pPr indent="0" lvl="0" marL="0" marR="0" rtl="0" algn="l">
              <a:spcBef>
                <a:spcPts val="0"/>
              </a:spcBef>
              <a:spcAft>
                <a:spcPts val="0"/>
              </a:spcAft>
              <a:buNone/>
            </a:pPr>
            <a:r>
              <a:t/>
            </a:r>
            <a:endParaRPr sz="2800">
              <a:solidFill>
                <a:schemeClr val="lt1"/>
              </a:solidFill>
              <a:latin typeface="Calibri"/>
              <a:ea typeface="Calibri"/>
              <a:cs typeface="Calibri"/>
              <a:sym typeface="Calibri"/>
            </a:endParaRPr>
          </a:p>
        </p:txBody>
      </p:sp>
      <p:pic>
        <p:nvPicPr>
          <p:cNvPr descr="Firebase Logo transparent PNG - StickPNG" id="38" name="Google Shape;38;p1"/>
          <p:cNvPicPr preferRelativeResize="0"/>
          <p:nvPr/>
        </p:nvPicPr>
        <p:blipFill rotWithShape="1">
          <a:blip r:embed="rId4">
            <a:alphaModFix/>
          </a:blip>
          <a:srcRect b="0" l="0" r="0" t="0"/>
          <a:stretch/>
        </p:blipFill>
        <p:spPr>
          <a:xfrm>
            <a:off x="33171026" y="18431842"/>
            <a:ext cx="838995" cy="1162262"/>
          </a:xfrm>
          <a:prstGeom prst="rect">
            <a:avLst/>
          </a:prstGeom>
          <a:noFill/>
          <a:ln>
            <a:noFill/>
          </a:ln>
        </p:spPr>
      </p:pic>
      <p:pic>
        <p:nvPicPr>
          <p:cNvPr descr="Knight Foundation School of Computing and Information Sciences" id="39" name="Google Shape;39;p1"/>
          <p:cNvPicPr preferRelativeResize="0"/>
          <p:nvPr/>
        </p:nvPicPr>
        <p:blipFill rotWithShape="1">
          <a:blip r:embed="rId5">
            <a:alphaModFix/>
          </a:blip>
          <a:srcRect b="0" l="0" r="0" t="0"/>
          <a:stretch/>
        </p:blipFill>
        <p:spPr>
          <a:xfrm>
            <a:off x="598799" y="828424"/>
            <a:ext cx="9256381" cy="1371316"/>
          </a:xfrm>
          <a:prstGeom prst="rect">
            <a:avLst/>
          </a:prstGeom>
          <a:noFill/>
          <a:ln>
            <a:noFill/>
          </a:ln>
        </p:spPr>
      </p:pic>
      <p:sp>
        <p:nvSpPr>
          <p:cNvPr id="40" name="Google Shape;40;p1"/>
          <p:cNvSpPr txBox="1"/>
          <p:nvPr/>
        </p:nvSpPr>
        <p:spPr>
          <a:xfrm>
            <a:off x="2557300" y="8077525"/>
            <a:ext cx="12168300" cy="6003000"/>
          </a:xfrm>
          <a:prstGeom prst="rect">
            <a:avLst/>
          </a:prstGeom>
          <a:noFill/>
          <a:ln>
            <a:noFill/>
          </a:ln>
        </p:spPr>
        <p:txBody>
          <a:bodyPr anchorCtr="0" anchor="t" bIns="45700" lIns="91425" spcFirstLastPara="1" rIns="91425" wrap="square" tIns="45700">
            <a:spAutoFit/>
          </a:bodyPr>
          <a:lstStyle/>
          <a:p>
            <a:pPr indent="0" lvl="0" marL="0" rtl="0" algn="l">
              <a:spcBef>
                <a:spcPts val="0"/>
              </a:spcBef>
              <a:spcAft>
                <a:spcPts val="0"/>
              </a:spcAft>
              <a:buNone/>
            </a:pPr>
            <a:r>
              <a:rPr lang="en-US" sz="3200">
                <a:solidFill>
                  <a:schemeClr val="lt1"/>
                </a:solidFill>
              </a:rPr>
              <a:t>Losing hearing for the first time as an adult can be a challenging and life-changing experience.Approximately 150,000 people require </a:t>
            </a:r>
            <a:r>
              <a:rPr lang="en-US" sz="3200">
                <a:solidFill>
                  <a:schemeClr val="lt1"/>
                </a:solidFill>
              </a:rPr>
              <a:t>cochlear</a:t>
            </a:r>
            <a:r>
              <a:rPr lang="en-US" sz="3200">
                <a:solidFill>
                  <a:schemeClr val="lt1"/>
                </a:solidFill>
              </a:rPr>
              <a:t> implants yearly. Individuals who receive a cochlear implant in adulthood are not able to benefit from the advantage that children have of being exposed to the sound of the implants during their critical period for developing speech and language skills. Adults with hearing loss who have undergone cochlear implant surgery require auditory training. However, the current auditory training resources available, such as non-interactive audio books and tapes, and a limited number of apps, do not offer engaging exercises with appropriate difficulty scaling for cochlear implant patients.</a:t>
            </a:r>
            <a:endParaRPr sz="3200">
              <a:solidFill>
                <a:schemeClr val="lt1"/>
              </a:solidFill>
            </a:endParaRPr>
          </a:p>
        </p:txBody>
      </p:sp>
      <p:sp>
        <p:nvSpPr>
          <p:cNvPr id="41" name="Google Shape;41;p1"/>
          <p:cNvSpPr txBox="1"/>
          <p:nvPr/>
        </p:nvSpPr>
        <p:spPr>
          <a:xfrm>
            <a:off x="2765101" y="24546276"/>
            <a:ext cx="9723300" cy="4525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3200">
                <a:solidFill>
                  <a:schemeClr val="lt1"/>
                </a:solidFill>
              </a:rPr>
              <a:t>The application was not subjected to any automated testing procedures. Instead, any modifications made to the application were manually tested and evaluated by team members through pull requests. These changes were only approved if they were deemed to be functioning correctly. To facilitate future maintenance of the project, it is advisable for incoming students to incorporate UI and regression testing. This would simplify the verification process</a:t>
            </a:r>
            <a:r>
              <a:rPr lang="en-US" sz="1200">
                <a:solidFill>
                  <a:srgbClr val="374151"/>
                </a:solidFill>
                <a:highlight>
                  <a:srgbClr val="F7F7F8"/>
                </a:highlight>
                <a:latin typeface="Roboto"/>
                <a:ea typeface="Roboto"/>
                <a:cs typeface="Roboto"/>
                <a:sym typeface="Roboto"/>
              </a:rPr>
              <a:t>.</a:t>
            </a:r>
            <a:r>
              <a:rPr b="0" i="0" lang="en-US" sz="2800" u="none" strike="noStrike">
                <a:solidFill>
                  <a:schemeClr val="lt1"/>
                </a:solidFill>
                <a:latin typeface="Arial"/>
                <a:ea typeface="Arial"/>
                <a:cs typeface="Arial"/>
                <a:sym typeface="Arial"/>
              </a:rPr>
              <a:t>.</a:t>
            </a:r>
            <a:endParaRPr sz="2800">
              <a:solidFill>
                <a:schemeClr val="lt1"/>
              </a:solidFill>
              <a:latin typeface="Calibri"/>
              <a:ea typeface="Calibri"/>
              <a:cs typeface="Calibri"/>
              <a:sym typeface="Calibri"/>
            </a:endParaRPr>
          </a:p>
        </p:txBody>
      </p:sp>
      <p:sp>
        <p:nvSpPr>
          <p:cNvPr id="42" name="Google Shape;42;p1"/>
          <p:cNvSpPr txBox="1"/>
          <p:nvPr/>
        </p:nvSpPr>
        <p:spPr>
          <a:xfrm>
            <a:off x="16282152" y="24574381"/>
            <a:ext cx="11174400" cy="4032900"/>
          </a:xfrm>
          <a:prstGeom prst="rect">
            <a:avLst/>
          </a:prstGeom>
          <a:noFill/>
          <a:ln>
            <a:noFill/>
          </a:ln>
        </p:spPr>
        <p:txBody>
          <a:bodyPr anchorCtr="0" anchor="t" bIns="45700" lIns="91425" spcFirstLastPara="1" rIns="91425" wrap="square" tIns="45700">
            <a:spAutoFit/>
          </a:bodyPr>
          <a:lstStyle/>
          <a:p>
            <a:pPr indent="0" lvl="0" marL="0" rtl="0" algn="l">
              <a:spcBef>
                <a:spcPts val="0"/>
              </a:spcBef>
              <a:spcAft>
                <a:spcPts val="0"/>
              </a:spcAft>
              <a:buNone/>
            </a:pPr>
            <a:r>
              <a:rPr lang="en-US" sz="3200">
                <a:solidFill>
                  <a:schemeClr val="lt1"/>
                </a:solidFill>
              </a:rPr>
              <a:t>This semester’s main goal for was to improve upon the last semester’s group’s features while also implementing new ones that improve upon the quality of life. One such feature is the ability to toggle on a newly implemented light and dark mode. Improved upon features include adding more functionalities for forums such as a reply features. Future students should try to implement more voiceover work to get this project closer to completion.</a:t>
            </a:r>
            <a:endParaRPr b="0" sz="2800">
              <a:solidFill>
                <a:schemeClr val="lt1"/>
              </a:solidFill>
              <a:latin typeface="Calibri"/>
              <a:ea typeface="Calibri"/>
              <a:cs typeface="Calibri"/>
              <a:sym typeface="Calibri"/>
            </a:endParaRPr>
          </a:p>
        </p:txBody>
      </p:sp>
      <p:pic>
        <p:nvPicPr>
          <p:cNvPr id="43" name="Google Shape;43;p1"/>
          <p:cNvPicPr preferRelativeResize="0"/>
          <p:nvPr/>
        </p:nvPicPr>
        <p:blipFill rotWithShape="1">
          <a:blip r:embed="rId6">
            <a:alphaModFix/>
          </a:blip>
          <a:srcRect b="0" l="0" r="0" t="0"/>
          <a:stretch/>
        </p:blipFill>
        <p:spPr>
          <a:xfrm>
            <a:off x="36584318" y="16471490"/>
            <a:ext cx="1204861" cy="1057355"/>
          </a:xfrm>
          <a:prstGeom prst="rect">
            <a:avLst/>
          </a:prstGeom>
          <a:noFill/>
          <a:ln>
            <a:noFill/>
          </a:ln>
        </p:spPr>
      </p:pic>
      <p:pic>
        <p:nvPicPr>
          <p:cNvPr descr="Icon&#10;&#10;Description automatically generated" id="44" name="Google Shape;44;p1"/>
          <p:cNvPicPr preferRelativeResize="0"/>
          <p:nvPr/>
        </p:nvPicPr>
        <p:blipFill rotWithShape="1">
          <a:blip r:embed="rId7">
            <a:alphaModFix/>
          </a:blip>
          <a:srcRect b="0" l="0" r="0" t="0"/>
          <a:stretch/>
        </p:blipFill>
        <p:spPr>
          <a:xfrm>
            <a:off x="34127313" y="16527903"/>
            <a:ext cx="1231632" cy="1215960"/>
          </a:xfrm>
          <a:prstGeom prst="rect">
            <a:avLst/>
          </a:prstGeom>
          <a:noFill/>
          <a:ln>
            <a:noFill/>
          </a:ln>
        </p:spPr>
      </p:pic>
      <p:pic>
        <p:nvPicPr>
          <p:cNvPr id="45" name="Google Shape;45;p1"/>
          <p:cNvPicPr preferRelativeResize="0"/>
          <p:nvPr/>
        </p:nvPicPr>
        <p:blipFill rotWithShape="1">
          <a:blip r:embed="rId8">
            <a:alphaModFix/>
          </a:blip>
          <a:srcRect b="0" l="0" r="0" t="0"/>
          <a:stretch/>
        </p:blipFill>
        <p:spPr>
          <a:xfrm>
            <a:off x="37985216" y="18404997"/>
            <a:ext cx="1204859" cy="1215959"/>
          </a:xfrm>
          <a:prstGeom prst="rect">
            <a:avLst/>
          </a:prstGeom>
          <a:noFill/>
          <a:ln>
            <a:noFill/>
          </a:ln>
        </p:spPr>
      </p:pic>
      <p:pic>
        <p:nvPicPr>
          <p:cNvPr id="46" name="Google Shape;46;p1"/>
          <p:cNvPicPr preferRelativeResize="0"/>
          <p:nvPr/>
        </p:nvPicPr>
        <p:blipFill rotWithShape="1">
          <a:blip r:embed="rId9">
            <a:alphaModFix/>
          </a:blip>
          <a:srcRect b="0" l="0" r="0" t="0"/>
          <a:stretch/>
        </p:blipFill>
        <p:spPr>
          <a:xfrm>
            <a:off x="34019990" y="20223798"/>
            <a:ext cx="1204858" cy="1215962"/>
          </a:xfrm>
          <a:prstGeom prst="rect">
            <a:avLst/>
          </a:prstGeom>
          <a:noFill/>
          <a:ln>
            <a:noFill/>
          </a:ln>
        </p:spPr>
      </p:pic>
      <p:pic>
        <p:nvPicPr>
          <p:cNvPr id="47" name="Google Shape;47;p1"/>
          <p:cNvPicPr preferRelativeResize="0"/>
          <p:nvPr/>
        </p:nvPicPr>
        <p:blipFill rotWithShape="1">
          <a:blip r:embed="rId10">
            <a:alphaModFix/>
          </a:blip>
          <a:srcRect b="0" l="33953" r="35818" t="59095"/>
          <a:stretch/>
        </p:blipFill>
        <p:spPr>
          <a:xfrm>
            <a:off x="36878259" y="20392187"/>
            <a:ext cx="1455300" cy="1215900"/>
          </a:xfrm>
          <a:prstGeom prst="hexagon">
            <a:avLst>
              <a:gd fmla="val 28107" name="adj"/>
              <a:gd fmla="val 115470" name="vf"/>
            </a:avLst>
          </a:prstGeom>
          <a:noFill/>
          <a:ln>
            <a:noFill/>
          </a:ln>
        </p:spPr>
      </p:pic>
      <p:pic>
        <p:nvPicPr>
          <p:cNvPr id="48" name="Google Shape;48;p1"/>
          <p:cNvPicPr preferRelativeResize="0"/>
          <p:nvPr/>
        </p:nvPicPr>
        <p:blipFill>
          <a:blip r:embed="rId11">
            <a:alphaModFix/>
          </a:blip>
          <a:stretch>
            <a:fillRect/>
          </a:stretch>
        </p:blipFill>
        <p:spPr>
          <a:xfrm>
            <a:off x="34988913" y="18308033"/>
            <a:ext cx="2410052" cy="1409885"/>
          </a:xfrm>
          <a:prstGeom prst="rect">
            <a:avLst/>
          </a:prstGeom>
          <a:noFill/>
          <a:ln>
            <a:noFill/>
          </a:ln>
        </p:spPr>
      </p:pic>
      <p:pic>
        <p:nvPicPr>
          <p:cNvPr id="49" name="Google Shape;49;p1"/>
          <p:cNvPicPr preferRelativeResize="0"/>
          <p:nvPr/>
        </p:nvPicPr>
        <p:blipFill>
          <a:blip r:embed="rId12">
            <a:alphaModFix/>
          </a:blip>
          <a:stretch>
            <a:fillRect/>
          </a:stretch>
        </p:blipFill>
        <p:spPr>
          <a:xfrm>
            <a:off x="1373275" y="15489300"/>
            <a:ext cx="13614251" cy="8009275"/>
          </a:xfrm>
          <a:prstGeom prst="rect">
            <a:avLst/>
          </a:prstGeom>
          <a:noFill/>
          <a:ln>
            <a:noFill/>
          </a:ln>
        </p:spPr>
      </p:pic>
      <p:sp>
        <p:nvSpPr>
          <p:cNvPr id="50" name="Google Shape;50;p1"/>
          <p:cNvSpPr txBox="1"/>
          <p:nvPr/>
        </p:nvSpPr>
        <p:spPr>
          <a:xfrm>
            <a:off x="34599975" y="22924375"/>
            <a:ext cx="6459600" cy="892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3200">
                <a:solidFill>
                  <a:schemeClr val="lt1"/>
                </a:solidFill>
              </a:rPr>
              <a:t>Screenshots</a:t>
            </a:r>
            <a:endParaRPr b="1" sz="3200">
              <a:solidFill>
                <a:schemeClr val="lt1"/>
              </a:solidFill>
            </a:endParaRPr>
          </a:p>
          <a:p>
            <a:pPr indent="0" lvl="0" marL="0" rtl="0" algn="l">
              <a:spcBef>
                <a:spcPts val="0"/>
              </a:spcBef>
              <a:spcAft>
                <a:spcPts val="0"/>
              </a:spcAft>
              <a:buNone/>
            </a:pPr>
            <a:r>
              <a:t/>
            </a:r>
            <a:endParaRPr/>
          </a:p>
        </p:txBody>
      </p:sp>
      <p:pic>
        <p:nvPicPr>
          <p:cNvPr id="51" name="Google Shape;51;p1"/>
          <p:cNvPicPr preferRelativeResize="0"/>
          <p:nvPr/>
        </p:nvPicPr>
        <p:blipFill>
          <a:blip r:embed="rId13">
            <a:alphaModFix/>
          </a:blip>
          <a:stretch>
            <a:fillRect/>
          </a:stretch>
        </p:blipFill>
        <p:spPr>
          <a:xfrm>
            <a:off x="17034387" y="15489988"/>
            <a:ext cx="9669935" cy="8192199"/>
          </a:xfrm>
          <a:prstGeom prst="rect">
            <a:avLst/>
          </a:prstGeom>
          <a:noFill/>
          <a:ln>
            <a:noFill/>
          </a:ln>
        </p:spPr>
      </p:pic>
      <p:pic>
        <p:nvPicPr>
          <p:cNvPr id="52" name="Google Shape;52;p1"/>
          <p:cNvPicPr preferRelativeResize="0"/>
          <p:nvPr/>
        </p:nvPicPr>
        <p:blipFill>
          <a:blip r:embed="rId14">
            <a:alphaModFix/>
          </a:blip>
          <a:stretch>
            <a:fillRect/>
          </a:stretch>
        </p:blipFill>
        <p:spPr>
          <a:xfrm>
            <a:off x="28894025" y="23411925"/>
            <a:ext cx="5356949" cy="2669225"/>
          </a:xfrm>
          <a:prstGeom prst="rect">
            <a:avLst/>
          </a:prstGeom>
          <a:noFill/>
          <a:ln>
            <a:noFill/>
          </a:ln>
        </p:spPr>
      </p:pic>
      <p:pic>
        <p:nvPicPr>
          <p:cNvPr id="53" name="Google Shape;53;p1"/>
          <p:cNvPicPr preferRelativeResize="0"/>
          <p:nvPr/>
        </p:nvPicPr>
        <p:blipFill>
          <a:blip r:embed="rId15">
            <a:alphaModFix/>
          </a:blip>
          <a:stretch>
            <a:fillRect/>
          </a:stretch>
        </p:blipFill>
        <p:spPr>
          <a:xfrm>
            <a:off x="33807917" y="26402250"/>
            <a:ext cx="4745275" cy="2669225"/>
          </a:xfrm>
          <a:prstGeom prst="rect">
            <a:avLst/>
          </a:prstGeom>
          <a:noFill/>
          <a:ln>
            <a:noFill/>
          </a:ln>
        </p:spPr>
      </p:pic>
      <p:pic>
        <p:nvPicPr>
          <p:cNvPr id="54" name="Google Shape;54;p1"/>
          <p:cNvPicPr preferRelativeResize="0"/>
          <p:nvPr/>
        </p:nvPicPr>
        <p:blipFill>
          <a:blip r:embed="rId16">
            <a:alphaModFix/>
          </a:blip>
          <a:stretch>
            <a:fillRect/>
          </a:stretch>
        </p:blipFill>
        <p:spPr>
          <a:xfrm>
            <a:off x="37781350" y="23411933"/>
            <a:ext cx="4745275" cy="2669217"/>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