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2"/>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2"/>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3"/>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5"/>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5"/>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4.png"/><Relationship Id="rId13" Type="http://schemas.openxmlformats.org/officeDocument/2006/relationships/image" Target="../media/image13.jpg"/><Relationship Id="rId12"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12.png"/><Relationship Id="rId9"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11.png"/><Relationship Id="rId7" Type="http://schemas.openxmlformats.org/officeDocument/2006/relationships/image" Target="../media/image9.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6"/>
          <p:cNvSpPr txBox="1"/>
          <p:nvPr/>
        </p:nvSpPr>
        <p:spPr>
          <a:xfrm>
            <a:off x="9479448" y="465744"/>
            <a:ext cx="25896206" cy="36317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Knights Foundation of Computing and Information Sciences</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Spring 2023 Senior Design Project</a:t>
            </a:r>
            <a:endParaRPr/>
          </a:p>
        </p:txBody>
      </p:sp>
      <p:sp>
        <p:nvSpPr>
          <p:cNvPr id="25" name="Google Shape;25;p6"/>
          <p:cNvSpPr txBox="1"/>
          <p:nvPr/>
        </p:nvSpPr>
        <p:spPr>
          <a:xfrm>
            <a:off x="4487863" y="385683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Auditory Training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1" lang="en-US" sz="3500">
                <a:solidFill>
                  <a:schemeClr val="lt1"/>
                </a:solidFill>
              </a:rPr>
              <a:t>Barbarella Castillo</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Dr. Alliete Alfano</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Product Owner</a:t>
            </a:r>
            <a:r>
              <a:rPr b="0" i="0"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if different from Instructor and where applicable)</a:t>
            </a:r>
            <a:r>
              <a:rPr b="0" i="0" lang="en-US" sz="3500" u="none" cap="none" strike="noStrike">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6"/>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6"/>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6"/>
          <p:cNvSpPr txBox="1"/>
          <p:nvPr/>
        </p:nvSpPr>
        <p:spPr>
          <a:xfrm>
            <a:off x="5906372" y="7326630"/>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6"/>
          <p:cNvSpPr txBox="1"/>
          <p:nvPr/>
        </p:nvSpPr>
        <p:spPr>
          <a:xfrm>
            <a:off x="19762428" y="750916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6"/>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1" name="Google Shape;31;p6"/>
          <p:cNvSpPr txBox="1"/>
          <p:nvPr/>
        </p:nvSpPr>
        <p:spPr>
          <a:xfrm>
            <a:off x="5891647" y="1338452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6"/>
          <p:cNvSpPr txBox="1"/>
          <p:nvPr/>
        </p:nvSpPr>
        <p:spPr>
          <a:xfrm>
            <a:off x="19762428" y="143039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6"/>
          <p:cNvSpPr txBox="1"/>
          <p:nvPr/>
        </p:nvSpPr>
        <p:spPr>
          <a:xfrm>
            <a:off x="34114525" y="2204362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4" name="Google Shape;34;p6"/>
          <p:cNvSpPr txBox="1"/>
          <p:nvPr/>
        </p:nvSpPr>
        <p:spPr>
          <a:xfrm>
            <a:off x="4941847" y="2331597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35" name="Google Shape;35;p6"/>
          <p:cNvSpPr txBox="1"/>
          <p:nvPr/>
        </p:nvSpPr>
        <p:spPr>
          <a:xfrm>
            <a:off x="19762428"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6"/>
          <p:cNvSpPr txBox="1"/>
          <p:nvPr/>
        </p:nvSpPr>
        <p:spPr>
          <a:xfrm>
            <a:off x="33731187" y="1454062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sp>
        <p:nvSpPr>
          <p:cNvPr id="37" name="Google Shape;37;p6"/>
          <p:cNvSpPr txBox="1"/>
          <p:nvPr/>
        </p:nvSpPr>
        <p:spPr>
          <a:xfrm>
            <a:off x="37987911" y="1006908"/>
            <a:ext cx="45969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000"/>
              <a:buFont typeface="Arial"/>
              <a:buNone/>
            </a:pPr>
            <a:r>
              <a:t/>
            </a:r>
            <a:endParaRPr/>
          </a:p>
        </p:txBody>
      </p:sp>
      <p:sp>
        <p:nvSpPr>
          <p:cNvPr id="38" name="Google Shape;38;p6"/>
          <p:cNvSpPr txBox="1"/>
          <p:nvPr/>
        </p:nvSpPr>
        <p:spPr>
          <a:xfrm>
            <a:off x="1421102" y="27673868"/>
            <a:ext cx="42012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a:p>
        </p:txBody>
      </p:sp>
      <p:sp>
        <p:nvSpPr>
          <p:cNvPr id="39" name="Google Shape;39;p6"/>
          <p:cNvSpPr txBox="1"/>
          <p:nvPr/>
        </p:nvSpPr>
        <p:spPr>
          <a:xfrm>
            <a:off x="31545826" y="7957950"/>
            <a:ext cx="9256500" cy="5633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000" u="none" strike="noStrike">
                <a:solidFill>
                  <a:schemeClr val="lt1"/>
                </a:solidFill>
              </a:rPr>
              <a:t>The following are required to run the program:</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 A computer with the following software:</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 </a:t>
            </a:r>
            <a:r>
              <a:rPr b="1" i="0" lang="en-US" sz="3000" u="sng" strike="noStrike">
                <a:solidFill>
                  <a:schemeClr val="lt1"/>
                </a:solidFill>
                <a:latin typeface="Arial"/>
                <a:ea typeface="Arial"/>
                <a:cs typeface="Arial"/>
                <a:sym typeface="Arial"/>
              </a:rPr>
              <a:t>Node JS</a:t>
            </a:r>
            <a:r>
              <a:rPr b="1" i="0" lang="en-US" sz="3000" u="sng" strike="noStrike">
                <a:solidFill>
                  <a:schemeClr val="lt1"/>
                </a:solidFill>
              </a:rPr>
              <a:t> </a:t>
            </a:r>
            <a:r>
              <a:rPr b="1" i="0" lang="en-US" sz="3000" u="none" strike="noStrike">
                <a:solidFill>
                  <a:schemeClr val="lt1"/>
                </a:solidFill>
              </a:rPr>
              <a:t>which is installed by the Node</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Package Manager</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 </a:t>
            </a:r>
            <a:r>
              <a:rPr b="1" i="0" lang="en-US" sz="3000" u="sng" strike="noStrike">
                <a:solidFill>
                  <a:schemeClr val="lt1"/>
                </a:solidFill>
                <a:latin typeface="Arial"/>
                <a:ea typeface="Arial"/>
                <a:cs typeface="Arial"/>
                <a:sym typeface="Arial"/>
              </a:rPr>
              <a:t>GitHub</a:t>
            </a:r>
            <a:r>
              <a:rPr b="1" i="0" lang="en-US" sz="3000" u="sng" strike="noStrike">
                <a:solidFill>
                  <a:schemeClr val="lt1"/>
                </a:solidFill>
              </a:rPr>
              <a:t> </a:t>
            </a:r>
            <a:r>
              <a:rPr b="1" i="0" lang="en-US" sz="3000" u="none" strike="noStrike">
                <a:solidFill>
                  <a:schemeClr val="lt1"/>
                </a:solidFill>
              </a:rPr>
              <a:t>desktop or access to GitHub to</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download the repository containing the project</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 An IDE of the user's preference to be able</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to run the program itself. (Recommended: </a:t>
            </a:r>
            <a:r>
              <a:rPr b="1" i="0" lang="en-US" sz="3000" u="sng" strike="noStrike">
                <a:solidFill>
                  <a:schemeClr val="lt1"/>
                </a:solidFill>
                <a:latin typeface="Arial"/>
                <a:ea typeface="Arial"/>
                <a:cs typeface="Arial"/>
                <a:sym typeface="Arial"/>
              </a:rPr>
              <a:t>VSCode</a:t>
            </a:r>
            <a:r>
              <a:rPr b="1" i="0" lang="en-US" sz="3000" u="none" strike="noStrike">
                <a:solidFill>
                  <a:schemeClr val="lt1"/>
                </a:solidFill>
              </a:rPr>
              <a:t>)</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 The</a:t>
            </a:r>
            <a:r>
              <a:rPr b="1" i="0" lang="en-US" sz="3000" u="none" strike="noStrike">
                <a:solidFill>
                  <a:schemeClr val="lt1"/>
                </a:solidFill>
                <a:latin typeface="Arial"/>
                <a:ea typeface="Arial"/>
                <a:cs typeface="Arial"/>
                <a:sym typeface="Arial"/>
              </a:rPr>
              <a:t> </a:t>
            </a:r>
            <a:r>
              <a:rPr b="1" i="0" lang="en-US" sz="3000" u="sng" strike="noStrike">
                <a:solidFill>
                  <a:schemeClr val="lt1"/>
                </a:solidFill>
                <a:latin typeface="Arial"/>
                <a:ea typeface="Arial"/>
                <a:cs typeface="Arial"/>
                <a:sym typeface="Arial"/>
              </a:rPr>
              <a:t>Google Firebase</a:t>
            </a:r>
            <a:r>
              <a:rPr b="1" i="0" lang="en-US" sz="3000" u="none" strike="noStrike">
                <a:solidFill>
                  <a:schemeClr val="lt1"/>
                </a:solidFill>
              </a:rPr>
              <a:t> key in order to connect the</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database which stores the user's information </a:t>
            </a:r>
            <a:endParaRPr b="1" sz="3000">
              <a:solidFill>
                <a:schemeClr val="lt1"/>
              </a:solidFill>
              <a:latin typeface="Calibri"/>
              <a:ea typeface="Calibri"/>
              <a:cs typeface="Calibri"/>
              <a:sym typeface="Calibri"/>
            </a:endParaRPr>
          </a:p>
          <a:p>
            <a:pPr indent="0" lvl="0" marL="0" marR="0" rtl="0" algn="l">
              <a:spcBef>
                <a:spcPts val="0"/>
              </a:spcBef>
              <a:spcAft>
                <a:spcPts val="0"/>
              </a:spcAft>
              <a:buNone/>
            </a:pPr>
            <a:r>
              <a:rPr b="1" i="0" lang="en-US" sz="3000" u="none" strike="noStrike">
                <a:solidFill>
                  <a:schemeClr val="lt1"/>
                </a:solidFill>
              </a:rPr>
              <a:t>when they create an account and activity records.</a:t>
            </a:r>
            <a:endParaRPr b="1" sz="3000">
              <a:solidFill>
                <a:schemeClr val="lt1"/>
              </a:solidFill>
              <a:latin typeface="Calibri"/>
              <a:ea typeface="Calibri"/>
              <a:cs typeface="Calibri"/>
              <a:sym typeface="Calibri"/>
            </a:endParaRPr>
          </a:p>
        </p:txBody>
      </p:sp>
      <p:sp>
        <p:nvSpPr>
          <p:cNvPr id="40" name="Google Shape;40;p6"/>
          <p:cNvSpPr txBox="1"/>
          <p:nvPr/>
        </p:nvSpPr>
        <p:spPr>
          <a:xfrm>
            <a:off x="16562314" y="8310757"/>
            <a:ext cx="11174400" cy="5420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700" u="none" strike="noStrike">
                <a:solidFill>
                  <a:schemeClr val="lt1"/>
                </a:solidFill>
              </a:rPr>
              <a:t>This is a continuation of the project. The team continued from the previous semester’s progress on the application. Some aspects that were wished to be improved on included:</a:t>
            </a:r>
            <a:endParaRPr b="1" sz="2700">
              <a:solidFill>
                <a:schemeClr val="lt1"/>
              </a:solidFill>
            </a:endParaRPr>
          </a:p>
          <a:p>
            <a:pPr indent="-450850" lvl="1" marL="914400" marR="0" rtl="0" algn="l">
              <a:spcBef>
                <a:spcPts val="0"/>
              </a:spcBef>
              <a:spcAft>
                <a:spcPts val="0"/>
              </a:spcAft>
              <a:buClr>
                <a:schemeClr val="lt1"/>
              </a:buClr>
              <a:buSzPts val="2700"/>
              <a:buChar char="•"/>
            </a:pPr>
            <a:r>
              <a:rPr b="1" i="0" lang="en-US" sz="2700" u="none" cap="none" strike="noStrike">
                <a:solidFill>
                  <a:schemeClr val="lt1"/>
                </a:solidFill>
              </a:rPr>
              <a:t>Settings: Dark mode</a:t>
            </a:r>
            <a:endParaRPr b="1" sz="2700"/>
          </a:p>
          <a:p>
            <a:pPr indent="-450850" lvl="1" marL="914400" marR="0" rtl="0" algn="l">
              <a:spcBef>
                <a:spcPts val="0"/>
              </a:spcBef>
              <a:spcAft>
                <a:spcPts val="0"/>
              </a:spcAft>
              <a:buClr>
                <a:schemeClr val="lt1"/>
              </a:buClr>
              <a:buSzPts val="2700"/>
              <a:buChar char="•"/>
            </a:pPr>
            <a:r>
              <a:rPr b="1" i="0" lang="en-US" sz="2700" u="none" cap="none" strike="noStrike">
                <a:solidFill>
                  <a:schemeClr val="lt1"/>
                </a:solidFill>
              </a:rPr>
              <a:t>Forums: Added functionality </a:t>
            </a:r>
            <a:endParaRPr b="1" sz="2700"/>
          </a:p>
          <a:p>
            <a:pPr indent="-450850" lvl="1" marL="914400" marR="0" rtl="0" algn="l">
              <a:spcBef>
                <a:spcPts val="0"/>
              </a:spcBef>
              <a:spcAft>
                <a:spcPts val="0"/>
              </a:spcAft>
              <a:buClr>
                <a:schemeClr val="lt1"/>
              </a:buClr>
              <a:buSzPts val="2700"/>
              <a:buChar char="•"/>
            </a:pPr>
            <a:r>
              <a:rPr b="1" i="0" lang="en-US" sz="2700" u="none" cap="none" strike="noStrike">
                <a:solidFill>
                  <a:schemeClr val="lt1"/>
                </a:solidFill>
              </a:rPr>
              <a:t>Game UI: Score board</a:t>
            </a:r>
            <a:endParaRPr b="1" sz="2700"/>
          </a:p>
          <a:p>
            <a:pPr indent="-450850" lvl="1" marL="914400" marR="0" rtl="0" algn="l">
              <a:spcBef>
                <a:spcPts val="0"/>
              </a:spcBef>
              <a:spcAft>
                <a:spcPts val="0"/>
              </a:spcAft>
              <a:buClr>
                <a:schemeClr val="lt1"/>
              </a:buClr>
              <a:buSzPts val="2700"/>
              <a:buChar char="•"/>
            </a:pPr>
            <a:r>
              <a:rPr b="1" i="0" lang="en-US" sz="2700" u="none" cap="none" strike="noStrike">
                <a:solidFill>
                  <a:schemeClr val="lt1"/>
                </a:solidFill>
              </a:rPr>
              <a:t>Mobile UI: Screen adjustments</a:t>
            </a:r>
            <a:endParaRPr b="1" sz="2700"/>
          </a:p>
          <a:p>
            <a:pPr indent="-450850" lvl="1" marL="914400" marR="0" rtl="0" algn="l">
              <a:spcBef>
                <a:spcPts val="0"/>
              </a:spcBef>
              <a:spcAft>
                <a:spcPts val="0"/>
              </a:spcAft>
              <a:buClr>
                <a:schemeClr val="lt1"/>
              </a:buClr>
              <a:buSzPts val="2700"/>
              <a:buFont typeface="Arial"/>
              <a:buChar char="•"/>
            </a:pPr>
            <a:r>
              <a:rPr b="1" i="0" lang="en-US" sz="2700" u="none" cap="none" strike="noStrike">
                <a:solidFill>
                  <a:schemeClr val="lt1"/>
                </a:solidFill>
              </a:rPr>
              <a:t>Reports Page: View all scores and share</a:t>
            </a:r>
            <a:r>
              <a:rPr lang="en-US" sz="2700">
                <a:solidFill>
                  <a:schemeClr val="dk1"/>
                </a:solidFill>
              </a:rPr>
              <a:t>				</a:t>
            </a:r>
            <a:endParaRPr sz="2700">
              <a:solidFill>
                <a:schemeClr val="dk1"/>
              </a:solidFill>
            </a:endParaRPr>
          </a:p>
          <a:p>
            <a:pPr indent="0" lvl="0" marL="0" rtl="0" algn="l">
              <a:lnSpc>
                <a:spcPct val="115000"/>
              </a:lnSpc>
              <a:spcBef>
                <a:spcPts val="1200"/>
              </a:spcBef>
              <a:spcAft>
                <a:spcPts val="1200"/>
              </a:spcAft>
              <a:buNone/>
            </a:pPr>
            <a:r>
              <a:rPr b="1" lang="en-US" sz="2700">
                <a:solidFill>
                  <a:srgbClr val="FFFFFF"/>
                </a:solidFill>
              </a:rPr>
              <a:t>The overall goal of the Auditory Training App is to provide users with fun listening auditory training using activities and lessons to improve the user’s hearing abilities. Everything will be documented so the next team may continue the progress.</a:t>
            </a:r>
            <a:endParaRPr sz="2700">
              <a:solidFill>
                <a:schemeClr val="lt1"/>
              </a:solidFill>
            </a:endParaRPr>
          </a:p>
        </p:txBody>
      </p:sp>
      <p:grpSp>
        <p:nvGrpSpPr>
          <p:cNvPr id="41" name="Google Shape;41;p6"/>
          <p:cNvGrpSpPr/>
          <p:nvPr/>
        </p:nvGrpSpPr>
        <p:grpSpPr>
          <a:xfrm>
            <a:off x="31638741" y="22633849"/>
            <a:ext cx="4184891" cy="1342707"/>
            <a:chOff x="30862340" y="15425675"/>
            <a:chExt cx="4184891" cy="1342707"/>
          </a:xfrm>
        </p:grpSpPr>
        <p:sp>
          <p:nvSpPr>
            <p:cNvPr id="42" name="Google Shape;42;p6"/>
            <p:cNvSpPr txBox="1"/>
            <p:nvPr/>
          </p:nvSpPr>
          <p:spPr>
            <a:xfrm>
              <a:off x="32107252" y="15876869"/>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Google Firebase</a:t>
              </a:r>
              <a:endParaRPr/>
            </a:p>
          </p:txBody>
        </p:sp>
        <p:pic>
          <p:nvPicPr>
            <p:cNvPr descr="Firebase Logo transparent PNG - StickPNG" id="43" name="Google Shape;43;p6"/>
            <p:cNvPicPr preferRelativeResize="0"/>
            <p:nvPr/>
          </p:nvPicPr>
          <p:blipFill rotWithShape="1">
            <a:blip r:embed="rId4">
              <a:alphaModFix/>
            </a:blip>
            <a:srcRect b="0" l="0" r="0" t="0"/>
            <a:stretch/>
          </p:blipFill>
          <p:spPr>
            <a:xfrm>
              <a:off x="30862340" y="15425675"/>
              <a:ext cx="978183" cy="1342707"/>
            </a:xfrm>
            <a:prstGeom prst="rect">
              <a:avLst/>
            </a:prstGeom>
            <a:noFill/>
            <a:ln>
              <a:noFill/>
            </a:ln>
          </p:spPr>
        </p:pic>
      </p:grpSp>
      <p:pic>
        <p:nvPicPr>
          <p:cNvPr descr="Knight Foundation School of Computing and Information Sciences" id="44" name="Google Shape;44;p6"/>
          <p:cNvPicPr preferRelativeResize="0"/>
          <p:nvPr/>
        </p:nvPicPr>
        <p:blipFill rotWithShape="1">
          <a:blip r:embed="rId5">
            <a:alphaModFix/>
          </a:blip>
          <a:srcRect b="0" l="0" r="0" t="0"/>
          <a:stretch/>
        </p:blipFill>
        <p:spPr>
          <a:xfrm>
            <a:off x="598799" y="828424"/>
            <a:ext cx="9256381" cy="1371316"/>
          </a:xfrm>
          <a:prstGeom prst="rect">
            <a:avLst/>
          </a:prstGeom>
          <a:noFill/>
          <a:ln>
            <a:noFill/>
          </a:ln>
        </p:spPr>
      </p:pic>
      <p:sp>
        <p:nvSpPr>
          <p:cNvPr id="45" name="Google Shape;45;p6"/>
          <p:cNvSpPr txBox="1"/>
          <p:nvPr/>
        </p:nvSpPr>
        <p:spPr>
          <a:xfrm>
            <a:off x="2976625" y="8365525"/>
            <a:ext cx="10896600" cy="37404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SzPts val="1100"/>
              <a:buNone/>
            </a:pPr>
            <a:r>
              <a:rPr b="1" lang="en-US" sz="3000">
                <a:solidFill>
                  <a:srgbClr val="FFFFFF"/>
                </a:solidFill>
              </a:rPr>
              <a:t>Individuals with hearing loss have limited interactive resources for auditory training. As such, these individuals require training in order to adjust to their new methods of hearing because they cannot identify speech when first using their implants. This web application seeks to help those who need training with their cochlear implants by providing a variety of speech identification lessons. </a:t>
            </a:r>
            <a:endParaRPr sz="3000">
              <a:solidFill>
                <a:schemeClr val="lt1"/>
              </a:solidFill>
            </a:endParaRPr>
          </a:p>
        </p:txBody>
      </p:sp>
      <p:sp>
        <p:nvSpPr>
          <p:cNvPr id="46" name="Google Shape;46;p6"/>
          <p:cNvSpPr txBox="1"/>
          <p:nvPr/>
        </p:nvSpPr>
        <p:spPr>
          <a:xfrm>
            <a:off x="2454200" y="24511275"/>
            <a:ext cx="10463400" cy="3324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000" u="none" strike="noStrike">
                <a:solidFill>
                  <a:schemeClr val="lt1"/>
                </a:solidFill>
              </a:rPr>
              <a:t>During the development of the application, we each focused on a specific feature that </a:t>
            </a:r>
            <a:r>
              <a:rPr b="1" lang="en-US" sz="3000">
                <a:solidFill>
                  <a:schemeClr val="lt1"/>
                </a:solidFill>
              </a:rPr>
              <a:t>needed improvement</a:t>
            </a:r>
            <a:r>
              <a:rPr b="1" i="0" lang="en-US" sz="3000" u="none" strike="noStrike">
                <a:solidFill>
                  <a:schemeClr val="lt1"/>
                </a:solidFill>
              </a:rPr>
              <a:t>. During meetings, changes were demoed, tested manually, and reviewed by other team members. Upon approval, the team was able to merge all the code to a "development" branch on the GitHub repository to allow the user to use the program.</a:t>
            </a:r>
            <a:endParaRPr b="1" sz="3000">
              <a:solidFill>
                <a:schemeClr val="lt1"/>
              </a:solidFill>
              <a:latin typeface="Calibri"/>
              <a:ea typeface="Calibri"/>
              <a:cs typeface="Calibri"/>
              <a:sym typeface="Calibri"/>
            </a:endParaRPr>
          </a:p>
        </p:txBody>
      </p:sp>
      <p:sp>
        <p:nvSpPr>
          <p:cNvPr id="47" name="Google Shape;47;p6"/>
          <p:cNvSpPr txBox="1"/>
          <p:nvPr/>
        </p:nvSpPr>
        <p:spPr>
          <a:xfrm>
            <a:off x="16562325" y="24403424"/>
            <a:ext cx="11174400" cy="3540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strike="noStrike">
                <a:solidFill>
                  <a:schemeClr val="lt1"/>
                </a:solidFill>
              </a:rPr>
              <a:t>The main goal of this semester was to improve and expand on the future of the app. In order to proceed, features from the previous semesters had to be properly debugged and documented. Overall, the work completed this semester was effective in reinforcing foundations.</a:t>
            </a:r>
            <a:endParaRPr b="1" sz="2800">
              <a:solidFill>
                <a:schemeClr val="lt1"/>
              </a:solidFill>
              <a:latin typeface="Calibri"/>
              <a:ea typeface="Calibri"/>
              <a:cs typeface="Calibri"/>
              <a:sym typeface="Calibri"/>
            </a:endParaRPr>
          </a:p>
          <a:p>
            <a:pPr indent="0" lvl="0" marL="0" marR="0" rtl="0" algn="l">
              <a:spcBef>
                <a:spcPts val="0"/>
              </a:spcBef>
              <a:spcAft>
                <a:spcPts val="0"/>
              </a:spcAft>
              <a:buNone/>
            </a:pPr>
            <a:r>
              <a:rPr b="1" lang="en-US" sz="2800">
                <a:solidFill>
                  <a:schemeClr val="lt1"/>
                </a:solidFill>
              </a:rPr>
              <a:t>The Responsiveness of the website can be further improved upon by creating </a:t>
            </a:r>
            <a:r>
              <a:rPr b="1" lang="en-US" sz="2800">
                <a:solidFill>
                  <a:schemeClr val="lt1"/>
                </a:solidFill>
              </a:rPr>
              <a:t>more</a:t>
            </a:r>
            <a:r>
              <a:rPr b="1" lang="en-US" sz="2800">
                <a:solidFill>
                  <a:schemeClr val="lt1"/>
                </a:solidFill>
              </a:rPr>
              <a:t> mobile friendly features which would expand the users accessibility to the auditory programs.</a:t>
            </a:r>
            <a:endParaRPr b="1" sz="2800">
              <a:solidFill>
                <a:schemeClr val="lt1"/>
              </a:solidFill>
              <a:latin typeface="Calibri"/>
              <a:ea typeface="Calibri"/>
              <a:cs typeface="Calibri"/>
              <a:sym typeface="Calibri"/>
            </a:endParaRPr>
          </a:p>
        </p:txBody>
      </p:sp>
      <p:grpSp>
        <p:nvGrpSpPr>
          <p:cNvPr id="48" name="Google Shape;48;p6"/>
          <p:cNvGrpSpPr/>
          <p:nvPr/>
        </p:nvGrpSpPr>
        <p:grpSpPr>
          <a:xfrm>
            <a:off x="36152055" y="22728570"/>
            <a:ext cx="4595253" cy="1221515"/>
            <a:chOff x="36126073" y="15314680"/>
            <a:chExt cx="4595253" cy="1221515"/>
          </a:xfrm>
        </p:grpSpPr>
        <p:pic>
          <p:nvPicPr>
            <p:cNvPr id="49" name="Google Shape;49;p6"/>
            <p:cNvPicPr preferRelativeResize="0"/>
            <p:nvPr/>
          </p:nvPicPr>
          <p:blipFill rotWithShape="1">
            <a:blip r:embed="rId6">
              <a:alphaModFix/>
            </a:blip>
            <a:srcRect b="0" l="0" r="0" t="0"/>
            <a:stretch/>
          </p:blipFill>
          <p:spPr>
            <a:xfrm>
              <a:off x="36126073" y="15314680"/>
              <a:ext cx="1404742" cy="1221515"/>
            </a:xfrm>
            <a:prstGeom prst="rect">
              <a:avLst/>
            </a:prstGeom>
            <a:noFill/>
            <a:ln>
              <a:noFill/>
            </a:ln>
          </p:spPr>
        </p:pic>
        <p:sp>
          <p:nvSpPr>
            <p:cNvPr id="50" name="Google Shape;50;p6"/>
            <p:cNvSpPr txBox="1"/>
            <p:nvPr/>
          </p:nvSpPr>
          <p:spPr>
            <a:xfrm>
              <a:off x="37781347" y="15632369"/>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React</a:t>
              </a:r>
              <a:endParaRPr/>
            </a:p>
          </p:txBody>
        </p:sp>
      </p:grpSp>
      <p:grpSp>
        <p:nvGrpSpPr>
          <p:cNvPr id="51" name="Google Shape;51;p6"/>
          <p:cNvGrpSpPr/>
          <p:nvPr/>
        </p:nvGrpSpPr>
        <p:grpSpPr>
          <a:xfrm>
            <a:off x="31233150" y="25978117"/>
            <a:ext cx="4756491" cy="1404742"/>
            <a:chOff x="28978043" y="19084693"/>
            <a:chExt cx="4756491" cy="1404742"/>
          </a:xfrm>
        </p:grpSpPr>
        <p:pic>
          <p:nvPicPr>
            <p:cNvPr descr="Icon&#10;&#10;Description automatically generated" id="52" name="Google Shape;52;p6"/>
            <p:cNvPicPr preferRelativeResize="0"/>
            <p:nvPr/>
          </p:nvPicPr>
          <p:blipFill rotWithShape="1">
            <a:blip r:embed="rId7">
              <a:alphaModFix/>
            </a:blip>
            <a:srcRect b="0" l="0" r="0" t="0"/>
            <a:stretch/>
          </p:blipFill>
          <p:spPr>
            <a:xfrm>
              <a:off x="28978043" y="19084693"/>
              <a:ext cx="1435958" cy="1404742"/>
            </a:xfrm>
            <a:prstGeom prst="rect">
              <a:avLst/>
            </a:prstGeom>
            <a:noFill/>
            <a:ln>
              <a:noFill/>
            </a:ln>
          </p:spPr>
        </p:pic>
        <p:sp>
          <p:nvSpPr>
            <p:cNvPr id="53" name="Google Shape;53;p6"/>
            <p:cNvSpPr txBox="1"/>
            <p:nvPr/>
          </p:nvSpPr>
          <p:spPr>
            <a:xfrm>
              <a:off x="30794534" y="19554858"/>
              <a:ext cx="2940000" cy="554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Git/GitHub</a:t>
              </a:r>
              <a:endParaRPr/>
            </a:p>
          </p:txBody>
        </p:sp>
      </p:grpSp>
      <p:grpSp>
        <p:nvGrpSpPr>
          <p:cNvPr id="54" name="Google Shape;54;p6"/>
          <p:cNvGrpSpPr/>
          <p:nvPr/>
        </p:nvGrpSpPr>
        <p:grpSpPr>
          <a:xfrm>
            <a:off x="36150059" y="24286874"/>
            <a:ext cx="4815378" cy="1404742"/>
            <a:chOff x="36140310" y="17078380"/>
            <a:chExt cx="4815378" cy="1404742"/>
          </a:xfrm>
        </p:grpSpPr>
        <p:pic>
          <p:nvPicPr>
            <p:cNvPr id="55" name="Google Shape;55;p6"/>
            <p:cNvPicPr preferRelativeResize="0"/>
            <p:nvPr/>
          </p:nvPicPr>
          <p:blipFill rotWithShape="1">
            <a:blip r:embed="rId8">
              <a:alphaModFix/>
            </a:blip>
            <a:srcRect b="0" l="0" r="0" t="0"/>
            <a:stretch/>
          </p:blipFill>
          <p:spPr>
            <a:xfrm>
              <a:off x="36140310" y="17078380"/>
              <a:ext cx="1404742" cy="1404742"/>
            </a:xfrm>
            <a:prstGeom prst="rect">
              <a:avLst/>
            </a:prstGeom>
            <a:noFill/>
            <a:ln>
              <a:noFill/>
            </a:ln>
          </p:spPr>
        </p:pic>
        <p:sp>
          <p:nvSpPr>
            <p:cNvPr id="56" name="Google Shape;56;p6"/>
            <p:cNvSpPr txBox="1"/>
            <p:nvPr/>
          </p:nvSpPr>
          <p:spPr>
            <a:xfrm>
              <a:off x="37781347" y="17494804"/>
              <a:ext cx="3174341"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Visual Studio Code</a:t>
              </a:r>
              <a:endParaRPr/>
            </a:p>
          </p:txBody>
        </p:sp>
      </p:grpSp>
      <p:grpSp>
        <p:nvGrpSpPr>
          <p:cNvPr id="57" name="Google Shape;57;p6"/>
          <p:cNvGrpSpPr/>
          <p:nvPr/>
        </p:nvGrpSpPr>
        <p:grpSpPr>
          <a:xfrm>
            <a:off x="31381460" y="24282350"/>
            <a:ext cx="4459877" cy="1404743"/>
            <a:chOff x="30649061" y="17423876"/>
            <a:chExt cx="4459877" cy="1404743"/>
          </a:xfrm>
        </p:grpSpPr>
        <p:sp>
          <p:nvSpPr>
            <p:cNvPr id="58" name="Google Shape;58;p6"/>
            <p:cNvSpPr txBox="1"/>
            <p:nvPr/>
          </p:nvSpPr>
          <p:spPr>
            <a:xfrm>
              <a:off x="32168959" y="17845813"/>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JavaScript</a:t>
              </a:r>
              <a:endParaRPr/>
            </a:p>
          </p:txBody>
        </p:sp>
        <p:pic>
          <p:nvPicPr>
            <p:cNvPr id="59" name="Google Shape;59;p6"/>
            <p:cNvPicPr preferRelativeResize="0"/>
            <p:nvPr/>
          </p:nvPicPr>
          <p:blipFill rotWithShape="1">
            <a:blip r:embed="rId9">
              <a:alphaModFix/>
            </a:blip>
            <a:srcRect b="0" l="0" r="0" t="0"/>
            <a:stretch/>
          </p:blipFill>
          <p:spPr>
            <a:xfrm>
              <a:off x="30649061" y="17423876"/>
              <a:ext cx="1404743" cy="1404743"/>
            </a:xfrm>
            <a:prstGeom prst="rect">
              <a:avLst/>
            </a:prstGeom>
            <a:noFill/>
            <a:ln>
              <a:noFill/>
            </a:ln>
          </p:spPr>
        </p:pic>
      </p:grpSp>
      <p:grpSp>
        <p:nvGrpSpPr>
          <p:cNvPr id="60" name="Google Shape;60;p6"/>
          <p:cNvGrpSpPr/>
          <p:nvPr/>
        </p:nvGrpSpPr>
        <p:grpSpPr>
          <a:xfrm>
            <a:off x="36094385" y="25951132"/>
            <a:ext cx="4753870" cy="1404742"/>
            <a:chOff x="35317984" y="18742958"/>
            <a:chExt cx="4753870" cy="1404742"/>
          </a:xfrm>
        </p:grpSpPr>
        <p:sp>
          <p:nvSpPr>
            <p:cNvPr id="61" name="Google Shape;61;p6"/>
            <p:cNvSpPr txBox="1"/>
            <p:nvPr/>
          </p:nvSpPr>
          <p:spPr>
            <a:xfrm>
              <a:off x="37131875" y="19168330"/>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NodeJS</a:t>
              </a:r>
              <a:endParaRPr/>
            </a:p>
          </p:txBody>
        </p:sp>
        <p:pic>
          <p:nvPicPr>
            <p:cNvPr id="62" name="Google Shape;62;p6"/>
            <p:cNvPicPr preferRelativeResize="0"/>
            <p:nvPr/>
          </p:nvPicPr>
          <p:blipFill rotWithShape="1">
            <a:blip r:embed="rId10">
              <a:alphaModFix/>
            </a:blip>
            <a:srcRect b="0" l="33954" r="35817" t="59096"/>
            <a:stretch/>
          </p:blipFill>
          <p:spPr>
            <a:xfrm>
              <a:off x="35317984" y="18742958"/>
              <a:ext cx="1696711" cy="1404742"/>
            </a:xfrm>
            <a:prstGeom prst="hexagon">
              <a:avLst>
                <a:gd fmla="val 28107" name="adj"/>
                <a:gd fmla="val 115470" name="vf"/>
              </a:avLst>
            </a:prstGeom>
            <a:noFill/>
            <a:ln>
              <a:noFill/>
            </a:ln>
          </p:spPr>
        </p:pic>
      </p:grpSp>
      <p:pic>
        <p:nvPicPr>
          <p:cNvPr id="63" name="Google Shape;63;p6"/>
          <p:cNvPicPr preferRelativeResize="0"/>
          <p:nvPr/>
        </p:nvPicPr>
        <p:blipFill>
          <a:blip r:embed="rId11">
            <a:alphaModFix/>
          </a:blip>
          <a:stretch>
            <a:fillRect/>
          </a:stretch>
        </p:blipFill>
        <p:spPr>
          <a:xfrm>
            <a:off x="30666550" y="16544788"/>
            <a:ext cx="11010748" cy="2174963"/>
          </a:xfrm>
          <a:prstGeom prst="rect">
            <a:avLst/>
          </a:prstGeom>
          <a:noFill/>
          <a:ln>
            <a:noFill/>
          </a:ln>
        </p:spPr>
      </p:pic>
      <p:sp>
        <p:nvSpPr>
          <p:cNvPr id="64" name="Google Shape;64;p6"/>
          <p:cNvSpPr txBox="1"/>
          <p:nvPr/>
        </p:nvSpPr>
        <p:spPr>
          <a:xfrm>
            <a:off x="2454200" y="19960450"/>
            <a:ext cx="10463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rgbClr val="E7E6E6"/>
                </a:solidFill>
              </a:rPr>
              <a:t>The system design was to allow the user to access the auditory trainings on their mobile device with a seamless look on all of the features and games. This would allow more use of the training app since currently mobile is used much more frequently than web apps as phones are more widely used. </a:t>
            </a:r>
            <a:endParaRPr sz="3000"/>
          </a:p>
        </p:txBody>
      </p:sp>
      <p:pic>
        <p:nvPicPr>
          <p:cNvPr id="65" name="Google Shape;65;p6"/>
          <p:cNvPicPr preferRelativeResize="0"/>
          <p:nvPr/>
        </p:nvPicPr>
        <p:blipFill>
          <a:blip r:embed="rId12">
            <a:alphaModFix/>
          </a:blip>
          <a:stretch>
            <a:fillRect/>
          </a:stretch>
        </p:blipFill>
        <p:spPr>
          <a:xfrm>
            <a:off x="3053850" y="14139825"/>
            <a:ext cx="8893072" cy="5633699"/>
          </a:xfrm>
          <a:prstGeom prst="rect">
            <a:avLst/>
          </a:prstGeom>
          <a:noFill/>
          <a:ln>
            <a:noFill/>
          </a:ln>
        </p:spPr>
      </p:pic>
      <p:pic>
        <p:nvPicPr>
          <p:cNvPr id="66" name="Google Shape;66;p6"/>
          <p:cNvPicPr preferRelativeResize="0"/>
          <p:nvPr/>
        </p:nvPicPr>
        <p:blipFill>
          <a:blip r:embed="rId13">
            <a:alphaModFix/>
          </a:blip>
          <a:stretch>
            <a:fillRect/>
          </a:stretch>
        </p:blipFill>
        <p:spPr>
          <a:xfrm>
            <a:off x="17510125" y="15382862"/>
            <a:ext cx="8563901" cy="730525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