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3" roundtripDataSignature="AMtx7mh6yMmfeCL0RDmoBTm+16pRIhp1Q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slide" Target="slides/slide18.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12" Type="http://schemas.openxmlformats.org/officeDocument/2006/relationships/slide" Target="slides/slide8.xml"/><Relationship Id="rId23" Type="http://customschemas.google.com/relationships/presentationmetadata" Target="meta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23118ee053c_0_3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9" name="Google Shape;309;g23118ee053c_0_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9" name="Google Shape;31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23118ee053c_0_3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6" name="Google Shape;326;g23118ee053c_0_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230ed6c50c2_0_1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3" name="Google Shape;333;g230ed6c50c2_0_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230ed6c50c2_0_2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2" name="Google Shape;342;g230ed6c50c2_0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2" name="Google Shape;35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230ed6c50c2_0_2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9" name="Google Shape;359;g230ed6c50c2_0_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230ed6c50c2_0_4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3" name="Google Shape;373;g230ed6c50c2_0_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9" name="Google Shape;37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9" name="Google Shape;229;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2" name="Google Shape;252;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 name="Google Shape;25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1" name="Google Shape;27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2" name="Google Shape;282;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23118ee053c_0_5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g23118ee053c_0_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6.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90" name="Shape 90"/>
        <p:cNvGrpSpPr/>
        <p:nvPr/>
      </p:nvGrpSpPr>
      <p:grpSpPr>
        <a:xfrm>
          <a:off x="0" y="0"/>
          <a:ext cx="0" cy="0"/>
          <a:chOff x="0" y="0"/>
          <a:chExt cx="0" cy="0"/>
        </a:xfrm>
      </p:grpSpPr>
      <p:sp>
        <p:nvSpPr>
          <p:cNvPr id="91" name="Google Shape;91;p2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92" name="Google Shape;92;p22"/>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93" name="Google Shape;93;p22"/>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95" name="Google Shape;95;p22"/>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96" name="Google Shape;96;p22"/>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7" name="Google Shape;97;p22"/>
          <p:cNvGrpSpPr/>
          <p:nvPr/>
        </p:nvGrpSpPr>
        <p:grpSpPr>
          <a:xfrm flipH="1" rot="10800000">
            <a:off x="5539549" y="5593682"/>
            <a:ext cx="522582" cy="530386"/>
            <a:chOff x="5537620" y="745237"/>
            <a:chExt cx="522582" cy="530387"/>
          </a:xfrm>
        </p:grpSpPr>
        <p:sp>
          <p:nvSpPr>
            <p:cNvPr id="98" name="Google Shape;98;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 name="Google Shape;99;p2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0" name="Google Shape;100;p22"/>
          <p:cNvGrpSpPr/>
          <p:nvPr/>
        </p:nvGrpSpPr>
        <p:grpSpPr>
          <a:xfrm>
            <a:off x="5539549" y="745237"/>
            <a:ext cx="522582" cy="529650"/>
            <a:chOff x="5537620" y="745237"/>
            <a:chExt cx="522582" cy="529650"/>
          </a:xfrm>
        </p:grpSpPr>
        <p:sp>
          <p:nvSpPr>
            <p:cNvPr id="101" name="Google Shape;101;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2" name="Google Shape;102;p22"/>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3" name="Google Shape;103;p22"/>
          <p:cNvGrpSpPr/>
          <p:nvPr/>
        </p:nvGrpSpPr>
        <p:grpSpPr>
          <a:xfrm>
            <a:off x="11086608" y="745237"/>
            <a:ext cx="522582" cy="530387"/>
            <a:chOff x="11140977" y="745237"/>
            <a:chExt cx="522582" cy="530387"/>
          </a:xfrm>
        </p:grpSpPr>
        <p:sp>
          <p:nvSpPr>
            <p:cNvPr id="104" name="Google Shape;104;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5" name="Google Shape;105;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6" name="Google Shape;106;p22"/>
          <p:cNvGrpSpPr/>
          <p:nvPr/>
        </p:nvGrpSpPr>
        <p:grpSpPr>
          <a:xfrm flipH="1" rot="10800000">
            <a:off x="11086608" y="5593682"/>
            <a:ext cx="522582" cy="530386"/>
            <a:chOff x="11140977" y="745237"/>
            <a:chExt cx="522582" cy="530387"/>
          </a:xfrm>
        </p:grpSpPr>
        <p:sp>
          <p:nvSpPr>
            <p:cNvPr id="107" name="Google Shape;107;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8" name="Google Shape;108;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09" name="Google Shape;109;p2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10" name="Google Shape;110;p2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11" name="Shape 111"/>
        <p:cNvGrpSpPr/>
        <p:nvPr/>
      </p:nvGrpSpPr>
      <p:grpSpPr>
        <a:xfrm>
          <a:off x="0" y="0"/>
          <a:ext cx="0" cy="0"/>
          <a:chOff x="0" y="0"/>
          <a:chExt cx="0" cy="0"/>
        </a:xfrm>
      </p:grpSpPr>
      <p:sp>
        <p:nvSpPr>
          <p:cNvPr id="112" name="Google Shape;112;p2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13" name="Google Shape;113;p23"/>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14" name="Google Shape;114;p23"/>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15" name="Google Shape;115;p23"/>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23"/>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17" name="Google Shape;117;p23"/>
          <p:cNvGrpSpPr/>
          <p:nvPr/>
        </p:nvGrpSpPr>
        <p:grpSpPr>
          <a:xfrm rot="10800000">
            <a:off x="11087460" y="5596087"/>
            <a:ext cx="522582" cy="530386"/>
            <a:chOff x="2645664" y="2011680"/>
            <a:chExt cx="735606" cy="746592"/>
          </a:xfrm>
        </p:grpSpPr>
        <p:sp>
          <p:nvSpPr>
            <p:cNvPr id="118" name="Google Shape;118;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9" name="Google Shape;119;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0" name="Google Shape;120;p23"/>
          <p:cNvGrpSpPr/>
          <p:nvPr/>
        </p:nvGrpSpPr>
        <p:grpSpPr>
          <a:xfrm flipH="1" rot="10800000">
            <a:off x="5539549" y="5593683"/>
            <a:ext cx="522582" cy="530386"/>
            <a:chOff x="2645664" y="2011680"/>
            <a:chExt cx="735606" cy="746592"/>
          </a:xfrm>
        </p:grpSpPr>
        <p:sp>
          <p:nvSpPr>
            <p:cNvPr id="121" name="Google Shape;121;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2" name="Google Shape;122;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3" name="Google Shape;123;p23"/>
          <p:cNvGrpSpPr/>
          <p:nvPr/>
        </p:nvGrpSpPr>
        <p:grpSpPr>
          <a:xfrm>
            <a:off x="5540614" y="745361"/>
            <a:ext cx="522582" cy="530386"/>
            <a:chOff x="2645664" y="2011680"/>
            <a:chExt cx="735606" cy="746592"/>
          </a:xfrm>
        </p:grpSpPr>
        <p:sp>
          <p:nvSpPr>
            <p:cNvPr id="124" name="Google Shape;124;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5" name="Google Shape;125;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6" name="Google Shape;126;p23"/>
          <p:cNvGrpSpPr/>
          <p:nvPr/>
        </p:nvGrpSpPr>
        <p:grpSpPr>
          <a:xfrm flipH="1">
            <a:off x="11087460" y="742129"/>
            <a:ext cx="522582" cy="530386"/>
            <a:chOff x="2645664" y="2011680"/>
            <a:chExt cx="735606" cy="746592"/>
          </a:xfrm>
        </p:grpSpPr>
        <p:sp>
          <p:nvSpPr>
            <p:cNvPr id="127" name="Google Shape;127;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8" name="Google Shape;128;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29" name="Google Shape;129;p23"/>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23"/>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31" name="Google Shape;131;p23"/>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32" name="Shape 132"/>
        <p:cNvGrpSpPr/>
        <p:nvPr/>
      </p:nvGrpSpPr>
      <p:grpSpPr>
        <a:xfrm>
          <a:off x="0" y="0"/>
          <a:ext cx="0" cy="0"/>
          <a:chOff x="0" y="0"/>
          <a:chExt cx="0" cy="0"/>
        </a:xfrm>
      </p:grpSpPr>
      <p:sp>
        <p:nvSpPr>
          <p:cNvPr id="133" name="Google Shape;133;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34" name="Google Shape;134;p24"/>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35" name="Shape 135"/>
        <p:cNvGrpSpPr/>
        <p:nvPr/>
      </p:nvGrpSpPr>
      <p:grpSpPr>
        <a:xfrm>
          <a:off x="0" y="0"/>
          <a:ext cx="0" cy="0"/>
          <a:chOff x="0" y="0"/>
          <a:chExt cx="0" cy="0"/>
        </a:xfrm>
      </p:grpSpPr>
      <p:sp>
        <p:nvSpPr>
          <p:cNvPr id="136" name="Google Shape;136;p25"/>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37" name="Google Shape;137;p25"/>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38" name="Google Shape;138;p2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5"/>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25"/>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141" name="Google Shape;141;p2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42" name="Shape 142"/>
        <p:cNvGrpSpPr/>
        <p:nvPr/>
      </p:nvGrpSpPr>
      <p:grpSpPr>
        <a:xfrm>
          <a:off x="0" y="0"/>
          <a:ext cx="0" cy="0"/>
          <a:chOff x="0" y="0"/>
          <a:chExt cx="0" cy="0"/>
        </a:xfrm>
      </p:grpSpPr>
      <p:sp>
        <p:nvSpPr>
          <p:cNvPr id="143" name="Google Shape;143;p26"/>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44" name="Google Shape;144;p26"/>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45" name="Google Shape;145;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6" name="Google Shape;146;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47" name="Google Shape;147;p26"/>
          <p:cNvGrpSpPr/>
          <p:nvPr/>
        </p:nvGrpSpPr>
        <p:grpSpPr>
          <a:xfrm>
            <a:off x="3843957" y="582803"/>
            <a:ext cx="7628351" cy="1197932"/>
            <a:chOff x="3840781" y="580943"/>
            <a:chExt cx="7628351" cy="1197932"/>
          </a:xfrm>
        </p:grpSpPr>
        <p:sp>
          <p:nvSpPr>
            <p:cNvPr id="148" name="Google Shape;148;p26"/>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9" name="Google Shape;149;p26"/>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0" name="Google Shape;150;p26"/>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1" name="Google Shape;151;p2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52" name="Google Shape;152;p2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53" name="Shape 153"/>
        <p:cNvGrpSpPr/>
        <p:nvPr/>
      </p:nvGrpSpPr>
      <p:grpSpPr>
        <a:xfrm>
          <a:off x="0" y="0"/>
          <a:ext cx="0" cy="0"/>
          <a:chOff x="0" y="0"/>
          <a:chExt cx="0" cy="0"/>
        </a:xfrm>
      </p:grpSpPr>
      <p:pic>
        <p:nvPicPr>
          <p:cNvPr descr="A picture containing flying, plane, bird&#10;&#10;Description automatically generated" id="154" name="Google Shape;154;p27"/>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55" name="Google Shape;155;p27"/>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56" name="Google Shape;156;p27"/>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57" name="Google Shape;157;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8" name="Google Shape;158;p27"/>
          <p:cNvGrpSpPr/>
          <p:nvPr/>
        </p:nvGrpSpPr>
        <p:grpSpPr>
          <a:xfrm>
            <a:off x="3887648" y="438917"/>
            <a:ext cx="7578438" cy="1195570"/>
            <a:chOff x="3884346" y="453875"/>
            <a:chExt cx="7578438" cy="1195570"/>
          </a:xfrm>
        </p:grpSpPr>
        <p:sp>
          <p:nvSpPr>
            <p:cNvPr id="159" name="Google Shape;159;p27"/>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0" name="Google Shape;160;p27"/>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1" name="Google Shape;161;p27"/>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62" name="Google Shape;162;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 name="Google Shape;163;p27"/>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164" name="Google Shape;164;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65" name="Shape 165"/>
        <p:cNvGrpSpPr/>
        <p:nvPr/>
      </p:nvGrpSpPr>
      <p:grpSpPr>
        <a:xfrm>
          <a:off x="0" y="0"/>
          <a:ext cx="0" cy="0"/>
          <a:chOff x="0" y="0"/>
          <a:chExt cx="0" cy="0"/>
        </a:xfrm>
      </p:grpSpPr>
      <p:sp>
        <p:nvSpPr>
          <p:cNvPr id="166" name="Google Shape;166;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7" name="Google Shape;167;p28"/>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68" name="Google Shape;168;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69" name="Google Shape;169;p28"/>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 name="Google Shape;170;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71" name="Google Shape;171;p28"/>
          <p:cNvGrpSpPr/>
          <p:nvPr/>
        </p:nvGrpSpPr>
        <p:grpSpPr>
          <a:xfrm>
            <a:off x="3893905" y="434340"/>
            <a:ext cx="7570949" cy="1059565"/>
            <a:chOff x="3893905" y="434339"/>
            <a:chExt cx="7570949" cy="1059565"/>
          </a:xfrm>
        </p:grpSpPr>
        <p:sp>
          <p:nvSpPr>
            <p:cNvPr id="172" name="Google Shape;172;p2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3" name="Google Shape;173;p28"/>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4" name="Google Shape;174;p2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75" name="Google Shape;175;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76" name="Shape 176"/>
        <p:cNvGrpSpPr/>
        <p:nvPr/>
      </p:nvGrpSpPr>
      <p:grpSpPr>
        <a:xfrm>
          <a:off x="0" y="0"/>
          <a:ext cx="0" cy="0"/>
          <a:chOff x="0" y="0"/>
          <a:chExt cx="0" cy="0"/>
        </a:xfrm>
      </p:grpSpPr>
      <p:sp>
        <p:nvSpPr>
          <p:cNvPr id="177" name="Google Shape;177;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78" name="Google Shape;178;p29"/>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79" name="Google Shape;179;p29"/>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 name="Google Shape;180;p29"/>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181" name="Google Shape;181;p29"/>
          <p:cNvPicPr preferRelativeResize="0"/>
          <p:nvPr>
            <p:ph idx="2" type="pic"/>
          </p:nvPr>
        </p:nvPicPr>
        <p:blipFill/>
        <p:spPr>
          <a:xfrm flipH="1">
            <a:off x="3632199" y="743802"/>
            <a:ext cx="7976031" cy="5370396"/>
          </a:xfrm>
          <a:prstGeom prst="corner">
            <a:avLst>
              <a:gd fmla="val 57567" name="adj1"/>
              <a:gd fmla="val 95877" name="adj2"/>
            </a:avLst>
          </a:prstGeom>
          <a:blipFill rotWithShape="0">
            <a:blip r:embed="rId3">
              <a:alphaModFix/>
            </a:blip>
            <a:stretch>
              <a:fillRect b="0" l="0" r="0" t="0"/>
            </a:stretch>
          </a:blipFill>
          <a:ln>
            <a:noFill/>
          </a:ln>
        </p:spPr>
      </p:pic>
      <p:grpSp>
        <p:nvGrpSpPr>
          <p:cNvPr id="182" name="Google Shape;182;p29"/>
          <p:cNvGrpSpPr/>
          <p:nvPr/>
        </p:nvGrpSpPr>
        <p:grpSpPr>
          <a:xfrm>
            <a:off x="3632200" y="637953"/>
            <a:ext cx="7976031" cy="2393648"/>
            <a:chOff x="3683000" y="638356"/>
            <a:chExt cx="7976031" cy="2393648"/>
          </a:xfrm>
        </p:grpSpPr>
        <p:sp>
          <p:nvSpPr>
            <p:cNvPr id="183" name="Google Shape;183;p29"/>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4" name="Google Shape;184;p29"/>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5" name="Google Shape;185;p29"/>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86" name="Google Shape;186;p2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87" name="Shape 187"/>
        <p:cNvGrpSpPr/>
        <p:nvPr/>
      </p:nvGrpSpPr>
      <p:grpSpPr>
        <a:xfrm>
          <a:off x="0" y="0"/>
          <a:ext cx="0" cy="0"/>
          <a:chOff x="0" y="0"/>
          <a:chExt cx="0" cy="0"/>
        </a:xfrm>
      </p:grpSpPr>
      <p:pic>
        <p:nvPicPr>
          <p:cNvPr descr="A picture containing screenshot&#10;&#10;Description automatically generated" id="188" name="Google Shape;188;p3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89" name="Google Shape;189;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30"/>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92" name="Shape 192"/>
        <p:cNvGrpSpPr/>
        <p:nvPr/>
      </p:nvGrpSpPr>
      <p:grpSpPr>
        <a:xfrm>
          <a:off x="0" y="0"/>
          <a:ext cx="0" cy="0"/>
          <a:chOff x="0" y="0"/>
          <a:chExt cx="0" cy="0"/>
        </a:xfrm>
      </p:grpSpPr>
      <p:pic>
        <p:nvPicPr>
          <p:cNvPr descr="A close up of a sign&#10;&#10;Description automatically generated" id="193" name="Google Shape;193;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94" name="Google Shape;194;p3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3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p31"/>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97" name="Google Shape;197;p31"/>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4"/>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19" name="Google Shape;19;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4"/>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1" name="Google Shape;21;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0" name="Google Shape;200;p32"/>
          <p:cNvGrpSpPr/>
          <p:nvPr/>
        </p:nvGrpSpPr>
        <p:grpSpPr>
          <a:xfrm>
            <a:off x="5539549" y="745237"/>
            <a:ext cx="522582" cy="530387"/>
            <a:chOff x="5537620" y="745237"/>
            <a:chExt cx="522582" cy="530387"/>
          </a:xfrm>
        </p:grpSpPr>
        <p:sp>
          <p:nvSpPr>
            <p:cNvPr id="201" name="Google Shape;201;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2" name="Google Shape;20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3" name="Google Shape;203;p32"/>
          <p:cNvGrpSpPr/>
          <p:nvPr/>
        </p:nvGrpSpPr>
        <p:grpSpPr>
          <a:xfrm flipH="1" rot="10800000">
            <a:off x="5539549" y="5593682"/>
            <a:ext cx="522582" cy="530386"/>
            <a:chOff x="5537620" y="745237"/>
            <a:chExt cx="522582" cy="530387"/>
          </a:xfrm>
        </p:grpSpPr>
        <p:sp>
          <p:nvSpPr>
            <p:cNvPr id="204" name="Google Shape;204;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5" name="Google Shape;20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6" name="Google Shape;206;p32"/>
          <p:cNvGrpSpPr/>
          <p:nvPr/>
        </p:nvGrpSpPr>
        <p:grpSpPr>
          <a:xfrm>
            <a:off x="11086608" y="745237"/>
            <a:ext cx="522582" cy="530387"/>
            <a:chOff x="11140977" y="745237"/>
            <a:chExt cx="522582" cy="530387"/>
          </a:xfrm>
        </p:grpSpPr>
        <p:sp>
          <p:nvSpPr>
            <p:cNvPr id="207" name="Google Shape;20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8" name="Google Shape;20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9" name="Google Shape;209;p32"/>
          <p:cNvGrpSpPr/>
          <p:nvPr/>
        </p:nvGrpSpPr>
        <p:grpSpPr>
          <a:xfrm flipH="1" rot="10800000">
            <a:off x="11086608" y="5593682"/>
            <a:ext cx="522582" cy="530386"/>
            <a:chOff x="11140977" y="745237"/>
            <a:chExt cx="522582" cy="530387"/>
          </a:xfrm>
        </p:grpSpPr>
        <p:sp>
          <p:nvSpPr>
            <p:cNvPr id="210" name="Google Shape;21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1" name="Google Shape;21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12" name="Google Shape;212;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3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218" name="Google Shape;218;p3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p15"/>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p1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5" name="Google Shape;25;p1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26" name="Shape 26"/>
        <p:cNvGrpSpPr/>
        <p:nvPr/>
      </p:nvGrpSpPr>
      <p:grpSpPr>
        <a:xfrm>
          <a:off x="0" y="0"/>
          <a:ext cx="0" cy="0"/>
          <a:chOff x="0" y="0"/>
          <a:chExt cx="0" cy="0"/>
        </a:xfrm>
      </p:grpSpPr>
      <p:pic>
        <p:nvPicPr>
          <p:cNvPr id="27" name="Google Shape;27;p16"/>
          <p:cNvPicPr preferRelativeResize="0"/>
          <p:nvPr>
            <p:ph idx="2" type="pic"/>
          </p:nvPr>
        </p:nvPicPr>
        <p:blipFill/>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pic>
      <p:sp>
        <p:nvSpPr>
          <p:cNvPr id="28" name="Google Shape;28;p16"/>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9" name="Google Shape;29;p16"/>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30" name="Google Shape;30;p16"/>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31" name="Google Shape;31;p16"/>
          <p:cNvGrpSpPr/>
          <p:nvPr/>
        </p:nvGrpSpPr>
        <p:grpSpPr>
          <a:xfrm>
            <a:off x="3721835" y="773552"/>
            <a:ext cx="7988141" cy="2408473"/>
            <a:chOff x="3673920" y="736031"/>
            <a:chExt cx="7988141" cy="2408473"/>
          </a:xfrm>
        </p:grpSpPr>
        <p:sp>
          <p:nvSpPr>
            <p:cNvPr id="32" name="Google Shape;32;p1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3" name="Google Shape;33;p1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4" name="Google Shape;34;p1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5" name="Google Shape;35;p1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36" name="Google Shape;36;p1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37" name="Shape 37"/>
        <p:cNvGrpSpPr/>
        <p:nvPr/>
      </p:nvGrpSpPr>
      <p:grpSpPr>
        <a:xfrm>
          <a:off x="0" y="0"/>
          <a:ext cx="0" cy="0"/>
          <a:chOff x="0" y="0"/>
          <a:chExt cx="0" cy="0"/>
        </a:xfrm>
      </p:grpSpPr>
      <p:sp>
        <p:nvSpPr>
          <p:cNvPr id="38" name="Google Shape;38;p1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39" name="Google Shape;39;p17"/>
          <p:cNvGrpSpPr/>
          <p:nvPr/>
        </p:nvGrpSpPr>
        <p:grpSpPr>
          <a:xfrm rot="10800000">
            <a:off x="10644674" y="5408676"/>
            <a:ext cx="735606" cy="746592"/>
            <a:chOff x="897887" y="745236"/>
            <a:chExt cx="735606" cy="746592"/>
          </a:xfrm>
        </p:grpSpPr>
        <p:sp>
          <p:nvSpPr>
            <p:cNvPr id="40" name="Google Shape;40;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 name="Google Shape;41;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2" name="Google Shape;42;p17"/>
          <p:cNvGrpSpPr/>
          <p:nvPr/>
        </p:nvGrpSpPr>
        <p:grpSpPr>
          <a:xfrm flipH="1" rot="10800000">
            <a:off x="789474" y="5408676"/>
            <a:ext cx="735606" cy="746592"/>
            <a:chOff x="897887" y="745236"/>
            <a:chExt cx="735606" cy="746592"/>
          </a:xfrm>
        </p:grpSpPr>
        <p:sp>
          <p:nvSpPr>
            <p:cNvPr id="43" name="Google Shape;43;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 name="Google Shape;44;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5" name="Google Shape;45;p17"/>
          <p:cNvGrpSpPr/>
          <p:nvPr/>
        </p:nvGrpSpPr>
        <p:grpSpPr>
          <a:xfrm flipH="1">
            <a:off x="10644674" y="745236"/>
            <a:ext cx="735606" cy="746592"/>
            <a:chOff x="897887" y="745236"/>
            <a:chExt cx="735606" cy="746592"/>
          </a:xfrm>
        </p:grpSpPr>
        <p:sp>
          <p:nvSpPr>
            <p:cNvPr id="46" name="Google Shape;46;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 name="Google Shape;47;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48" name="Google Shape;48;p17"/>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17"/>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50" name="Google Shape;50;p17"/>
          <p:cNvGrpSpPr/>
          <p:nvPr/>
        </p:nvGrpSpPr>
        <p:grpSpPr>
          <a:xfrm flipH="1" rot="-5400000">
            <a:off x="786644" y="682484"/>
            <a:ext cx="731520" cy="747831"/>
            <a:chOff x="897887" y="745236"/>
            <a:chExt cx="731520" cy="747831"/>
          </a:xfrm>
        </p:grpSpPr>
        <p:sp>
          <p:nvSpPr>
            <p:cNvPr id="51" name="Google Shape;51;p17"/>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2" name="Google Shape;52;p17"/>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53" name="Google Shape;53;p17"/>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BABABA"/>
                </a:solidFill>
                <a:latin typeface="Arial"/>
                <a:ea typeface="Arial"/>
                <a:cs typeface="Arial"/>
                <a:sym typeface="Arial"/>
              </a:rPr>
              <a:t>FLORIDA INTERNATIONAL UNIVERSITY</a:t>
            </a:r>
            <a:endParaRPr/>
          </a:p>
        </p:txBody>
      </p:sp>
      <p:sp>
        <p:nvSpPr>
          <p:cNvPr id="54" name="Google Shape;54;p17"/>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55" name="Shape 55"/>
        <p:cNvGrpSpPr/>
        <p:nvPr/>
      </p:nvGrpSpPr>
      <p:grpSpPr>
        <a:xfrm>
          <a:off x="0" y="0"/>
          <a:ext cx="0" cy="0"/>
          <a:chOff x="0" y="0"/>
          <a:chExt cx="0" cy="0"/>
        </a:xfrm>
      </p:grpSpPr>
      <p:pic>
        <p:nvPicPr>
          <p:cNvPr descr="A screenshot of a cell phone&#10;&#10;Description automatically generated" id="56" name="Google Shape;56;p18"/>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57" name="Google Shape;57;p18"/>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58" name="Google Shape;58;p1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1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8"/>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61" name="Shape 61"/>
        <p:cNvGrpSpPr/>
        <p:nvPr/>
      </p:nvGrpSpPr>
      <p:grpSpPr>
        <a:xfrm>
          <a:off x="0" y="0"/>
          <a:ext cx="0" cy="0"/>
          <a:chOff x="0" y="0"/>
          <a:chExt cx="0" cy="0"/>
        </a:xfrm>
      </p:grpSpPr>
      <p:pic>
        <p:nvPicPr>
          <p:cNvPr descr="A picture containing holding, yellow, colorful, sign&#10;&#10;Description automatically generated" id="62" name="Google Shape;62;p19"/>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3" name="Google Shape;63;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19"/>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66" name="Google Shape;66;p19"/>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67" name="Shape 67"/>
        <p:cNvGrpSpPr/>
        <p:nvPr/>
      </p:nvGrpSpPr>
      <p:grpSpPr>
        <a:xfrm>
          <a:off x="0" y="0"/>
          <a:ext cx="0" cy="0"/>
          <a:chOff x="0" y="0"/>
          <a:chExt cx="0" cy="0"/>
        </a:xfrm>
      </p:grpSpPr>
      <p:sp>
        <p:nvSpPr>
          <p:cNvPr id="68" name="Google Shape;68;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69" name="Google Shape;69;p20"/>
          <p:cNvGrpSpPr/>
          <p:nvPr/>
        </p:nvGrpSpPr>
        <p:grpSpPr>
          <a:xfrm flipH="1" rot="10800000">
            <a:off x="11185080" y="298640"/>
            <a:ext cx="735606" cy="746592"/>
            <a:chOff x="10666920" y="5421408"/>
            <a:chExt cx="735606" cy="746592"/>
          </a:xfrm>
        </p:grpSpPr>
        <p:sp>
          <p:nvSpPr>
            <p:cNvPr id="70" name="Google Shape;70;p2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1" name="Google Shape;71;p2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72" name="Google Shape;72;p2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2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74" name="Google Shape;74;p2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75" name="Google Shape;75;p2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76" name="Google Shape;76;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77" name="Google Shape;77;p2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78" name="Shape 78"/>
        <p:cNvGrpSpPr/>
        <p:nvPr/>
      </p:nvGrpSpPr>
      <p:grpSpPr>
        <a:xfrm>
          <a:off x="0" y="0"/>
          <a:ext cx="0" cy="0"/>
          <a:chOff x="0" y="0"/>
          <a:chExt cx="0" cy="0"/>
        </a:xfrm>
      </p:grpSpPr>
      <p:sp>
        <p:nvSpPr>
          <p:cNvPr id="79" name="Google Shape;79;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p21"/>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1"/>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82" name="Google Shape;82;p21"/>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83" name="Google Shape;83;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84" name="Google Shape;84;p21"/>
          <p:cNvGrpSpPr/>
          <p:nvPr/>
        </p:nvGrpSpPr>
        <p:grpSpPr>
          <a:xfrm>
            <a:off x="2393879" y="0"/>
            <a:ext cx="9798121" cy="6889337"/>
            <a:chOff x="2421466" y="-1"/>
            <a:chExt cx="9810796" cy="6874007"/>
          </a:xfrm>
        </p:grpSpPr>
        <p:sp>
          <p:nvSpPr>
            <p:cNvPr id="85" name="Google Shape;85;p21"/>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6" name="Google Shape;86;p2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p2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8" name="Google Shape;88;p21"/>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89" name="Google Shape;89;p21"/>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2.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28.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3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9.png"/><Relationship Id="rId4" Type="http://schemas.openxmlformats.org/officeDocument/2006/relationships/image" Target="../media/image32.png"/><Relationship Id="rId5" Type="http://schemas.openxmlformats.org/officeDocument/2006/relationships/image" Target="../media/image2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4.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hyperlink" Target="https://www.geeksforgeeks.org/build-a-authentication-using-blockchain/?ref=rp" TargetMode="External"/><Relationship Id="rId4" Type="http://schemas.openxmlformats.org/officeDocument/2006/relationships/hyperlink" Target="https://github.com/Anuj-Kumar-Sharma/EthereumVoting" TargetMode="External"/><Relationship Id="rId5" Type="http://schemas.openxmlformats.org/officeDocument/2006/relationships/hyperlink" Target="https://github.com/mehtaAnsh/BlockChainVoting" TargetMode="External"/><Relationship Id="rId6" Type="http://schemas.openxmlformats.org/officeDocument/2006/relationships/hyperlink" Target="https://www.geeksforgeeks.org/what-is-decentralized-voting-application-dapps/?ref=r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image" Target="../media/image19.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2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33.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6.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
          <p:cNvSpPr txBox="1"/>
          <p:nvPr>
            <p:ph type="title"/>
          </p:nvPr>
        </p:nvSpPr>
        <p:spPr>
          <a:xfrm>
            <a:off x="1608900" y="2415525"/>
            <a:ext cx="8974200" cy="2489100"/>
          </a:xfrm>
          <a:prstGeom prst="rect">
            <a:avLst/>
          </a:prstGeom>
          <a:noFill/>
          <a:ln>
            <a:noFill/>
          </a:ln>
        </p:spPr>
        <p:txBody>
          <a:bodyPr anchorCtr="0" anchor="ctr" bIns="45700" lIns="91425" spcFirstLastPara="1" rIns="91425" wrap="square" tIns="45700">
            <a:normAutofit/>
          </a:bodyPr>
          <a:lstStyle/>
          <a:p>
            <a:pPr indent="0" lvl="0" marL="0" rtl="0" algn="ctr">
              <a:lnSpc>
                <a:spcPct val="115000"/>
              </a:lnSpc>
              <a:spcBef>
                <a:spcPts val="0"/>
              </a:spcBef>
              <a:spcAft>
                <a:spcPts val="0"/>
              </a:spcAft>
              <a:buClr>
                <a:schemeClr val="dk1"/>
              </a:buClr>
              <a:buSzPts val="1100"/>
              <a:buFont typeface="Arial"/>
              <a:buNone/>
            </a:pPr>
            <a:r>
              <a:rPr i="1" lang="en-US" sz="2400">
                <a:solidFill>
                  <a:srgbClr val="FFFFFF"/>
                </a:solidFill>
              </a:rPr>
              <a:t>Fall 2022 Senior Design Project</a:t>
            </a:r>
            <a:endParaRPr i="1" sz="2400">
              <a:solidFill>
                <a:srgbClr val="FFFFFF"/>
              </a:solidFill>
            </a:endParaRPr>
          </a:p>
          <a:p>
            <a:pPr indent="0" lvl="0" marL="0" rtl="0" algn="l">
              <a:lnSpc>
                <a:spcPct val="115000"/>
              </a:lnSpc>
              <a:spcBef>
                <a:spcPts val="0"/>
              </a:spcBef>
              <a:spcAft>
                <a:spcPts val="0"/>
              </a:spcAft>
              <a:buClr>
                <a:schemeClr val="dk1"/>
              </a:buClr>
              <a:buSzPts val="1100"/>
              <a:buFont typeface="Arial"/>
              <a:buNone/>
            </a:pPr>
            <a:r>
              <a:t/>
            </a:r>
            <a:endParaRPr i="1" sz="2400">
              <a:solidFill>
                <a:srgbClr val="FFFFFF"/>
              </a:solidFill>
            </a:endParaRPr>
          </a:p>
          <a:p>
            <a:pPr indent="0" lvl="0" marL="0" rtl="0" algn="ctr">
              <a:lnSpc>
                <a:spcPct val="90000"/>
              </a:lnSpc>
              <a:spcBef>
                <a:spcPts val="0"/>
              </a:spcBef>
              <a:spcAft>
                <a:spcPts val="0"/>
              </a:spcAft>
              <a:buClr>
                <a:schemeClr val="accent5"/>
              </a:buClr>
              <a:buSzPts val="3600"/>
              <a:buFont typeface="Arial"/>
              <a:buNone/>
            </a:pPr>
            <a:r>
              <a:rPr b="1" lang="en-US"/>
              <a:t>WebChain</a:t>
            </a:r>
            <a:endParaRPr sz="2200"/>
          </a:p>
          <a:p>
            <a:pPr indent="0" lvl="0" marL="0" rtl="0" algn="ctr">
              <a:lnSpc>
                <a:spcPct val="90000"/>
              </a:lnSpc>
              <a:spcBef>
                <a:spcPts val="0"/>
              </a:spcBef>
              <a:spcAft>
                <a:spcPts val="0"/>
              </a:spcAft>
              <a:buClr>
                <a:schemeClr val="accent5"/>
              </a:buClr>
              <a:buSzPts val="3600"/>
              <a:buFont typeface="Arial"/>
              <a:buNone/>
            </a:pPr>
            <a:r>
              <a:t/>
            </a:r>
            <a:endParaRPr b="1"/>
          </a:p>
        </p:txBody>
      </p:sp>
      <p:pic>
        <p:nvPicPr>
          <p:cNvPr descr="A picture containing drawing&#10;&#10;Description automatically generated" id="224" name="Google Shape;224;p1"/>
          <p:cNvPicPr preferRelativeResize="0"/>
          <p:nvPr/>
        </p:nvPicPr>
        <p:blipFill rotWithShape="1">
          <a:blip r:embed="rId3">
            <a:alphaModFix/>
          </a:blip>
          <a:srcRect b="0" l="0" r="0" t="0"/>
          <a:stretch/>
        </p:blipFill>
        <p:spPr>
          <a:xfrm>
            <a:off x="3766603" y="985295"/>
            <a:ext cx="4658796" cy="895922"/>
          </a:xfrm>
          <a:prstGeom prst="rect">
            <a:avLst/>
          </a:prstGeom>
          <a:noFill/>
          <a:ln>
            <a:noFill/>
          </a:ln>
        </p:spPr>
      </p:pic>
      <p:sp>
        <p:nvSpPr>
          <p:cNvPr id="225" name="Google Shape;225;p1"/>
          <p:cNvSpPr txBox="1"/>
          <p:nvPr/>
        </p:nvSpPr>
        <p:spPr>
          <a:xfrm>
            <a:off x="562950" y="2033350"/>
            <a:ext cx="11066100" cy="585000"/>
          </a:xfrm>
          <a:prstGeom prst="rect">
            <a:avLst/>
          </a:prstGeom>
          <a:noFill/>
          <a:ln>
            <a:noFill/>
          </a:ln>
        </p:spPr>
        <p:txBody>
          <a:bodyPr anchorCtr="0" anchor="t" bIns="91425" lIns="91425" spcFirstLastPara="1" rIns="91425" wrap="square" tIns="91425">
            <a:spAutoFit/>
          </a:bodyPr>
          <a:lstStyle/>
          <a:p>
            <a:pPr indent="0" lvl="0" marL="0" marR="12700" rtl="0" algn="ctr">
              <a:lnSpc>
                <a:spcPct val="114000"/>
              </a:lnSpc>
              <a:spcBef>
                <a:spcPts val="100"/>
              </a:spcBef>
              <a:spcAft>
                <a:spcPts val="0"/>
              </a:spcAft>
              <a:buNone/>
            </a:pPr>
            <a:r>
              <a:rPr b="1" lang="en-US" sz="2600">
                <a:solidFill>
                  <a:srgbClr val="FFFFFF"/>
                </a:solidFill>
              </a:rPr>
              <a:t>Knight Foundation School of Computing and  Information Sciences</a:t>
            </a:r>
            <a:endParaRPr b="1" sz="2600">
              <a:solidFill>
                <a:srgbClr val="FFFFFF"/>
              </a:solidFill>
            </a:endParaRPr>
          </a:p>
        </p:txBody>
      </p:sp>
      <p:sp>
        <p:nvSpPr>
          <p:cNvPr id="226" name="Google Shape;226;p1"/>
          <p:cNvSpPr txBox="1"/>
          <p:nvPr/>
        </p:nvSpPr>
        <p:spPr>
          <a:xfrm>
            <a:off x="405925" y="4994850"/>
            <a:ext cx="11655000" cy="1223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1500">
                <a:solidFill>
                  <a:schemeClr val="lt1"/>
                </a:solidFill>
              </a:rPr>
              <a:t>Team members: </a:t>
            </a:r>
            <a:r>
              <a:rPr i="1" lang="en-US" sz="1500">
                <a:solidFill>
                  <a:schemeClr val="lt1"/>
                </a:solidFill>
              </a:rPr>
              <a:t>Alec Jean-Herald Joseph, Michael Anthony Ferrer, Ximena Puig, Adriel Molerio, Felix Rodriguez Jr</a:t>
            </a:r>
            <a:endParaRPr i="1" sz="1500">
              <a:solidFill>
                <a:schemeClr val="lt1"/>
              </a:solidFill>
            </a:endParaRPr>
          </a:p>
          <a:p>
            <a:pPr indent="0" lvl="0" marL="0" rtl="0" algn="l">
              <a:lnSpc>
                <a:spcPct val="90000"/>
              </a:lnSpc>
              <a:spcBef>
                <a:spcPts val="0"/>
              </a:spcBef>
              <a:spcAft>
                <a:spcPts val="0"/>
              </a:spcAft>
              <a:buNone/>
            </a:pPr>
            <a:r>
              <a:t/>
            </a:r>
            <a:endParaRPr sz="1500">
              <a:solidFill>
                <a:schemeClr val="lt1"/>
              </a:solidFill>
            </a:endParaRPr>
          </a:p>
          <a:p>
            <a:pPr indent="0" lvl="0" marL="0" rtl="0" algn="l">
              <a:lnSpc>
                <a:spcPct val="90000"/>
              </a:lnSpc>
              <a:spcBef>
                <a:spcPts val="0"/>
              </a:spcBef>
              <a:spcAft>
                <a:spcPts val="0"/>
              </a:spcAft>
              <a:buNone/>
            </a:pPr>
            <a:r>
              <a:rPr lang="en-US" sz="1500">
                <a:solidFill>
                  <a:schemeClr val="lt1"/>
                </a:solidFill>
              </a:rPr>
              <a:t>Product Owner: </a:t>
            </a:r>
            <a:r>
              <a:rPr i="1" lang="en-US" sz="1500">
                <a:solidFill>
                  <a:schemeClr val="lt1"/>
                </a:solidFill>
              </a:rPr>
              <a:t>Alec Jean-Herald Joseph</a:t>
            </a:r>
            <a:endParaRPr i="1" sz="1500">
              <a:solidFill>
                <a:schemeClr val="lt1"/>
              </a:solidFill>
            </a:endParaRPr>
          </a:p>
          <a:p>
            <a:pPr indent="0" lvl="0" marL="0" rtl="0" algn="l">
              <a:lnSpc>
                <a:spcPct val="90000"/>
              </a:lnSpc>
              <a:spcBef>
                <a:spcPts val="0"/>
              </a:spcBef>
              <a:spcAft>
                <a:spcPts val="0"/>
              </a:spcAft>
              <a:buNone/>
            </a:pPr>
            <a:r>
              <a:t/>
            </a:r>
            <a:endParaRPr sz="1500">
              <a:solidFill>
                <a:schemeClr val="lt1"/>
              </a:solidFill>
            </a:endParaRPr>
          </a:p>
          <a:p>
            <a:pPr indent="0" lvl="0" marL="0" rtl="0" algn="l">
              <a:lnSpc>
                <a:spcPct val="90000"/>
              </a:lnSpc>
              <a:spcBef>
                <a:spcPts val="0"/>
              </a:spcBef>
              <a:spcAft>
                <a:spcPts val="0"/>
              </a:spcAft>
              <a:buNone/>
            </a:pPr>
            <a:r>
              <a:rPr lang="en-US" sz="1500">
                <a:solidFill>
                  <a:schemeClr val="lt1"/>
                </a:solidFill>
              </a:rPr>
              <a:t>Mentor: Dr. </a:t>
            </a:r>
            <a:r>
              <a:rPr i="1" lang="en-US" sz="1500">
                <a:solidFill>
                  <a:srgbClr val="FFFFFF"/>
                </a:solidFill>
              </a:rPr>
              <a:t>Masoud Sadjadi</a:t>
            </a:r>
            <a:endParaRPr sz="1500">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g23118ee053c_0_30"/>
          <p:cNvSpPr txBox="1"/>
          <p:nvPr>
            <p:ph idx="1" type="body"/>
          </p:nvPr>
        </p:nvSpPr>
        <p:spPr>
          <a:xfrm>
            <a:off x="766175" y="2770725"/>
            <a:ext cx="2404500" cy="7392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chemeClr val="accent5"/>
              </a:buClr>
              <a:buSzPct val="100000"/>
              <a:buNone/>
            </a:pPr>
            <a:r>
              <a:t/>
            </a:r>
            <a:endParaRPr/>
          </a:p>
          <a:p>
            <a:pPr indent="0" lvl="0" marL="0" rtl="0" algn="l">
              <a:lnSpc>
                <a:spcPct val="90000"/>
              </a:lnSpc>
              <a:spcBef>
                <a:spcPts val="0"/>
              </a:spcBef>
              <a:spcAft>
                <a:spcPts val="0"/>
              </a:spcAft>
              <a:buClr>
                <a:schemeClr val="accent5"/>
              </a:buClr>
              <a:buSzPct val="100000"/>
              <a:buNone/>
            </a:pPr>
            <a:r>
              <a:rPr b="1" lang="en-US">
                <a:solidFill>
                  <a:srgbClr val="D92D8A"/>
                </a:solidFill>
              </a:rPr>
              <a:t>Deployment Diagram </a:t>
            </a:r>
            <a:endParaRPr b="1">
              <a:solidFill>
                <a:srgbClr val="D92D8A"/>
              </a:solidFill>
            </a:endParaRPr>
          </a:p>
          <a:p>
            <a:pPr indent="0" lvl="0" marL="0" rtl="0" algn="l">
              <a:lnSpc>
                <a:spcPct val="90000"/>
              </a:lnSpc>
              <a:spcBef>
                <a:spcPts val="0"/>
              </a:spcBef>
              <a:spcAft>
                <a:spcPts val="0"/>
              </a:spcAft>
              <a:buClr>
                <a:schemeClr val="accent5"/>
              </a:buClr>
              <a:buSzPct val="100000"/>
              <a:buNone/>
            </a:pPr>
            <a:r>
              <a:t/>
            </a:r>
            <a:endParaRPr/>
          </a:p>
          <a:p>
            <a:pPr indent="0" lvl="0" marL="0" rtl="0" algn="l">
              <a:lnSpc>
                <a:spcPct val="90000"/>
              </a:lnSpc>
              <a:spcBef>
                <a:spcPts val="0"/>
              </a:spcBef>
              <a:spcAft>
                <a:spcPts val="0"/>
              </a:spcAft>
              <a:buClr>
                <a:schemeClr val="accent5"/>
              </a:buClr>
              <a:buSzPct val="100000"/>
              <a:buNone/>
            </a:pPr>
            <a:r>
              <a:t/>
            </a:r>
            <a:endParaRPr/>
          </a:p>
        </p:txBody>
      </p:sp>
      <p:sp>
        <p:nvSpPr>
          <p:cNvPr id="312" name="Google Shape;312;g23118ee053c_0_30"/>
          <p:cNvSpPr txBox="1"/>
          <p:nvPr>
            <p:ph type="title"/>
          </p:nvPr>
        </p:nvSpPr>
        <p:spPr>
          <a:xfrm>
            <a:off x="639938" y="443380"/>
            <a:ext cx="4720800" cy="1854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b="1" lang="en-US"/>
              <a:t>System</a:t>
            </a:r>
            <a:r>
              <a:rPr b="1" lang="en-US"/>
              <a:t> Design: Deployment and Persistent Data</a:t>
            </a:r>
            <a:endParaRPr b="1"/>
          </a:p>
        </p:txBody>
      </p:sp>
      <p:pic>
        <p:nvPicPr>
          <p:cNvPr id="313" name="Google Shape;313;g23118ee053c_0_30"/>
          <p:cNvPicPr preferRelativeResize="0"/>
          <p:nvPr/>
        </p:nvPicPr>
        <p:blipFill rotWithShape="1">
          <a:blip r:embed="rId3">
            <a:alphaModFix/>
          </a:blip>
          <a:srcRect b="0" l="1584" r="2381" t="0"/>
          <a:stretch/>
        </p:blipFill>
        <p:spPr>
          <a:xfrm>
            <a:off x="467500" y="3278525"/>
            <a:ext cx="6111198" cy="2757376"/>
          </a:xfrm>
          <a:prstGeom prst="rect">
            <a:avLst/>
          </a:prstGeom>
          <a:noFill/>
          <a:ln>
            <a:noFill/>
          </a:ln>
        </p:spPr>
      </p:pic>
      <p:sp>
        <p:nvSpPr>
          <p:cNvPr id="314" name="Google Shape;314;g23118ee053c_0_30"/>
          <p:cNvSpPr txBox="1"/>
          <p:nvPr>
            <p:ph idx="1" type="body"/>
          </p:nvPr>
        </p:nvSpPr>
        <p:spPr>
          <a:xfrm>
            <a:off x="7764000" y="1042850"/>
            <a:ext cx="3156900" cy="739200"/>
          </a:xfrm>
          <a:prstGeom prst="rect">
            <a:avLst/>
          </a:prstGeom>
          <a:noFill/>
          <a:ln>
            <a:noFill/>
          </a:ln>
        </p:spPr>
        <p:txBody>
          <a:bodyPr anchorCtr="0" anchor="t" bIns="45700" lIns="91425" spcFirstLastPara="1" rIns="91425" wrap="square" tIns="45700">
            <a:normAutofit fontScale="62500"/>
          </a:bodyPr>
          <a:lstStyle/>
          <a:p>
            <a:pPr indent="0" lvl="0" marL="0" rtl="0" algn="l">
              <a:lnSpc>
                <a:spcPct val="90000"/>
              </a:lnSpc>
              <a:spcBef>
                <a:spcPts val="0"/>
              </a:spcBef>
              <a:spcAft>
                <a:spcPts val="0"/>
              </a:spcAft>
              <a:buClr>
                <a:schemeClr val="accent5"/>
              </a:buClr>
              <a:buSzPct val="100000"/>
              <a:buNone/>
            </a:pPr>
            <a:r>
              <a:t/>
            </a:r>
            <a:endParaRPr/>
          </a:p>
          <a:p>
            <a:pPr indent="0" lvl="0" marL="0" rtl="0" algn="l">
              <a:lnSpc>
                <a:spcPct val="90000"/>
              </a:lnSpc>
              <a:spcBef>
                <a:spcPts val="0"/>
              </a:spcBef>
              <a:spcAft>
                <a:spcPts val="0"/>
              </a:spcAft>
              <a:buClr>
                <a:schemeClr val="accent5"/>
              </a:buClr>
              <a:buSzPct val="60269"/>
              <a:buNone/>
            </a:pPr>
            <a:r>
              <a:rPr b="1" lang="en-US" sz="2654">
                <a:solidFill>
                  <a:srgbClr val="D92D8A"/>
                </a:solidFill>
              </a:rPr>
              <a:t>Entity-Relationship</a:t>
            </a:r>
            <a:r>
              <a:rPr b="1" lang="en-US" sz="2654">
                <a:solidFill>
                  <a:srgbClr val="D92D8A"/>
                </a:solidFill>
              </a:rPr>
              <a:t> Diagram </a:t>
            </a:r>
            <a:endParaRPr b="1" sz="2654">
              <a:solidFill>
                <a:srgbClr val="D92D8A"/>
              </a:solidFill>
            </a:endParaRPr>
          </a:p>
          <a:p>
            <a:pPr indent="0" lvl="0" marL="0" rtl="0" algn="l">
              <a:lnSpc>
                <a:spcPct val="90000"/>
              </a:lnSpc>
              <a:spcBef>
                <a:spcPts val="0"/>
              </a:spcBef>
              <a:spcAft>
                <a:spcPts val="0"/>
              </a:spcAft>
              <a:buClr>
                <a:schemeClr val="accent5"/>
              </a:buClr>
              <a:buSzPct val="100000"/>
              <a:buNone/>
            </a:pPr>
            <a:r>
              <a:t/>
            </a:r>
            <a:endParaRPr/>
          </a:p>
          <a:p>
            <a:pPr indent="0" lvl="0" marL="0" rtl="0" algn="l">
              <a:lnSpc>
                <a:spcPct val="90000"/>
              </a:lnSpc>
              <a:spcBef>
                <a:spcPts val="0"/>
              </a:spcBef>
              <a:spcAft>
                <a:spcPts val="0"/>
              </a:spcAft>
              <a:buClr>
                <a:schemeClr val="accent5"/>
              </a:buClr>
              <a:buSzPct val="100000"/>
              <a:buNone/>
            </a:pPr>
            <a:r>
              <a:t/>
            </a:r>
            <a:endParaRPr/>
          </a:p>
        </p:txBody>
      </p:sp>
      <p:pic>
        <p:nvPicPr>
          <p:cNvPr id="315" name="Google Shape;315;g23118ee053c_0_30"/>
          <p:cNvPicPr preferRelativeResize="0"/>
          <p:nvPr/>
        </p:nvPicPr>
        <p:blipFill>
          <a:blip r:embed="rId4">
            <a:alphaModFix/>
          </a:blip>
          <a:stretch>
            <a:fillRect/>
          </a:stretch>
        </p:blipFill>
        <p:spPr>
          <a:xfrm>
            <a:off x="6852175" y="1561150"/>
            <a:ext cx="4980550" cy="1670000"/>
          </a:xfrm>
          <a:prstGeom prst="rect">
            <a:avLst/>
          </a:prstGeom>
          <a:noFill/>
          <a:ln>
            <a:noFill/>
          </a:ln>
        </p:spPr>
      </p:pic>
      <p:sp>
        <p:nvSpPr>
          <p:cNvPr id="316" name="Google Shape;316;g23118ee053c_0_30"/>
          <p:cNvSpPr txBox="1"/>
          <p:nvPr/>
        </p:nvSpPr>
        <p:spPr>
          <a:xfrm>
            <a:off x="7044675" y="3509925"/>
            <a:ext cx="41664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chemeClr val="lt1"/>
                </a:solidFill>
              </a:rPr>
              <a:t>The ER diagram shows the database schema for the system. It includes two tables: Ballot and Vote. The Ballot table stores information about the ballots, including their unique id, title, question, answer choices, privacy and any additional info. The Vote table stores information about the votes, including their unique id, the id of the ballot the vote is being cast on, and what choice the vote has selected. </a:t>
            </a:r>
            <a:br>
              <a:rPr lang="en-US" sz="1200">
                <a:solidFill>
                  <a:schemeClr val="lt1"/>
                </a:solidFill>
              </a:rPr>
            </a:br>
            <a:endParaRPr sz="1200">
              <a:solidFill>
                <a:schemeClr val="lt1"/>
              </a:solidFill>
            </a:endParaRPr>
          </a:p>
          <a:p>
            <a:pPr indent="0" lvl="0" marL="0" rtl="0" algn="l">
              <a:spcBef>
                <a:spcPts val="0"/>
              </a:spcBef>
              <a:spcAft>
                <a:spcPts val="0"/>
              </a:spcAft>
              <a:buNone/>
            </a:pPr>
            <a:r>
              <a:rPr lang="en-US" sz="1200">
                <a:solidFill>
                  <a:schemeClr val="lt1"/>
                </a:solidFill>
              </a:rPr>
              <a:t>The deployment diagram shows the physical deployment of the system. The Front-end Web Server is deployed on the client-side, while the Back-end Web Server and the database are deployed on the server-side.</a:t>
            </a:r>
            <a:endParaRPr sz="1200">
              <a:solidFill>
                <a:schemeClr val="l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8"/>
          <p:cNvSpPr txBox="1"/>
          <p:nvPr>
            <p:ph idx="1" type="body"/>
          </p:nvPr>
        </p:nvSpPr>
        <p:spPr>
          <a:xfrm>
            <a:off x="2651100" y="1272950"/>
            <a:ext cx="1891800" cy="4249500"/>
          </a:xfrm>
          <a:prstGeom prst="rect">
            <a:avLst/>
          </a:prstGeom>
          <a:solidFill>
            <a:srgbClr val="D1D5DB"/>
          </a:solidFill>
          <a:ln>
            <a:noFill/>
          </a:ln>
        </p:spPr>
        <p:txBody>
          <a:bodyPr anchorCtr="0" anchor="t" bIns="45700" lIns="91425" spcFirstLastPara="1" rIns="91425" wrap="square" tIns="45700">
            <a:normAutofit/>
          </a:bodyPr>
          <a:lstStyle/>
          <a:p>
            <a:pPr indent="0" lvl="0" marL="0" rtl="0" algn="l">
              <a:lnSpc>
                <a:spcPct val="70000"/>
              </a:lnSpc>
              <a:spcBef>
                <a:spcPts val="0"/>
              </a:spcBef>
              <a:spcAft>
                <a:spcPts val="0"/>
              </a:spcAft>
              <a:buSzPts val="1018"/>
              <a:buNone/>
            </a:pPr>
            <a:r>
              <a:rPr lang="en-US" sz="1665"/>
              <a:t>The use case diagram shows the different actions that the user can perform in the system. The user can access the page to search for a ballot to search for a particular ballot using a link or a ballot’s title and they can access the page to create a ballot or copy the link for a ballot. These use cases are depicted in the diagram.</a:t>
            </a:r>
            <a:endParaRPr sz="1665"/>
          </a:p>
        </p:txBody>
      </p:sp>
      <p:sp>
        <p:nvSpPr>
          <p:cNvPr id="322" name="Google Shape;322;p8"/>
          <p:cNvSpPr txBox="1"/>
          <p:nvPr>
            <p:ph type="title"/>
          </p:nvPr>
        </p:nvSpPr>
        <p:spPr>
          <a:xfrm>
            <a:off x="168776" y="525350"/>
            <a:ext cx="21711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b="1" lang="en-US">
                <a:solidFill>
                  <a:srgbClr val="D92D8A"/>
                </a:solidFill>
              </a:rPr>
              <a:t>U</a:t>
            </a:r>
            <a:r>
              <a:rPr b="1" lang="en-US">
                <a:solidFill>
                  <a:srgbClr val="D92D8A"/>
                </a:solidFill>
              </a:rPr>
              <a:t>se Case </a:t>
            </a:r>
            <a:endParaRPr b="1">
              <a:solidFill>
                <a:srgbClr val="D92D8A"/>
              </a:solidFill>
            </a:endParaRPr>
          </a:p>
          <a:p>
            <a:pPr indent="0" lvl="0" marL="0" rtl="0" algn="l">
              <a:lnSpc>
                <a:spcPct val="90000"/>
              </a:lnSpc>
              <a:spcBef>
                <a:spcPts val="0"/>
              </a:spcBef>
              <a:spcAft>
                <a:spcPts val="0"/>
              </a:spcAft>
              <a:buClr>
                <a:schemeClr val="accent3"/>
              </a:buClr>
              <a:buSzPts val="3200"/>
              <a:buFont typeface="Arial"/>
              <a:buNone/>
            </a:pPr>
            <a:r>
              <a:rPr b="1" lang="en-US">
                <a:solidFill>
                  <a:srgbClr val="D92D8A"/>
                </a:solidFill>
              </a:rPr>
              <a:t>Diagram</a:t>
            </a:r>
            <a:endParaRPr b="1">
              <a:solidFill>
                <a:srgbClr val="D92D8A"/>
              </a:solidFill>
            </a:endParaRPr>
          </a:p>
        </p:txBody>
      </p:sp>
      <p:pic>
        <p:nvPicPr>
          <p:cNvPr id="323" name="Google Shape;323;p8"/>
          <p:cNvPicPr preferRelativeResize="0"/>
          <p:nvPr/>
        </p:nvPicPr>
        <p:blipFill>
          <a:blip r:embed="rId3">
            <a:alphaModFix/>
          </a:blip>
          <a:stretch>
            <a:fillRect/>
          </a:stretch>
        </p:blipFill>
        <p:spPr>
          <a:xfrm>
            <a:off x="4432950" y="646325"/>
            <a:ext cx="7144049" cy="55375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g23118ee053c_0_36"/>
          <p:cNvSpPr txBox="1"/>
          <p:nvPr>
            <p:ph idx="1" type="body"/>
          </p:nvPr>
        </p:nvSpPr>
        <p:spPr>
          <a:xfrm>
            <a:off x="3282200" y="1378099"/>
            <a:ext cx="7902900" cy="1660800"/>
          </a:xfrm>
          <a:prstGeom prst="rect">
            <a:avLst/>
          </a:prstGeom>
          <a:solidFill>
            <a:srgbClr val="001D4D"/>
          </a:solidFill>
          <a:ln>
            <a:noFill/>
          </a:ln>
        </p:spPr>
        <p:txBody>
          <a:bodyPr anchorCtr="0" anchor="t" bIns="45700" lIns="91425" spcFirstLastPara="1" rIns="91425" wrap="square" tIns="45700">
            <a:normAutofit/>
          </a:bodyPr>
          <a:lstStyle/>
          <a:p>
            <a:pPr indent="-330200" lvl="0" marL="457200" rtl="0" algn="l">
              <a:lnSpc>
                <a:spcPct val="90000"/>
              </a:lnSpc>
              <a:spcBef>
                <a:spcPts val="0"/>
              </a:spcBef>
              <a:spcAft>
                <a:spcPts val="0"/>
              </a:spcAft>
              <a:buClr>
                <a:srgbClr val="F2F2F2"/>
              </a:buClr>
              <a:buSzPts val="1600"/>
              <a:buAutoNum type="arabicPeriod"/>
            </a:pPr>
            <a:r>
              <a:rPr lang="en-US" sz="1600">
                <a:solidFill>
                  <a:srgbClr val="F2F2F2"/>
                </a:solidFill>
              </a:rPr>
              <a:t>Ballot is created by the user.</a:t>
            </a:r>
            <a:endParaRPr sz="1600">
              <a:solidFill>
                <a:srgbClr val="F2F2F2"/>
              </a:solidFill>
            </a:endParaRPr>
          </a:p>
          <a:p>
            <a:pPr indent="-330200" lvl="0" marL="457200" rtl="0" algn="l">
              <a:lnSpc>
                <a:spcPct val="90000"/>
              </a:lnSpc>
              <a:spcBef>
                <a:spcPts val="0"/>
              </a:spcBef>
              <a:spcAft>
                <a:spcPts val="0"/>
              </a:spcAft>
              <a:buClr>
                <a:srgbClr val="F2F2F2"/>
              </a:buClr>
              <a:buSzPts val="1600"/>
              <a:buAutoNum type="arabicPeriod"/>
            </a:pPr>
            <a:r>
              <a:rPr lang="en-US" sz="1600">
                <a:solidFill>
                  <a:srgbClr val="F2F2F2"/>
                </a:solidFill>
              </a:rPr>
              <a:t>Blockchain will verify all of its hashes for each block before adding the new block with the poll’s creation action marked behind it.</a:t>
            </a:r>
            <a:endParaRPr sz="1600">
              <a:solidFill>
                <a:srgbClr val="F2F2F2"/>
              </a:solidFill>
            </a:endParaRPr>
          </a:p>
          <a:p>
            <a:pPr indent="-330200" lvl="0" marL="457200" rtl="0" algn="l">
              <a:lnSpc>
                <a:spcPct val="90000"/>
              </a:lnSpc>
              <a:spcBef>
                <a:spcPts val="0"/>
              </a:spcBef>
              <a:spcAft>
                <a:spcPts val="0"/>
              </a:spcAft>
              <a:buClr>
                <a:srgbClr val="F2F2F2"/>
              </a:buClr>
              <a:buSzPts val="1600"/>
              <a:buAutoNum type="arabicPeriod"/>
            </a:pPr>
            <a:r>
              <a:rPr lang="en-US" sz="1600">
                <a:solidFill>
                  <a:srgbClr val="F2F2F2"/>
                </a:solidFill>
              </a:rPr>
              <a:t>Block is added after verification.</a:t>
            </a:r>
            <a:endParaRPr sz="1600">
              <a:solidFill>
                <a:srgbClr val="F2F2F2"/>
              </a:solidFill>
            </a:endParaRPr>
          </a:p>
          <a:p>
            <a:pPr indent="-330200" lvl="0" marL="457200" rtl="0" algn="l">
              <a:lnSpc>
                <a:spcPct val="90000"/>
              </a:lnSpc>
              <a:spcBef>
                <a:spcPts val="0"/>
              </a:spcBef>
              <a:spcAft>
                <a:spcPts val="0"/>
              </a:spcAft>
              <a:buClr>
                <a:srgbClr val="F2F2F2"/>
              </a:buClr>
              <a:buSzPts val="1600"/>
              <a:buAutoNum type="arabicPeriod"/>
            </a:pPr>
            <a:r>
              <a:rPr lang="en-US" sz="1600">
                <a:solidFill>
                  <a:srgbClr val="F2F2F2"/>
                </a:solidFill>
              </a:rPr>
              <a:t>After the block is added, it is then added to a Database.</a:t>
            </a:r>
            <a:endParaRPr sz="1600">
              <a:solidFill>
                <a:srgbClr val="F2F2F2"/>
              </a:solidFill>
            </a:endParaRPr>
          </a:p>
          <a:p>
            <a:pPr indent="-330200" lvl="0" marL="457200" rtl="0" algn="l">
              <a:lnSpc>
                <a:spcPct val="90000"/>
              </a:lnSpc>
              <a:spcBef>
                <a:spcPts val="0"/>
              </a:spcBef>
              <a:spcAft>
                <a:spcPts val="0"/>
              </a:spcAft>
              <a:buClr>
                <a:srgbClr val="F2F2F2"/>
              </a:buClr>
              <a:buSzPts val="1600"/>
              <a:buAutoNum type="arabicPeriod"/>
            </a:pPr>
            <a:r>
              <a:rPr lang="en-US" sz="1600">
                <a:solidFill>
                  <a:srgbClr val="F2F2F2"/>
                </a:solidFill>
              </a:rPr>
              <a:t>A new ballot is created as a result and shown to the user.</a:t>
            </a:r>
            <a:endParaRPr sz="1600">
              <a:solidFill>
                <a:srgbClr val="F2F2F2"/>
              </a:solidFill>
            </a:endParaRPr>
          </a:p>
        </p:txBody>
      </p:sp>
      <p:sp>
        <p:nvSpPr>
          <p:cNvPr id="329" name="Google Shape;329;g23118ee053c_0_36"/>
          <p:cNvSpPr txBox="1"/>
          <p:nvPr>
            <p:ph type="title"/>
          </p:nvPr>
        </p:nvSpPr>
        <p:spPr>
          <a:xfrm>
            <a:off x="3282203" y="535898"/>
            <a:ext cx="79029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b="1" lang="en-US"/>
              <a:t>Sequence Diagram</a:t>
            </a:r>
            <a:endParaRPr b="1"/>
          </a:p>
        </p:txBody>
      </p:sp>
      <p:pic>
        <p:nvPicPr>
          <p:cNvPr id="330" name="Google Shape;330;g23118ee053c_0_36"/>
          <p:cNvPicPr preferRelativeResize="0"/>
          <p:nvPr/>
        </p:nvPicPr>
        <p:blipFill>
          <a:blip r:embed="rId3">
            <a:alphaModFix/>
          </a:blip>
          <a:stretch>
            <a:fillRect/>
          </a:stretch>
        </p:blipFill>
        <p:spPr>
          <a:xfrm>
            <a:off x="2858400" y="3133500"/>
            <a:ext cx="8750501" cy="3311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g230ed6c50c2_0_18"/>
          <p:cNvSpPr txBox="1"/>
          <p:nvPr>
            <p:ph idx="1" type="body"/>
          </p:nvPr>
        </p:nvSpPr>
        <p:spPr>
          <a:xfrm>
            <a:off x="1590222" y="1939925"/>
            <a:ext cx="8984400" cy="4338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accent5"/>
              </a:buClr>
              <a:buSzPts val="2800"/>
              <a:buNone/>
            </a:pPr>
            <a:r>
              <a:t/>
            </a:r>
            <a:endParaRPr sz="2300"/>
          </a:p>
          <a:p>
            <a:pPr indent="0" lvl="0" marL="0" rtl="0" algn="l">
              <a:lnSpc>
                <a:spcPct val="90000"/>
              </a:lnSpc>
              <a:spcBef>
                <a:spcPts val="0"/>
              </a:spcBef>
              <a:spcAft>
                <a:spcPts val="0"/>
              </a:spcAft>
              <a:buClr>
                <a:schemeClr val="accent5"/>
              </a:buClr>
              <a:buSzPts val="2800"/>
              <a:buNone/>
            </a:pPr>
            <a:r>
              <a:t/>
            </a:r>
            <a:endParaRPr/>
          </a:p>
        </p:txBody>
      </p:sp>
      <p:sp>
        <p:nvSpPr>
          <p:cNvPr id="336" name="Google Shape;336;g230ed6c50c2_0_18"/>
          <p:cNvSpPr txBox="1"/>
          <p:nvPr>
            <p:ph type="title"/>
          </p:nvPr>
        </p:nvSpPr>
        <p:spPr>
          <a:xfrm>
            <a:off x="3184575" y="0"/>
            <a:ext cx="5795700" cy="924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b="1" lang="en-US"/>
              <a:t>Screenshots of Front-end</a:t>
            </a:r>
            <a:endParaRPr b="1"/>
          </a:p>
        </p:txBody>
      </p:sp>
      <p:pic>
        <p:nvPicPr>
          <p:cNvPr id="337" name="Google Shape;337;g230ed6c50c2_0_18"/>
          <p:cNvPicPr preferRelativeResize="0"/>
          <p:nvPr/>
        </p:nvPicPr>
        <p:blipFill rotWithShape="1">
          <a:blip r:embed="rId3">
            <a:alphaModFix/>
          </a:blip>
          <a:srcRect b="19406" l="0" r="0" t="0"/>
          <a:stretch/>
        </p:blipFill>
        <p:spPr>
          <a:xfrm>
            <a:off x="5649250" y="868113"/>
            <a:ext cx="5311349" cy="3130574"/>
          </a:xfrm>
          <a:prstGeom prst="rect">
            <a:avLst/>
          </a:prstGeom>
          <a:noFill/>
          <a:ln>
            <a:noFill/>
          </a:ln>
        </p:spPr>
      </p:pic>
      <p:pic>
        <p:nvPicPr>
          <p:cNvPr id="338" name="Google Shape;338;g230ed6c50c2_0_18"/>
          <p:cNvPicPr preferRelativeResize="0"/>
          <p:nvPr/>
        </p:nvPicPr>
        <p:blipFill rotWithShape="1">
          <a:blip r:embed="rId4">
            <a:alphaModFix/>
          </a:blip>
          <a:srcRect b="0" l="0" r="16261" t="0"/>
          <a:stretch/>
        </p:blipFill>
        <p:spPr>
          <a:xfrm>
            <a:off x="341750" y="974225"/>
            <a:ext cx="5089649" cy="4909526"/>
          </a:xfrm>
          <a:prstGeom prst="rect">
            <a:avLst/>
          </a:prstGeom>
          <a:noFill/>
          <a:ln>
            <a:noFill/>
          </a:ln>
        </p:spPr>
      </p:pic>
      <p:pic>
        <p:nvPicPr>
          <p:cNvPr id="339" name="Google Shape;339;g230ed6c50c2_0_18"/>
          <p:cNvPicPr preferRelativeResize="0"/>
          <p:nvPr/>
        </p:nvPicPr>
        <p:blipFill rotWithShape="1">
          <a:blip r:embed="rId5">
            <a:alphaModFix/>
          </a:blip>
          <a:srcRect b="12587" l="0" r="4625" t="0"/>
          <a:stretch/>
        </p:blipFill>
        <p:spPr>
          <a:xfrm>
            <a:off x="5649250" y="3998675"/>
            <a:ext cx="5311349" cy="241407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g230ed6c50c2_0_23"/>
          <p:cNvSpPr txBox="1"/>
          <p:nvPr>
            <p:ph idx="1" type="body"/>
          </p:nvPr>
        </p:nvSpPr>
        <p:spPr>
          <a:xfrm>
            <a:off x="1590222" y="1939925"/>
            <a:ext cx="8984400" cy="4338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accent5"/>
              </a:buClr>
              <a:buSzPts val="2800"/>
              <a:buNone/>
            </a:pPr>
            <a:r>
              <a:t/>
            </a:r>
            <a:endParaRPr sz="2300"/>
          </a:p>
          <a:p>
            <a:pPr indent="0" lvl="0" marL="0" rtl="0" algn="l">
              <a:lnSpc>
                <a:spcPct val="90000"/>
              </a:lnSpc>
              <a:spcBef>
                <a:spcPts val="0"/>
              </a:spcBef>
              <a:spcAft>
                <a:spcPts val="0"/>
              </a:spcAft>
              <a:buClr>
                <a:schemeClr val="accent5"/>
              </a:buClr>
              <a:buSzPts val="2800"/>
              <a:buNone/>
            </a:pPr>
            <a:r>
              <a:t/>
            </a:r>
            <a:endParaRPr/>
          </a:p>
        </p:txBody>
      </p:sp>
      <p:sp>
        <p:nvSpPr>
          <p:cNvPr id="345" name="Google Shape;345;g230ed6c50c2_0_23"/>
          <p:cNvSpPr txBox="1"/>
          <p:nvPr>
            <p:ph type="title"/>
          </p:nvPr>
        </p:nvSpPr>
        <p:spPr>
          <a:xfrm>
            <a:off x="1877825" y="240425"/>
            <a:ext cx="8548500" cy="6165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accent5"/>
              </a:buClr>
              <a:buSzPct val="100000"/>
              <a:buFont typeface="Arial"/>
              <a:buNone/>
            </a:pPr>
            <a:r>
              <a:rPr b="1" lang="en-US"/>
              <a:t>Screenshots of Blockchain and Database</a:t>
            </a:r>
            <a:endParaRPr b="1"/>
          </a:p>
          <a:p>
            <a:pPr indent="0" lvl="0" marL="0" rtl="0" algn="l">
              <a:lnSpc>
                <a:spcPct val="90000"/>
              </a:lnSpc>
              <a:spcBef>
                <a:spcPts val="0"/>
              </a:spcBef>
              <a:spcAft>
                <a:spcPts val="0"/>
              </a:spcAft>
              <a:buClr>
                <a:schemeClr val="accent5"/>
              </a:buClr>
              <a:buSzPct val="100000"/>
              <a:buFont typeface="Arial"/>
              <a:buNone/>
            </a:pPr>
            <a:r>
              <a:t/>
            </a:r>
            <a:endParaRPr b="1"/>
          </a:p>
        </p:txBody>
      </p:sp>
      <p:pic>
        <p:nvPicPr>
          <p:cNvPr id="346" name="Google Shape;346;g230ed6c50c2_0_23"/>
          <p:cNvPicPr preferRelativeResize="0"/>
          <p:nvPr/>
        </p:nvPicPr>
        <p:blipFill>
          <a:blip r:embed="rId3">
            <a:alphaModFix/>
          </a:blip>
          <a:stretch>
            <a:fillRect/>
          </a:stretch>
        </p:blipFill>
        <p:spPr>
          <a:xfrm>
            <a:off x="5109000" y="1705350"/>
            <a:ext cx="6748150" cy="3938151"/>
          </a:xfrm>
          <a:prstGeom prst="rect">
            <a:avLst/>
          </a:prstGeom>
          <a:noFill/>
          <a:ln>
            <a:noFill/>
          </a:ln>
        </p:spPr>
      </p:pic>
      <p:sp>
        <p:nvSpPr>
          <p:cNvPr id="347" name="Google Shape;347;g230ed6c50c2_0_23"/>
          <p:cNvSpPr txBox="1"/>
          <p:nvPr/>
        </p:nvSpPr>
        <p:spPr>
          <a:xfrm>
            <a:off x="6539825" y="1225738"/>
            <a:ext cx="3886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800">
                <a:solidFill>
                  <a:srgbClr val="D92D8A"/>
                </a:solidFill>
              </a:rPr>
              <a:t>Code for the Database in MySQL</a:t>
            </a:r>
            <a:endParaRPr b="1" sz="1800">
              <a:solidFill>
                <a:srgbClr val="D92D8A"/>
              </a:solidFill>
            </a:endParaRPr>
          </a:p>
        </p:txBody>
      </p:sp>
      <p:pic>
        <p:nvPicPr>
          <p:cNvPr id="348" name="Google Shape;348;g230ed6c50c2_0_23"/>
          <p:cNvPicPr preferRelativeResize="0"/>
          <p:nvPr/>
        </p:nvPicPr>
        <p:blipFill>
          <a:blip r:embed="rId4">
            <a:alphaModFix/>
          </a:blip>
          <a:stretch>
            <a:fillRect/>
          </a:stretch>
        </p:blipFill>
        <p:spPr>
          <a:xfrm>
            <a:off x="263125" y="973250"/>
            <a:ext cx="4671675" cy="5450301"/>
          </a:xfrm>
          <a:prstGeom prst="rect">
            <a:avLst/>
          </a:prstGeom>
          <a:noFill/>
          <a:ln>
            <a:noFill/>
          </a:ln>
        </p:spPr>
      </p:pic>
      <p:sp>
        <p:nvSpPr>
          <p:cNvPr id="349" name="Google Shape;349;g230ed6c50c2_0_23"/>
          <p:cNvSpPr txBox="1"/>
          <p:nvPr/>
        </p:nvSpPr>
        <p:spPr>
          <a:xfrm>
            <a:off x="1146809" y="511550"/>
            <a:ext cx="2904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800">
                <a:solidFill>
                  <a:srgbClr val="D92D8A"/>
                </a:solidFill>
              </a:rPr>
              <a:t>Code for the Blockchain</a:t>
            </a:r>
            <a:endParaRPr b="1" sz="1800">
              <a:solidFill>
                <a:srgbClr val="D92D8A"/>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10"/>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lnSpcReduction="10000"/>
          </a:bodyPr>
          <a:lstStyle/>
          <a:p>
            <a:pPr indent="-342900" lvl="0" marL="457200" rtl="0" algn="l">
              <a:lnSpc>
                <a:spcPct val="90000"/>
              </a:lnSpc>
              <a:spcBef>
                <a:spcPts val="0"/>
              </a:spcBef>
              <a:spcAft>
                <a:spcPts val="0"/>
              </a:spcAft>
              <a:buSzPts val="1800"/>
              <a:buChar char="•"/>
            </a:pPr>
            <a:r>
              <a:rPr lang="en-US"/>
              <a:t>User creates a poll and votes in their own poll.</a:t>
            </a:r>
            <a:br>
              <a:rPr lang="en-US"/>
            </a:br>
            <a:endParaRPr/>
          </a:p>
          <a:p>
            <a:pPr indent="-342900" lvl="0" marL="457200" rtl="0" algn="l">
              <a:lnSpc>
                <a:spcPct val="90000"/>
              </a:lnSpc>
              <a:spcBef>
                <a:spcPts val="0"/>
              </a:spcBef>
              <a:spcAft>
                <a:spcPts val="0"/>
              </a:spcAft>
              <a:buSzPts val="1800"/>
              <a:buChar char="•"/>
            </a:pPr>
            <a:r>
              <a:rPr lang="en-US"/>
              <a:t>Incoming user votes on a poll that’s been shared with them.</a:t>
            </a:r>
            <a:br>
              <a:rPr lang="en-US"/>
            </a:br>
            <a:endParaRPr/>
          </a:p>
          <a:p>
            <a:pPr indent="-342900" lvl="0" marL="457200" rtl="0" algn="l">
              <a:lnSpc>
                <a:spcPct val="90000"/>
              </a:lnSpc>
              <a:spcBef>
                <a:spcPts val="0"/>
              </a:spcBef>
              <a:spcAft>
                <a:spcPts val="0"/>
              </a:spcAft>
              <a:buSzPts val="1800"/>
              <a:buChar char="•"/>
            </a:pPr>
            <a:r>
              <a:rPr lang="en-US"/>
              <a:t>User creates a poll, votes on it, but then tries to change their vote.</a:t>
            </a:r>
            <a:br>
              <a:rPr lang="en-US"/>
            </a:br>
            <a:endParaRPr/>
          </a:p>
          <a:p>
            <a:pPr indent="-342900" lvl="0" marL="457200" rtl="0" algn="l">
              <a:lnSpc>
                <a:spcPct val="90000"/>
              </a:lnSpc>
              <a:spcBef>
                <a:spcPts val="0"/>
              </a:spcBef>
              <a:spcAft>
                <a:spcPts val="0"/>
              </a:spcAft>
              <a:buSzPts val="1800"/>
              <a:buChar char="•"/>
            </a:pPr>
            <a:r>
              <a:rPr lang="en-US"/>
              <a:t>User votes on a poll shared with them, but tries to change their vote.</a:t>
            </a:r>
            <a:endParaRPr/>
          </a:p>
        </p:txBody>
      </p:sp>
      <p:sp>
        <p:nvSpPr>
          <p:cNvPr id="355" name="Google Shape;355;p10"/>
          <p:cNvSpPr txBox="1"/>
          <p:nvPr>
            <p:ph idx="2" type="body"/>
          </p:nvPr>
        </p:nvSpPr>
        <p:spPr>
          <a:xfrm>
            <a:off x="6490347" y="1788599"/>
            <a:ext cx="4277100" cy="3280800"/>
          </a:xfrm>
          <a:prstGeom prst="rect">
            <a:avLst/>
          </a:prstGeom>
          <a:noFill/>
          <a:ln>
            <a:noFill/>
          </a:ln>
        </p:spPr>
        <p:txBody>
          <a:bodyPr anchorCtr="0" anchor="t" bIns="45700" lIns="91425" spcFirstLastPara="1" rIns="91425" wrap="square" tIns="45700">
            <a:normAutofit fontScale="85000" lnSpcReduction="10000"/>
          </a:bodyPr>
          <a:lstStyle/>
          <a:p>
            <a:pPr indent="-114300" lvl="0" marL="228600" rtl="0" algn="l">
              <a:lnSpc>
                <a:spcPct val="90000"/>
              </a:lnSpc>
              <a:spcBef>
                <a:spcPts val="0"/>
              </a:spcBef>
              <a:spcAft>
                <a:spcPts val="0"/>
              </a:spcAft>
              <a:buClr>
                <a:schemeClr val="lt1"/>
              </a:buClr>
              <a:buSzPct val="100000"/>
              <a:buNone/>
            </a:pPr>
            <a:r>
              <a:rPr lang="en-US"/>
              <a:t>  Thus, the user will create another poll to cast another </a:t>
            </a:r>
            <a:r>
              <a:rPr lang="en-US"/>
              <a:t>ballot.</a:t>
            </a:r>
            <a:br>
              <a:rPr lang="en-US"/>
            </a:br>
            <a:endParaRPr/>
          </a:p>
          <a:p>
            <a:pPr indent="-114300" lvl="0" marL="228600" rtl="0" algn="l">
              <a:lnSpc>
                <a:spcPct val="90000"/>
              </a:lnSpc>
              <a:spcBef>
                <a:spcPts val="0"/>
              </a:spcBef>
              <a:spcAft>
                <a:spcPts val="0"/>
              </a:spcAft>
              <a:buClr>
                <a:schemeClr val="lt1"/>
              </a:buClr>
              <a:buSzPct val="100000"/>
              <a:buNone/>
            </a:pPr>
            <a:r>
              <a:rPr lang="en-US"/>
              <a:t>  Which will repeat the process again and whole host of new questions.</a:t>
            </a:r>
            <a:endParaRPr/>
          </a:p>
          <a:p>
            <a:pPr indent="-114300" lvl="0" marL="228600" rtl="0" algn="l">
              <a:lnSpc>
                <a:spcPct val="90000"/>
              </a:lnSpc>
              <a:spcBef>
                <a:spcPts val="0"/>
              </a:spcBef>
              <a:spcAft>
                <a:spcPts val="0"/>
              </a:spcAft>
              <a:buClr>
                <a:schemeClr val="lt1"/>
              </a:buClr>
              <a:buSzPct val="100000"/>
              <a:buNone/>
            </a:pPr>
            <a:r>
              <a:rPr lang="en-US"/>
              <a:t>	User will get determined how to make decision with poll without intrusion from the large companies or government entities.</a:t>
            </a:r>
            <a:br>
              <a:rPr lang="en-US"/>
            </a:br>
            <a:endParaRPr/>
          </a:p>
          <a:p>
            <a:pPr indent="-114300" lvl="0" marL="228600" rtl="0" algn="l">
              <a:lnSpc>
                <a:spcPct val="90000"/>
              </a:lnSpc>
              <a:spcBef>
                <a:spcPts val="0"/>
              </a:spcBef>
              <a:spcAft>
                <a:spcPts val="0"/>
              </a:spcAft>
              <a:buClr>
                <a:schemeClr val="lt1"/>
              </a:buClr>
              <a:buSzPct val="100000"/>
              <a:buNone/>
            </a:pPr>
            <a:r>
              <a:rPr lang="en-US"/>
              <a:t>  They’ll get make their decision with data as  well as create poll to conduct any democratic process in regards to decision making.</a:t>
            </a:r>
            <a:br>
              <a:rPr lang="en-US"/>
            </a:br>
            <a:endParaRPr/>
          </a:p>
          <a:p>
            <a:pPr indent="-114300" lvl="0" marL="228600" rtl="0" algn="l">
              <a:lnSpc>
                <a:spcPct val="90000"/>
              </a:lnSpc>
              <a:spcBef>
                <a:spcPts val="0"/>
              </a:spcBef>
              <a:spcAft>
                <a:spcPts val="0"/>
              </a:spcAft>
              <a:buClr>
                <a:schemeClr val="lt1"/>
              </a:buClr>
              <a:buSzPct val="100000"/>
              <a:buNone/>
            </a:pPr>
            <a:r>
              <a:rPr lang="en-US"/>
              <a:t>  For example, a voting application will use to conduct elections for West Virginia, Denver and Japan.</a:t>
            </a:r>
            <a:endParaRPr/>
          </a:p>
        </p:txBody>
      </p:sp>
      <p:sp>
        <p:nvSpPr>
          <p:cNvPr id="356" name="Google Shape;356;p10"/>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b="1" lang="en-US"/>
              <a:t>Test Cases</a:t>
            </a:r>
            <a:endParaRPr b="1"/>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g230ed6c50c2_0_28"/>
          <p:cNvSpPr txBox="1"/>
          <p:nvPr>
            <p:ph idx="1" type="body"/>
          </p:nvPr>
        </p:nvSpPr>
        <p:spPr>
          <a:xfrm>
            <a:off x="2976000" y="213425"/>
            <a:ext cx="6240000" cy="1259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b="1" lang="en-US"/>
              <a:t>Conclusion and next steps</a:t>
            </a:r>
            <a:endParaRPr b="1"/>
          </a:p>
        </p:txBody>
      </p:sp>
      <p:grpSp>
        <p:nvGrpSpPr>
          <p:cNvPr id="362" name="Google Shape;362;g230ed6c50c2_0_28"/>
          <p:cNvGrpSpPr/>
          <p:nvPr/>
        </p:nvGrpSpPr>
        <p:grpSpPr>
          <a:xfrm>
            <a:off x="1972054" y="1228494"/>
            <a:ext cx="487801" cy="4512727"/>
            <a:chOff x="1974984" y="2011680"/>
            <a:chExt cx="487801" cy="2779800"/>
          </a:xfrm>
        </p:grpSpPr>
        <p:sp>
          <p:nvSpPr>
            <p:cNvPr id="363" name="Google Shape;363;g230ed6c50c2_0_28"/>
            <p:cNvSpPr/>
            <p:nvPr/>
          </p:nvSpPr>
          <p:spPr>
            <a:xfrm>
              <a:off x="1975104" y="2011680"/>
              <a:ext cx="110400" cy="277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364" name="Google Shape;364;g230ed6c50c2_0_28"/>
            <p:cNvSpPr/>
            <p:nvPr/>
          </p:nvSpPr>
          <p:spPr>
            <a:xfrm rot="5400000">
              <a:off x="2151984" y="1834681"/>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365" name="Google Shape;365;g230ed6c50c2_0_28"/>
            <p:cNvSpPr/>
            <p:nvPr/>
          </p:nvSpPr>
          <p:spPr>
            <a:xfrm rot="5400000">
              <a:off x="2151985" y="4480537"/>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grpSp>
      <p:grpSp>
        <p:nvGrpSpPr>
          <p:cNvPr id="366" name="Google Shape;366;g230ed6c50c2_0_28"/>
          <p:cNvGrpSpPr/>
          <p:nvPr/>
        </p:nvGrpSpPr>
        <p:grpSpPr>
          <a:xfrm rot="10800000">
            <a:off x="9732154" y="1228469"/>
            <a:ext cx="487801" cy="4512727"/>
            <a:chOff x="1974984" y="2011680"/>
            <a:chExt cx="487801" cy="2779800"/>
          </a:xfrm>
        </p:grpSpPr>
        <p:sp>
          <p:nvSpPr>
            <p:cNvPr id="367" name="Google Shape;367;g230ed6c50c2_0_28"/>
            <p:cNvSpPr/>
            <p:nvPr/>
          </p:nvSpPr>
          <p:spPr>
            <a:xfrm>
              <a:off x="1975104" y="2011680"/>
              <a:ext cx="110400" cy="277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368" name="Google Shape;368;g230ed6c50c2_0_28"/>
            <p:cNvSpPr/>
            <p:nvPr/>
          </p:nvSpPr>
          <p:spPr>
            <a:xfrm rot="5400000">
              <a:off x="2151984" y="1834681"/>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369" name="Google Shape;369;g230ed6c50c2_0_28"/>
            <p:cNvSpPr/>
            <p:nvPr/>
          </p:nvSpPr>
          <p:spPr>
            <a:xfrm rot="5400000">
              <a:off x="2151985" y="4480537"/>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grpSp>
      <p:sp>
        <p:nvSpPr>
          <p:cNvPr id="370" name="Google Shape;370;g230ed6c50c2_0_28"/>
          <p:cNvSpPr txBox="1"/>
          <p:nvPr/>
        </p:nvSpPr>
        <p:spPr>
          <a:xfrm>
            <a:off x="2452250" y="1773525"/>
            <a:ext cx="7200300" cy="326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000">
                <a:solidFill>
                  <a:schemeClr val="lt1"/>
                </a:solidFill>
              </a:rPr>
              <a:t>In conclusion, we have:</a:t>
            </a:r>
            <a:endParaRPr sz="2000">
              <a:solidFill>
                <a:schemeClr val="lt1"/>
              </a:solidFill>
            </a:endParaRPr>
          </a:p>
          <a:p>
            <a:pPr indent="-355600" lvl="0" marL="457200" rtl="0" algn="l">
              <a:spcBef>
                <a:spcPts val="0"/>
              </a:spcBef>
              <a:spcAft>
                <a:spcPts val="0"/>
              </a:spcAft>
              <a:buClr>
                <a:schemeClr val="lt1"/>
              </a:buClr>
              <a:buSzPts val="2000"/>
              <a:buChar char="●"/>
            </a:pPr>
            <a:r>
              <a:rPr lang="en-US" sz="2000">
                <a:solidFill>
                  <a:schemeClr val="lt1"/>
                </a:solidFill>
              </a:rPr>
              <a:t>Designed a Voting Website designed with our own Blockchain in the Back-End.</a:t>
            </a:r>
            <a:endParaRPr sz="2000">
              <a:solidFill>
                <a:schemeClr val="lt1"/>
              </a:solidFill>
            </a:endParaRPr>
          </a:p>
          <a:p>
            <a:pPr indent="-355600" lvl="0" marL="457200" rtl="0" algn="l">
              <a:spcBef>
                <a:spcPts val="0"/>
              </a:spcBef>
              <a:spcAft>
                <a:spcPts val="0"/>
              </a:spcAft>
              <a:buClr>
                <a:schemeClr val="lt1"/>
              </a:buClr>
              <a:buSzPts val="2000"/>
              <a:buChar char="●"/>
            </a:pPr>
            <a:r>
              <a:rPr lang="en-US" sz="2000">
                <a:solidFill>
                  <a:schemeClr val="lt1"/>
                </a:solidFill>
              </a:rPr>
              <a:t>Laid out the groundwork for expansion on our project in the future when it comes to scaling and total completion.</a:t>
            </a:r>
            <a:endParaRPr sz="2000">
              <a:solidFill>
                <a:schemeClr val="lt1"/>
              </a:solidFill>
            </a:endParaRPr>
          </a:p>
          <a:p>
            <a:pPr indent="-355600" lvl="0" marL="457200" rtl="0" algn="l">
              <a:spcBef>
                <a:spcPts val="0"/>
              </a:spcBef>
              <a:spcAft>
                <a:spcPts val="0"/>
              </a:spcAft>
              <a:buClr>
                <a:schemeClr val="lt1"/>
              </a:buClr>
              <a:buSzPts val="2000"/>
              <a:buChar char="●"/>
            </a:pPr>
            <a:r>
              <a:rPr lang="en-US" sz="2000">
                <a:solidFill>
                  <a:schemeClr val="lt1"/>
                </a:solidFill>
              </a:rPr>
              <a:t>Come up with a process and demonstrated how we designed or intended to design our Voting Website’s processes and how the process will play out for the user.</a:t>
            </a:r>
            <a:endParaRPr sz="2000">
              <a:solidFill>
                <a:schemeClr val="lt1"/>
              </a:solidFill>
            </a:endParaRPr>
          </a:p>
          <a:p>
            <a:pPr indent="-355600" lvl="0" marL="457200" rtl="0" algn="l">
              <a:spcBef>
                <a:spcPts val="0"/>
              </a:spcBef>
              <a:spcAft>
                <a:spcPts val="0"/>
              </a:spcAft>
              <a:buClr>
                <a:schemeClr val="lt1"/>
              </a:buClr>
              <a:buSzPts val="2000"/>
              <a:buChar char="●"/>
            </a:pPr>
            <a:r>
              <a:rPr lang="en-US" sz="2000">
                <a:solidFill>
                  <a:schemeClr val="lt1"/>
                </a:solidFill>
              </a:rPr>
              <a:t>Started on our Database for storing the blockchain itself, but still need to complete it due to time constraints.</a:t>
            </a:r>
            <a:endParaRPr sz="2000">
              <a:solidFill>
                <a:schemeClr val="lt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g230ed6c50c2_0_41"/>
          <p:cNvSpPr txBox="1"/>
          <p:nvPr>
            <p:ph idx="1" type="body"/>
          </p:nvPr>
        </p:nvSpPr>
        <p:spPr>
          <a:xfrm>
            <a:off x="1590222" y="1939925"/>
            <a:ext cx="8984400" cy="4338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accent5"/>
              </a:buClr>
              <a:buSzPts val="2800"/>
              <a:buNone/>
            </a:pPr>
            <a:r>
              <a:t/>
            </a:r>
            <a:endParaRPr sz="2300"/>
          </a:p>
          <a:p>
            <a:pPr indent="0" lvl="0" marL="0" rtl="0" algn="l">
              <a:lnSpc>
                <a:spcPct val="90000"/>
              </a:lnSpc>
              <a:spcBef>
                <a:spcPts val="0"/>
              </a:spcBef>
              <a:spcAft>
                <a:spcPts val="0"/>
              </a:spcAft>
              <a:buClr>
                <a:schemeClr val="accent5"/>
              </a:buClr>
              <a:buSzPts val="2800"/>
              <a:buNone/>
            </a:pPr>
            <a:r>
              <a:t/>
            </a:r>
            <a:endParaRPr/>
          </a:p>
        </p:txBody>
      </p:sp>
      <p:sp>
        <p:nvSpPr>
          <p:cNvPr id="376" name="Google Shape;376;g230ed6c50c2_0_41"/>
          <p:cNvSpPr txBox="1"/>
          <p:nvPr>
            <p:ph type="title"/>
          </p:nvPr>
        </p:nvSpPr>
        <p:spPr>
          <a:xfrm>
            <a:off x="4504123" y="2766150"/>
            <a:ext cx="3156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b="1" lang="en-US"/>
              <a:t>Thank you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11"/>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rPr lang="en-US" sz="1100" u="sng">
                <a:solidFill>
                  <a:schemeClr val="hlink"/>
                </a:solidFill>
                <a:hlinkClick r:id="rId3"/>
              </a:rPr>
              <a:t>Build a Authentication Using Blockchain - GeeksforGeeks</a:t>
            </a:r>
            <a:endParaRPr/>
          </a:p>
          <a:p>
            <a:pPr indent="-114300" lvl="0" marL="228600" rtl="0" algn="l">
              <a:lnSpc>
                <a:spcPct val="90000"/>
              </a:lnSpc>
              <a:spcBef>
                <a:spcPts val="0"/>
              </a:spcBef>
              <a:spcAft>
                <a:spcPts val="0"/>
              </a:spcAft>
              <a:buClr>
                <a:srgbClr val="3F3F3F"/>
              </a:buClr>
              <a:buSzPts val="1800"/>
              <a:buNone/>
            </a:pPr>
            <a:r>
              <a:rPr lang="en-US" sz="1100" u="sng">
                <a:solidFill>
                  <a:schemeClr val="hlink"/>
                </a:solidFill>
                <a:hlinkClick r:id="rId4"/>
              </a:rPr>
              <a:t>GitHub - Anuj-Kumar-Sharma/EthereumVoting: Online voting platform using Blockchain</a:t>
            </a:r>
            <a:endParaRPr/>
          </a:p>
          <a:p>
            <a:pPr indent="-114300" lvl="0" marL="228600" rtl="0" algn="l">
              <a:lnSpc>
                <a:spcPct val="90000"/>
              </a:lnSpc>
              <a:spcBef>
                <a:spcPts val="0"/>
              </a:spcBef>
              <a:spcAft>
                <a:spcPts val="0"/>
              </a:spcAft>
              <a:buClr>
                <a:srgbClr val="3F3F3F"/>
              </a:buClr>
              <a:buSzPts val="1800"/>
              <a:buNone/>
            </a:pPr>
            <a:r>
              <a:rPr lang="en-US" sz="1100" u="sng">
                <a:solidFill>
                  <a:schemeClr val="hlink"/>
                </a:solidFill>
                <a:hlinkClick r:id="rId5"/>
              </a:rPr>
              <a:t>GitHub - mehtaAnsh/BlockChainVoting: A blockchain based E-voting system</a:t>
            </a:r>
            <a:endParaRPr/>
          </a:p>
          <a:p>
            <a:pPr indent="-114300" lvl="0" marL="228600" rtl="0" algn="l">
              <a:lnSpc>
                <a:spcPct val="90000"/>
              </a:lnSpc>
              <a:spcBef>
                <a:spcPts val="0"/>
              </a:spcBef>
              <a:spcAft>
                <a:spcPts val="0"/>
              </a:spcAft>
              <a:buClr>
                <a:srgbClr val="3F3F3F"/>
              </a:buClr>
              <a:buSzPts val="1800"/>
              <a:buNone/>
            </a:pPr>
            <a:r>
              <a:rPr lang="en-US" sz="1100" u="sng">
                <a:solidFill>
                  <a:schemeClr val="hlink"/>
                </a:solidFill>
                <a:hlinkClick r:id="rId6"/>
              </a:rPr>
              <a:t>What is Decentralized Voting Application (DApps)? - GeeksforGeeks</a:t>
            </a:r>
            <a:br>
              <a:rPr lang="en-US"/>
            </a:br>
            <a:endParaRPr/>
          </a:p>
          <a:p>
            <a:pPr indent="-114300" lvl="0" marL="228600" rtl="0" algn="l">
              <a:lnSpc>
                <a:spcPct val="90000"/>
              </a:lnSpc>
              <a:spcBef>
                <a:spcPts val="0"/>
              </a:spcBef>
              <a:spcAft>
                <a:spcPts val="0"/>
              </a:spcAft>
              <a:buClr>
                <a:srgbClr val="3F3F3F"/>
              </a:buClr>
              <a:buSzPts val="1800"/>
              <a:buNone/>
            </a:pPr>
            <a:r>
              <a:t/>
            </a:r>
            <a:endParaRPr/>
          </a:p>
        </p:txBody>
      </p:sp>
      <p:sp>
        <p:nvSpPr>
          <p:cNvPr id="382" name="Google Shape;382;p11"/>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chemeClr val="lt1"/>
              </a:buClr>
              <a:buSzPts val="1800"/>
              <a:buNone/>
            </a:pPr>
            <a:r>
              <a:t/>
            </a:r>
            <a:endParaRPr/>
          </a:p>
        </p:txBody>
      </p:sp>
      <p:sp>
        <p:nvSpPr>
          <p:cNvPr id="383" name="Google Shape;383;p11"/>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References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2"/>
          <p:cNvSpPr txBox="1"/>
          <p:nvPr>
            <p:ph type="title"/>
          </p:nvPr>
        </p:nvSpPr>
        <p:spPr>
          <a:xfrm>
            <a:off x="3680700" y="348950"/>
            <a:ext cx="4830600" cy="791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b="1" lang="en-US"/>
              <a:t>Problem Description</a:t>
            </a:r>
            <a:endParaRPr b="1"/>
          </a:p>
        </p:txBody>
      </p:sp>
      <p:sp>
        <p:nvSpPr>
          <p:cNvPr id="232" name="Google Shape;232;p2"/>
          <p:cNvSpPr/>
          <p:nvPr/>
        </p:nvSpPr>
        <p:spPr>
          <a:xfrm>
            <a:off x="610700" y="1306850"/>
            <a:ext cx="6380700" cy="2185200"/>
          </a:xfrm>
          <a:prstGeom prst="ellipse">
            <a:avLst/>
          </a:prstGeom>
          <a:solidFill>
            <a:srgbClr val="BABAB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chemeClr val="dk1"/>
              </a:buClr>
              <a:buSzPts val="1100"/>
              <a:buFont typeface="Arial"/>
              <a:buNone/>
            </a:pPr>
            <a:r>
              <a:rPr b="1" lang="en-US" sz="1800">
                <a:solidFill>
                  <a:schemeClr val="dk1"/>
                </a:solidFill>
              </a:rPr>
              <a:t>Lack of </a:t>
            </a:r>
            <a:r>
              <a:rPr b="1" lang="en-US" sz="1800">
                <a:solidFill>
                  <a:schemeClr val="dk1"/>
                </a:solidFill>
              </a:rPr>
              <a:t>Security</a:t>
            </a:r>
            <a:endParaRPr b="1" sz="1800">
              <a:solidFill>
                <a:schemeClr val="dk1"/>
              </a:solidFill>
            </a:endParaRPr>
          </a:p>
          <a:p>
            <a:pPr indent="0" lvl="0" marL="0" rtl="0" algn="ctr">
              <a:lnSpc>
                <a:spcPct val="90000"/>
              </a:lnSpc>
              <a:spcBef>
                <a:spcPts val="0"/>
              </a:spcBef>
              <a:spcAft>
                <a:spcPts val="0"/>
              </a:spcAft>
              <a:buNone/>
            </a:pPr>
            <a:r>
              <a:rPr lang="en-US" sz="1800">
                <a:solidFill>
                  <a:schemeClr val="dk1"/>
                </a:solidFill>
              </a:rPr>
              <a:t>Online voting systems face many security challenges such as hacking, data tampering, and fraud. These issues may lead to a loss of confidence in the integrity of the voting process, resulting in low voter turnout and a lack of trust in the election results.</a:t>
            </a:r>
            <a:endParaRPr sz="1800"/>
          </a:p>
        </p:txBody>
      </p:sp>
      <p:sp>
        <p:nvSpPr>
          <p:cNvPr id="233" name="Google Shape;233;p2"/>
          <p:cNvSpPr/>
          <p:nvPr/>
        </p:nvSpPr>
        <p:spPr>
          <a:xfrm>
            <a:off x="610700" y="3816625"/>
            <a:ext cx="6380700" cy="2114700"/>
          </a:xfrm>
          <a:prstGeom prst="ellipse">
            <a:avLst/>
          </a:prstGeom>
          <a:solidFill>
            <a:srgbClr val="BABAB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b="1" lang="en-US" sz="1800">
                <a:solidFill>
                  <a:schemeClr val="dk1"/>
                </a:solidFill>
              </a:rPr>
              <a:t>Lack of Transparency</a:t>
            </a:r>
            <a:endParaRPr b="1" sz="1800">
              <a:solidFill>
                <a:schemeClr val="dk1"/>
              </a:solidFill>
            </a:endParaRPr>
          </a:p>
          <a:p>
            <a:pPr indent="0" lvl="0" marL="0" rtl="0" algn="ctr">
              <a:lnSpc>
                <a:spcPct val="90000"/>
              </a:lnSpc>
              <a:spcBef>
                <a:spcPts val="0"/>
              </a:spcBef>
              <a:spcAft>
                <a:spcPts val="0"/>
              </a:spcAft>
              <a:buNone/>
            </a:pPr>
            <a:r>
              <a:rPr b="1" lang="en-US" sz="1800">
                <a:solidFill>
                  <a:schemeClr val="dk1"/>
                </a:solidFill>
              </a:rPr>
              <a:t> </a:t>
            </a:r>
            <a:r>
              <a:rPr lang="en-US" sz="1800">
                <a:solidFill>
                  <a:schemeClr val="dk1"/>
                </a:solidFill>
              </a:rPr>
              <a:t>A significant challenge in the online voting system is the lack of transparency. Voters can't track their votes once they're cast, and there is no way to know if the vote has been tampered with. This can lead to a lack of trust in the election results.</a:t>
            </a:r>
            <a:endParaRPr sz="1800"/>
          </a:p>
        </p:txBody>
      </p:sp>
      <p:sp>
        <p:nvSpPr>
          <p:cNvPr id="234" name="Google Shape;234;p2"/>
          <p:cNvSpPr/>
          <p:nvPr/>
        </p:nvSpPr>
        <p:spPr>
          <a:xfrm>
            <a:off x="6991400" y="2893350"/>
            <a:ext cx="2247300" cy="1071300"/>
          </a:xfrm>
          <a:prstGeom prst="rightArrow">
            <a:avLst>
              <a:gd fmla="val 50000" name="adj1"/>
              <a:gd fmla="val 50000" name="adj2"/>
            </a:avLst>
          </a:prstGeom>
          <a:solidFill>
            <a:srgbClr val="D92D8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2000">
                <a:solidFill>
                  <a:srgbClr val="F2F2F2"/>
                </a:solidFill>
              </a:rPr>
              <a:t>SOLUTION</a:t>
            </a:r>
            <a:endParaRPr b="1" sz="2000">
              <a:solidFill>
                <a:srgbClr val="F2F2F2"/>
              </a:solidFill>
            </a:endParaRPr>
          </a:p>
        </p:txBody>
      </p:sp>
      <p:sp>
        <p:nvSpPr>
          <p:cNvPr id="235" name="Google Shape;235;p2"/>
          <p:cNvSpPr/>
          <p:nvPr/>
        </p:nvSpPr>
        <p:spPr>
          <a:xfrm>
            <a:off x="9506325" y="2212200"/>
            <a:ext cx="2247300" cy="2433600"/>
          </a:xfrm>
          <a:prstGeom prst="cube">
            <a:avLst>
              <a:gd fmla="val 25000" name="adj"/>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2100"/>
              <a:t>Blockchain Technology</a:t>
            </a:r>
            <a:endParaRPr b="1" sz="2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
          <p:cNvSpPr txBox="1"/>
          <p:nvPr>
            <p:ph idx="1" type="body"/>
          </p:nvPr>
        </p:nvSpPr>
        <p:spPr>
          <a:xfrm>
            <a:off x="2976000" y="213425"/>
            <a:ext cx="6240000" cy="1259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b="1" lang="en-US"/>
              <a:t>Purpose of New System</a:t>
            </a:r>
            <a:endParaRPr b="1"/>
          </a:p>
        </p:txBody>
      </p:sp>
      <p:grpSp>
        <p:nvGrpSpPr>
          <p:cNvPr id="241" name="Google Shape;241;p3"/>
          <p:cNvGrpSpPr/>
          <p:nvPr/>
        </p:nvGrpSpPr>
        <p:grpSpPr>
          <a:xfrm>
            <a:off x="1540924" y="1228494"/>
            <a:ext cx="487681" cy="4512690"/>
            <a:chOff x="1975104" y="2011680"/>
            <a:chExt cx="487681" cy="2779777"/>
          </a:xfrm>
        </p:grpSpPr>
        <p:sp>
          <p:nvSpPr>
            <p:cNvPr id="242" name="Google Shape;242;p3"/>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43" name="Google Shape;243;p3"/>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44" name="Google Shape;244;p3"/>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grpSp>
      <p:grpSp>
        <p:nvGrpSpPr>
          <p:cNvPr id="245" name="Google Shape;245;p3"/>
          <p:cNvGrpSpPr/>
          <p:nvPr/>
        </p:nvGrpSpPr>
        <p:grpSpPr>
          <a:xfrm rot="10800000">
            <a:off x="10052604" y="1172644"/>
            <a:ext cx="487801" cy="4512727"/>
            <a:chOff x="1974984" y="2011680"/>
            <a:chExt cx="487801" cy="2779800"/>
          </a:xfrm>
        </p:grpSpPr>
        <p:sp>
          <p:nvSpPr>
            <p:cNvPr id="246" name="Google Shape;246;p3"/>
            <p:cNvSpPr/>
            <p:nvPr/>
          </p:nvSpPr>
          <p:spPr>
            <a:xfrm>
              <a:off x="1975104" y="2011680"/>
              <a:ext cx="110400" cy="277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47" name="Google Shape;247;p3"/>
            <p:cNvSpPr/>
            <p:nvPr/>
          </p:nvSpPr>
          <p:spPr>
            <a:xfrm rot="5400000">
              <a:off x="2151984" y="1834681"/>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48" name="Google Shape;248;p3"/>
            <p:cNvSpPr/>
            <p:nvPr/>
          </p:nvSpPr>
          <p:spPr>
            <a:xfrm rot="5400000">
              <a:off x="2151985" y="4480537"/>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grpSp>
      <p:sp>
        <p:nvSpPr>
          <p:cNvPr id="249" name="Google Shape;249;p3"/>
          <p:cNvSpPr txBox="1"/>
          <p:nvPr/>
        </p:nvSpPr>
        <p:spPr>
          <a:xfrm>
            <a:off x="2086800" y="1657800"/>
            <a:ext cx="8018400" cy="24012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Clr>
                <a:schemeClr val="lt1"/>
              </a:buClr>
              <a:buSzPts val="1800"/>
              <a:buChar char="●"/>
            </a:pPr>
            <a:r>
              <a:rPr lang="en-US" sz="1800">
                <a:solidFill>
                  <a:schemeClr val="lt1"/>
                </a:solidFill>
              </a:rPr>
              <a:t>Blockchain technology provides a secure and transparent solution to the problems faced by online voting systems. </a:t>
            </a:r>
            <a:endParaRPr sz="1800">
              <a:solidFill>
                <a:schemeClr val="lt1"/>
              </a:solidFill>
            </a:endParaRPr>
          </a:p>
          <a:p>
            <a:pPr indent="0" lvl="0" marL="457200" rtl="0" algn="l">
              <a:spcBef>
                <a:spcPts val="0"/>
              </a:spcBef>
              <a:spcAft>
                <a:spcPts val="0"/>
              </a:spcAft>
              <a:buNone/>
            </a:pPr>
            <a:r>
              <a:t/>
            </a:r>
            <a:endParaRPr sz="1800">
              <a:solidFill>
                <a:schemeClr val="lt1"/>
              </a:solidFill>
            </a:endParaRPr>
          </a:p>
          <a:p>
            <a:pPr indent="-342900" lvl="0" marL="457200" rtl="0" algn="l">
              <a:spcBef>
                <a:spcPts val="0"/>
              </a:spcBef>
              <a:spcAft>
                <a:spcPts val="0"/>
              </a:spcAft>
              <a:buClr>
                <a:schemeClr val="lt1"/>
              </a:buClr>
              <a:buSzPts val="1800"/>
              <a:buChar char="●"/>
            </a:pPr>
            <a:r>
              <a:rPr lang="en-US" sz="1800">
                <a:solidFill>
                  <a:schemeClr val="lt1"/>
                </a:solidFill>
              </a:rPr>
              <a:t>Blockchain technology ensures that the voting process is tamper-proof and transparent. </a:t>
            </a:r>
            <a:endParaRPr sz="1800">
              <a:solidFill>
                <a:schemeClr val="lt1"/>
              </a:solidFill>
            </a:endParaRPr>
          </a:p>
          <a:p>
            <a:pPr indent="0" lvl="0" marL="457200" rtl="0" algn="l">
              <a:spcBef>
                <a:spcPts val="0"/>
              </a:spcBef>
              <a:spcAft>
                <a:spcPts val="0"/>
              </a:spcAft>
              <a:buNone/>
            </a:pPr>
            <a:r>
              <a:t/>
            </a:r>
            <a:endParaRPr sz="1800">
              <a:solidFill>
                <a:schemeClr val="lt1"/>
              </a:solidFill>
            </a:endParaRPr>
          </a:p>
          <a:p>
            <a:pPr indent="-342900" lvl="0" marL="457200" rtl="0" algn="l">
              <a:spcBef>
                <a:spcPts val="0"/>
              </a:spcBef>
              <a:spcAft>
                <a:spcPts val="0"/>
              </a:spcAft>
              <a:buClr>
                <a:schemeClr val="lt1"/>
              </a:buClr>
              <a:buSzPts val="1800"/>
              <a:buChar char="●"/>
            </a:pPr>
            <a:r>
              <a:rPr lang="en-US" sz="1800">
                <a:solidFill>
                  <a:schemeClr val="lt1"/>
                </a:solidFill>
              </a:rPr>
              <a:t>The decentralized structure of a Blockchain ensures that no single entity controls the voting process, making it more secure and transparent.</a:t>
            </a:r>
            <a:endParaRPr sz="18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5"/>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Autofit/>
          </a:bodyPr>
          <a:lstStyle/>
          <a:p>
            <a:pPr indent="-342900" lvl="0" marL="457200" rtl="0" algn="l">
              <a:lnSpc>
                <a:spcPct val="90000"/>
              </a:lnSpc>
              <a:spcBef>
                <a:spcPts val="0"/>
              </a:spcBef>
              <a:spcAft>
                <a:spcPts val="0"/>
              </a:spcAft>
              <a:buClr>
                <a:schemeClr val="dk1"/>
              </a:buClr>
              <a:buSzPts val="1800"/>
              <a:buChar char="●"/>
            </a:pPr>
            <a:r>
              <a:rPr lang="en-US">
                <a:solidFill>
                  <a:schemeClr val="dk1"/>
                </a:solidFill>
              </a:rPr>
              <a:t>Our site can be applied as an example or foundation for polling site software, giving it the necessary transparency that many people want from their voting machines.</a:t>
            </a:r>
            <a:br>
              <a:rPr lang="en-US">
                <a:solidFill>
                  <a:schemeClr val="dk1"/>
                </a:solidFill>
              </a:rPr>
            </a:br>
            <a:endParaRPr>
              <a:solidFill>
                <a:schemeClr val="dk1"/>
              </a:solidFill>
            </a:endParaRPr>
          </a:p>
          <a:p>
            <a:pPr indent="-342900" lvl="0" marL="457200" rtl="0" algn="l">
              <a:lnSpc>
                <a:spcPct val="90000"/>
              </a:lnSpc>
              <a:spcBef>
                <a:spcPts val="0"/>
              </a:spcBef>
              <a:spcAft>
                <a:spcPts val="0"/>
              </a:spcAft>
              <a:buClr>
                <a:schemeClr val="dk1"/>
              </a:buClr>
              <a:buSzPts val="1800"/>
              <a:buChar char="●"/>
            </a:pPr>
            <a:r>
              <a:rPr lang="en-US">
                <a:solidFill>
                  <a:schemeClr val="dk1"/>
                </a:solidFill>
              </a:rPr>
              <a:t>It can also make the argument for the integration of Blockchain technology in other pieces of software where the user would want to be able to audit actions occurring on the site.</a:t>
            </a:r>
            <a:br>
              <a:rPr lang="en-US">
                <a:solidFill>
                  <a:schemeClr val="dk1"/>
                </a:solidFill>
              </a:rPr>
            </a:br>
            <a:endParaRPr>
              <a:solidFill>
                <a:schemeClr val="dk1"/>
              </a:solidFill>
            </a:endParaRPr>
          </a:p>
          <a:p>
            <a:pPr indent="-342900" lvl="0" marL="457200" rtl="0" algn="l">
              <a:lnSpc>
                <a:spcPct val="90000"/>
              </a:lnSpc>
              <a:spcBef>
                <a:spcPts val="0"/>
              </a:spcBef>
              <a:spcAft>
                <a:spcPts val="0"/>
              </a:spcAft>
              <a:buClr>
                <a:schemeClr val="dk1"/>
              </a:buClr>
              <a:buSzPts val="1800"/>
              <a:buChar char="●"/>
            </a:pPr>
            <a:r>
              <a:rPr lang="en-US">
                <a:solidFill>
                  <a:schemeClr val="dk1"/>
                </a:solidFill>
              </a:rPr>
              <a:t>It could also allow for people to host their own instances, meaning any company or group that wants to host polls and be able to properly audit them can do so using our site.</a:t>
            </a:r>
            <a:br>
              <a:rPr lang="en-US">
                <a:solidFill>
                  <a:schemeClr val="dk1"/>
                </a:solidFill>
              </a:rPr>
            </a:br>
            <a:r>
              <a:rPr lang="en-US">
                <a:solidFill>
                  <a:schemeClr val="dk1"/>
                </a:solidFill>
              </a:rPr>
              <a:t>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indent="0" lvl="0" marL="0" rtl="0" algn="l">
              <a:lnSpc>
                <a:spcPct val="9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indent="0" lvl="0" marL="0" rtl="0" algn="l">
              <a:lnSpc>
                <a:spcPct val="9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indent="0" lvl="0" marL="0" rtl="0" algn="l">
              <a:lnSpc>
                <a:spcPct val="90000"/>
              </a:lnSpc>
              <a:spcBef>
                <a:spcPts val="0"/>
              </a:spcBef>
              <a:spcAft>
                <a:spcPts val="0"/>
              </a:spcAft>
              <a:buClr>
                <a:srgbClr val="3F3F3F"/>
              </a:buClr>
              <a:buSzPts val="1800"/>
              <a:buNone/>
            </a:pPr>
            <a:r>
              <a:t/>
            </a:r>
            <a:endParaRPr/>
          </a:p>
        </p:txBody>
      </p:sp>
      <p:sp>
        <p:nvSpPr>
          <p:cNvPr id="255" name="Google Shape;255;p5"/>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3F3F3F"/>
              </a:buClr>
              <a:buSzPts val="3600"/>
              <a:buFont typeface="Arial"/>
              <a:buNone/>
            </a:pPr>
            <a:r>
              <a:rPr b="1" lang="en-US"/>
              <a:t>Applications</a:t>
            </a:r>
            <a:endParaRPr b="1"/>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6"/>
          <p:cNvSpPr txBox="1"/>
          <p:nvPr>
            <p:ph idx="1" type="body"/>
          </p:nvPr>
        </p:nvSpPr>
        <p:spPr>
          <a:xfrm>
            <a:off x="1393150" y="1879000"/>
            <a:ext cx="5206500" cy="4847100"/>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1000"/>
              </a:spcBef>
              <a:spcAft>
                <a:spcPts val="0"/>
              </a:spcAft>
              <a:buClr>
                <a:schemeClr val="dk1"/>
              </a:buClr>
              <a:buSzPts val="275"/>
              <a:buFont typeface="Arial"/>
              <a:buNone/>
            </a:pPr>
            <a:r>
              <a:rPr lang="en-US" sz="1200">
                <a:solidFill>
                  <a:schemeClr val="dk1"/>
                </a:solidFill>
              </a:rPr>
              <a:t>1</a:t>
            </a:r>
            <a:r>
              <a:rPr baseline="30000" lang="en-US" sz="1200">
                <a:solidFill>
                  <a:schemeClr val="dk1"/>
                </a:solidFill>
              </a:rPr>
              <a:t>st</a:t>
            </a:r>
            <a:r>
              <a:rPr lang="en-US" sz="1200">
                <a:solidFill>
                  <a:schemeClr val="dk1"/>
                </a:solidFill>
              </a:rPr>
              <a:t> Sprint: </a:t>
            </a:r>
            <a:endParaRPr sz="1200">
              <a:solidFill>
                <a:schemeClr val="dk1"/>
              </a:solidFill>
            </a:endParaRPr>
          </a:p>
          <a:p>
            <a:pPr indent="0" lvl="0" marL="0" rtl="0" algn="l">
              <a:lnSpc>
                <a:spcPct val="70000"/>
              </a:lnSpc>
              <a:spcBef>
                <a:spcPts val="500"/>
              </a:spcBef>
              <a:spcAft>
                <a:spcPts val="0"/>
              </a:spcAft>
              <a:buClr>
                <a:schemeClr val="dk1"/>
              </a:buClr>
              <a:buSzPts val="275"/>
              <a:buFont typeface="Arial"/>
              <a:buNone/>
            </a:pPr>
            <a:r>
              <a:rPr lang="en-US" sz="1200">
                <a:solidFill>
                  <a:schemeClr val="dk1"/>
                </a:solidFill>
              </a:rPr>
              <a:t>❑ Meeting and coordinating with team </a:t>
            </a:r>
            <a:endParaRPr sz="1200">
              <a:solidFill>
                <a:schemeClr val="dk1"/>
              </a:solidFill>
              <a:latin typeface="Times New Roman"/>
              <a:ea typeface="Times New Roman"/>
              <a:cs typeface="Times New Roman"/>
              <a:sym typeface="Times New Roman"/>
            </a:endParaRPr>
          </a:p>
          <a:p>
            <a:pPr indent="0" lvl="0" marL="0" rtl="0" algn="l">
              <a:lnSpc>
                <a:spcPct val="70000"/>
              </a:lnSpc>
              <a:spcBef>
                <a:spcPts val="500"/>
              </a:spcBef>
              <a:spcAft>
                <a:spcPts val="0"/>
              </a:spcAft>
              <a:buClr>
                <a:schemeClr val="dk1"/>
              </a:buClr>
              <a:buSzPts val="275"/>
              <a:buFont typeface="Arial"/>
              <a:buNone/>
            </a:pPr>
            <a:r>
              <a:rPr lang="en-US" sz="1200">
                <a:solidFill>
                  <a:schemeClr val="dk1"/>
                </a:solidFill>
              </a:rPr>
              <a:t>❑ Making decisions about the </a:t>
            </a:r>
            <a:r>
              <a:rPr lang="en-US" sz="1200">
                <a:solidFill>
                  <a:schemeClr val="dk1"/>
                </a:solidFill>
              </a:rPr>
              <a:t>purpose of the project</a:t>
            </a:r>
            <a:endParaRPr sz="1200">
              <a:solidFill>
                <a:schemeClr val="dk1"/>
              </a:solidFill>
            </a:endParaRPr>
          </a:p>
          <a:p>
            <a:pPr indent="0" lvl="0" marL="0" rtl="0" algn="l">
              <a:lnSpc>
                <a:spcPct val="70000"/>
              </a:lnSpc>
              <a:spcBef>
                <a:spcPts val="500"/>
              </a:spcBef>
              <a:spcAft>
                <a:spcPts val="0"/>
              </a:spcAft>
              <a:buClr>
                <a:schemeClr val="dk1"/>
              </a:buClr>
              <a:buSzPts val="275"/>
              <a:buNone/>
            </a:pPr>
            <a:r>
              <a:rPr lang="en-US" sz="1200">
                <a:solidFill>
                  <a:schemeClr val="dk1"/>
                </a:solidFill>
              </a:rPr>
              <a:t>❑ Create GitHub repo </a:t>
            </a:r>
            <a:endParaRPr sz="1200">
              <a:solidFill>
                <a:schemeClr val="dk1"/>
              </a:solidFill>
            </a:endParaRPr>
          </a:p>
          <a:p>
            <a:pPr indent="0" lvl="0" marL="0" rtl="0" algn="l">
              <a:lnSpc>
                <a:spcPct val="70000"/>
              </a:lnSpc>
              <a:spcBef>
                <a:spcPts val="500"/>
              </a:spcBef>
              <a:spcAft>
                <a:spcPts val="0"/>
              </a:spcAft>
              <a:buClr>
                <a:schemeClr val="dk1"/>
              </a:buClr>
              <a:buSzPts val="275"/>
              <a:buFont typeface="Arial"/>
              <a:buNone/>
            </a:pPr>
            <a:r>
              <a:t/>
            </a:r>
            <a:endParaRPr sz="1200">
              <a:solidFill>
                <a:schemeClr val="dk1"/>
              </a:solidFill>
            </a:endParaRPr>
          </a:p>
          <a:p>
            <a:pPr indent="0" lvl="0" marL="0" rtl="0" algn="l">
              <a:lnSpc>
                <a:spcPct val="70000"/>
              </a:lnSpc>
              <a:spcBef>
                <a:spcPts val="1000"/>
              </a:spcBef>
              <a:spcAft>
                <a:spcPts val="0"/>
              </a:spcAft>
              <a:buClr>
                <a:schemeClr val="dk1"/>
              </a:buClr>
              <a:buSzPts val="275"/>
              <a:buFont typeface="Arial"/>
              <a:buNone/>
            </a:pPr>
            <a:r>
              <a:rPr lang="en-US" sz="1200">
                <a:solidFill>
                  <a:schemeClr val="dk1"/>
                </a:solidFill>
              </a:rPr>
              <a:t>2</a:t>
            </a:r>
            <a:r>
              <a:rPr baseline="30000" lang="en-US" sz="1200">
                <a:solidFill>
                  <a:schemeClr val="dk1"/>
                </a:solidFill>
              </a:rPr>
              <a:t>nd</a:t>
            </a:r>
            <a:r>
              <a:rPr lang="en-US" sz="1200">
                <a:solidFill>
                  <a:schemeClr val="dk1"/>
                </a:solidFill>
              </a:rPr>
              <a:t> Sprint:</a:t>
            </a:r>
            <a:endParaRPr sz="1200">
              <a:solidFill>
                <a:schemeClr val="dk1"/>
              </a:solidFill>
            </a:endParaRPr>
          </a:p>
          <a:p>
            <a:pPr indent="0" lvl="0" marL="0" rtl="0" algn="l">
              <a:lnSpc>
                <a:spcPct val="70000"/>
              </a:lnSpc>
              <a:spcBef>
                <a:spcPts val="500"/>
              </a:spcBef>
              <a:spcAft>
                <a:spcPts val="0"/>
              </a:spcAft>
              <a:buClr>
                <a:schemeClr val="dk1"/>
              </a:buClr>
              <a:buSzPts val="275"/>
              <a:buFont typeface="Arial"/>
              <a:buNone/>
            </a:pPr>
            <a:r>
              <a:rPr lang="en-US" sz="1200">
                <a:solidFill>
                  <a:schemeClr val="dk1"/>
                </a:solidFill>
              </a:rPr>
              <a:t>❑ Download and get familiar with the technologies we will be using.</a:t>
            </a:r>
            <a:endParaRPr sz="1200">
              <a:solidFill>
                <a:schemeClr val="dk1"/>
              </a:solidFill>
            </a:endParaRPr>
          </a:p>
          <a:p>
            <a:pPr indent="0" lvl="0" marL="0" rtl="0" algn="l">
              <a:lnSpc>
                <a:spcPct val="70000"/>
              </a:lnSpc>
              <a:spcBef>
                <a:spcPts val="500"/>
              </a:spcBef>
              <a:spcAft>
                <a:spcPts val="0"/>
              </a:spcAft>
              <a:buClr>
                <a:schemeClr val="dk1"/>
              </a:buClr>
              <a:buSzPts val="275"/>
              <a:buNone/>
            </a:pPr>
            <a:r>
              <a:rPr lang="en-US" sz="1200">
                <a:solidFill>
                  <a:schemeClr val="dk1"/>
                </a:solidFill>
              </a:rPr>
              <a:t>❑ Began working</a:t>
            </a:r>
            <a:r>
              <a:rPr lang="en-US" sz="1200">
                <a:solidFill>
                  <a:schemeClr val="dk1"/>
                </a:solidFill>
              </a:rPr>
              <a:t> on design of the system</a:t>
            </a:r>
            <a:endParaRPr sz="1200">
              <a:solidFill>
                <a:schemeClr val="dk1"/>
              </a:solidFill>
            </a:endParaRPr>
          </a:p>
          <a:p>
            <a:pPr indent="0" lvl="0" marL="0" rtl="0" algn="l">
              <a:lnSpc>
                <a:spcPct val="70000"/>
              </a:lnSpc>
              <a:spcBef>
                <a:spcPts val="500"/>
              </a:spcBef>
              <a:spcAft>
                <a:spcPts val="0"/>
              </a:spcAft>
              <a:buClr>
                <a:schemeClr val="dk1"/>
              </a:buClr>
              <a:buSzPts val="275"/>
              <a:buNone/>
            </a:pPr>
            <a:r>
              <a:t/>
            </a:r>
            <a:endParaRPr sz="1200">
              <a:solidFill>
                <a:schemeClr val="dk1"/>
              </a:solidFill>
            </a:endParaRPr>
          </a:p>
          <a:p>
            <a:pPr indent="0" lvl="0" marL="0" rtl="0" algn="l">
              <a:lnSpc>
                <a:spcPct val="70000"/>
              </a:lnSpc>
              <a:spcBef>
                <a:spcPts val="1000"/>
              </a:spcBef>
              <a:spcAft>
                <a:spcPts val="0"/>
              </a:spcAft>
              <a:buClr>
                <a:schemeClr val="dk1"/>
              </a:buClr>
              <a:buSzPts val="275"/>
              <a:buFont typeface="Arial"/>
              <a:buNone/>
            </a:pPr>
            <a:r>
              <a:rPr lang="en-US" sz="1200">
                <a:solidFill>
                  <a:schemeClr val="dk1"/>
                </a:solidFill>
              </a:rPr>
              <a:t>3</a:t>
            </a:r>
            <a:r>
              <a:rPr baseline="30000" lang="en-US" sz="1200">
                <a:solidFill>
                  <a:schemeClr val="dk1"/>
                </a:solidFill>
              </a:rPr>
              <a:t>rd</a:t>
            </a:r>
            <a:r>
              <a:rPr lang="en-US" sz="1200">
                <a:solidFill>
                  <a:schemeClr val="dk1"/>
                </a:solidFill>
              </a:rPr>
              <a:t> Sprint:</a:t>
            </a:r>
            <a:endParaRPr sz="1200">
              <a:solidFill>
                <a:schemeClr val="dk1"/>
              </a:solidFill>
            </a:endParaRPr>
          </a:p>
          <a:p>
            <a:pPr indent="0" lvl="0" marL="0" rtl="0" algn="l">
              <a:lnSpc>
                <a:spcPct val="70000"/>
              </a:lnSpc>
              <a:spcBef>
                <a:spcPts val="500"/>
              </a:spcBef>
              <a:spcAft>
                <a:spcPts val="0"/>
              </a:spcAft>
              <a:buClr>
                <a:schemeClr val="dk1"/>
              </a:buClr>
              <a:buSzPts val="275"/>
              <a:buNone/>
            </a:pPr>
            <a:r>
              <a:rPr lang="en-US" sz="1200">
                <a:solidFill>
                  <a:schemeClr val="dk1"/>
                </a:solidFill>
              </a:rPr>
              <a:t>❑ Continue design and documentation for the system</a:t>
            </a:r>
            <a:endParaRPr sz="1200">
              <a:solidFill>
                <a:schemeClr val="dk1"/>
              </a:solidFill>
            </a:endParaRPr>
          </a:p>
          <a:p>
            <a:pPr indent="0" lvl="0" marL="0" rtl="0" algn="l">
              <a:lnSpc>
                <a:spcPct val="70000"/>
              </a:lnSpc>
              <a:spcBef>
                <a:spcPts val="500"/>
              </a:spcBef>
              <a:spcAft>
                <a:spcPts val="0"/>
              </a:spcAft>
              <a:buClr>
                <a:schemeClr val="dk1"/>
              </a:buClr>
              <a:buSzPts val="275"/>
              <a:buFont typeface="Arial"/>
              <a:buNone/>
            </a:pPr>
            <a:r>
              <a:rPr lang="en-US" sz="1200">
                <a:solidFill>
                  <a:schemeClr val="dk1"/>
                </a:solidFill>
              </a:rPr>
              <a:t>❑ Figma design for the front-end</a:t>
            </a:r>
            <a:endParaRPr sz="1200">
              <a:solidFill>
                <a:schemeClr val="dk1"/>
              </a:solidFill>
            </a:endParaRPr>
          </a:p>
          <a:p>
            <a:pPr indent="0" lvl="0" marL="0" rtl="0" algn="l">
              <a:lnSpc>
                <a:spcPct val="70000"/>
              </a:lnSpc>
              <a:spcBef>
                <a:spcPts val="500"/>
              </a:spcBef>
              <a:spcAft>
                <a:spcPts val="0"/>
              </a:spcAft>
              <a:buClr>
                <a:schemeClr val="dk1"/>
              </a:buClr>
              <a:buSzPts val="275"/>
              <a:buNone/>
            </a:pPr>
            <a:r>
              <a:rPr lang="en-US" sz="1200">
                <a:solidFill>
                  <a:schemeClr val="dk1"/>
                </a:solidFill>
              </a:rPr>
              <a:t>❑ Begin coding front-end </a:t>
            </a:r>
            <a:endParaRPr sz="1200">
              <a:solidFill>
                <a:schemeClr val="dk1"/>
              </a:solidFill>
            </a:endParaRPr>
          </a:p>
          <a:p>
            <a:pPr indent="0" lvl="0" marL="0" rtl="0" algn="l">
              <a:lnSpc>
                <a:spcPct val="70000"/>
              </a:lnSpc>
              <a:spcBef>
                <a:spcPts val="500"/>
              </a:spcBef>
              <a:spcAft>
                <a:spcPts val="0"/>
              </a:spcAft>
              <a:buClr>
                <a:schemeClr val="dk1"/>
              </a:buClr>
              <a:buSzPts val="275"/>
              <a:buFont typeface="Arial"/>
              <a:buNone/>
            </a:pPr>
            <a:r>
              <a:t/>
            </a:r>
            <a:endParaRPr sz="1200">
              <a:solidFill>
                <a:schemeClr val="dk1"/>
              </a:solidFill>
            </a:endParaRPr>
          </a:p>
          <a:p>
            <a:pPr indent="0" lvl="0" marL="0" rtl="0" algn="l">
              <a:lnSpc>
                <a:spcPct val="70000"/>
              </a:lnSpc>
              <a:spcBef>
                <a:spcPts val="1000"/>
              </a:spcBef>
              <a:spcAft>
                <a:spcPts val="0"/>
              </a:spcAft>
              <a:buClr>
                <a:schemeClr val="dk1"/>
              </a:buClr>
              <a:buSzPts val="275"/>
              <a:buFont typeface="Arial"/>
              <a:buNone/>
            </a:pPr>
            <a:r>
              <a:rPr lang="en-US" sz="1200">
                <a:solidFill>
                  <a:schemeClr val="dk1"/>
                </a:solidFill>
              </a:rPr>
              <a:t>4</a:t>
            </a:r>
            <a:r>
              <a:rPr baseline="30000" lang="en-US" sz="1200">
                <a:solidFill>
                  <a:schemeClr val="dk1"/>
                </a:solidFill>
              </a:rPr>
              <a:t>th</a:t>
            </a:r>
            <a:r>
              <a:rPr lang="en-US" sz="1200">
                <a:solidFill>
                  <a:schemeClr val="dk1"/>
                </a:solidFill>
              </a:rPr>
              <a:t> Sprint:</a:t>
            </a:r>
            <a:endParaRPr sz="1200">
              <a:solidFill>
                <a:schemeClr val="dk1"/>
              </a:solidFill>
            </a:endParaRPr>
          </a:p>
          <a:p>
            <a:pPr indent="0" lvl="0" marL="0" rtl="0" algn="l">
              <a:lnSpc>
                <a:spcPct val="70000"/>
              </a:lnSpc>
              <a:spcBef>
                <a:spcPts val="500"/>
              </a:spcBef>
              <a:spcAft>
                <a:spcPts val="0"/>
              </a:spcAft>
              <a:buClr>
                <a:schemeClr val="dk1"/>
              </a:buClr>
              <a:buSzPts val="275"/>
              <a:buNone/>
            </a:pPr>
            <a:r>
              <a:rPr lang="en-US" sz="1200">
                <a:solidFill>
                  <a:schemeClr val="dk1"/>
                </a:solidFill>
              </a:rPr>
              <a:t>❑ Research Blockchain technology implementations for a voting website</a:t>
            </a:r>
            <a:endParaRPr sz="1200">
              <a:solidFill>
                <a:schemeClr val="dk1"/>
              </a:solidFill>
            </a:endParaRPr>
          </a:p>
          <a:p>
            <a:pPr indent="0" lvl="0" marL="0" rtl="0" algn="l">
              <a:lnSpc>
                <a:spcPct val="70000"/>
              </a:lnSpc>
              <a:spcBef>
                <a:spcPts val="500"/>
              </a:spcBef>
              <a:spcAft>
                <a:spcPts val="0"/>
              </a:spcAft>
              <a:buClr>
                <a:schemeClr val="dk1"/>
              </a:buClr>
              <a:buSzPts val="275"/>
              <a:buFont typeface="Arial"/>
              <a:buNone/>
            </a:pPr>
            <a:r>
              <a:rPr lang="en-US" sz="1200">
                <a:solidFill>
                  <a:schemeClr val="dk1"/>
                </a:solidFill>
              </a:rPr>
              <a:t>❑ Continue working on front-end with React</a:t>
            </a:r>
            <a:endParaRPr sz="1200">
              <a:solidFill>
                <a:schemeClr val="dk1"/>
              </a:solidFill>
            </a:endParaRPr>
          </a:p>
          <a:p>
            <a:pPr indent="-114300" lvl="0" marL="228600" rtl="0" algn="l">
              <a:lnSpc>
                <a:spcPct val="70000"/>
              </a:lnSpc>
              <a:spcBef>
                <a:spcPts val="0"/>
              </a:spcBef>
              <a:spcAft>
                <a:spcPts val="0"/>
              </a:spcAft>
              <a:buClr>
                <a:srgbClr val="3F3F3F"/>
              </a:buClr>
              <a:buSzPts val="450"/>
              <a:buNone/>
            </a:pPr>
            <a:r>
              <a:t/>
            </a:r>
            <a:endParaRPr sz="1200">
              <a:solidFill>
                <a:schemeClr val="dk1"/>
              </a:solidFill>
            </a:endParaRPr>
          </a:p>
        </p:txBody>
      </p:sp>
      <p:sp>
        <p:nvSpPr>
          <p:cNvPr id="261" name="Google Shape;261;p6"/>
          <p:cNvSpPr txBox="1"/>
          <p:nvPr>
            <p:ph type="title"/>
          </p:nvPr>
        </p:nvSpPr>
        <p:spPr>
          <a:xfrm>
            <a:off x="4039330" y="973625"/>
            <a:ext cx="64944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b="1" lang="en-US"/>
              <a:t>Methodology</a:t>
            </a:r>
            <a:r>
              <a:rPr lang="en-US"/>
              <a:t> </a:t>
            </a:r>
            <a:endParaRPr/>
          </a:p>
          <a:p>
            <a:pPr indent="0" lvl="0" marL="0" rtl="0" algn="l">
              <a:lnSpc>
                <a:spcPct val="70000"/>
              </a:lnSpc>
              <a:spcBef>
                <a:spcPts val="0"/>
              </a:spcBef>
              <a:spcAft>
                <a:spcPts val="0"/>
              </a:spcAft>
              <a:buClr>
                <a:schemeClr val="dk1"/>
              </a:buClr>
              <a:buSzPts val="275"/>
              <a:buFont typeface="Arial"/>
              <a:buNone/>
            </a:pPr>
            <a:r>
              <a:rPr lang="en-US" sz="1200">
                <a:solidFill>
                  <a:schemeClr val="dk1"/>
                </a:solidFill>
              </a:rPr>
              <a:t>This project was developed in a semester with the following timeline:</a:t>
            </a:r>
            <a:endParaRPr/>
          </a:p>
        </p:txBody>
      </p:sp>
      <p:sp>
        <p:nvSpPr>
          <p:cNvPr id="262" name="Google Shape;262;p6"/>
          <p:cNvSpPr txBox="1"/>
          <p:nvPr/>
        </p:nvSpPr>
        <p:spPr>
          <a:xfrm>
            <a:off x="7020500" y="2081650"/>
            <a:ext cx="4901700" cy="3917400"/>
          </a:xfrm>
          <a:prstGeom prst="rect">
            <a:avLst/>
          </a:prstGeom>
          <a:noFill/>
          <a:ln>
            <a:noFill/>
          </a:ln>
        </p:spPr>
        <p:txBody>
          <a:bodyPr anchorCtr="0" anchor="t" bIns="91425" lIns="91425" spcFirstLastPara="1" rIns="91425" wrap="square" tIns="91425">
            <a:spAutoFit/>
          </a:bodyPr>
          <a:lstStyle/>
          <a:p>
            <a:pPr indent="0" lvl="0" marL="0" rtl="0" algn="l">
              <a:lnSpc>
                <a:spcPct val="70000"/>
              </a:lnSpc>
              <a:spcBef>
                <a:spcPts val="1000"/>
              </a:spcBef>
              <a:spcAft>
                <a:spcPts val="0"/>
              </a:spcAft>
              <a:buNone/>
            </a:pPr>
            <a:r>
              <a:rPr lang="en-US" sz="1200">
                <a:solidFill>
                  <a:schemeClr val="dk1"/>
                </a:solidFill>
              </a:rPr>
              <a:t>5</a:t>
            </a:r>
            <a:r>
              <a:rPr baseline="30000" lang="en-US" sz="1200">
                <a:solidFill>
                  <a:schemeClr val="dk1"/>
                </a:solidFill>
              </a:rPr>
              <a:t>th</a:t>
            </a:r>
            <a:r>
              <a:rPr lang="en-US" sz="1200">
                <a:solidFill>
                  <a:schemeClr val="dk1"/>
                </a:solidFill>
              </a:rPr>
              <a:t> Sprint:</a:t>
            </a:r>
            <a:endParaRPr sz="1200">
              <a:solidFill>
                <a:schemeClr val="dk1"/>
              </a:solidFill>
            </a:endParaRPr>
          </a:p>
          <a:p>
            <a:pPr indent="0" lvl="0" marL="0" rtl="0" algn="l">
              <a:lnSpc>
                <a:spcPct val="70000"/>
              </a:lnSpc>
              <a:spcBef>
                <a:spcPts val="500"/>
              </a:spcBef>
              <a:spcAft>
                <a:spcPts val="0"/>
              </a:spcAft>
              <a:buNone/>
            </a:pPr>
            <a:r>
              <a:rPr lang="en-US" sz="1200">
                <a:solidFill>
                  <a:schemeClr val="dk1"/>
                </a:solidFill>
              </a:rPr>
              <a:t>❑ Begin Blockchain implementation with Node.js</a:t>
            </a:r>
            <a:endParaRPr sz="1200">
              <a:solidFill>
                <a:schemeClr val="dk1"/>
              </a:solidFill>
            </a:endParaRPr>
          </a:p>
          <a:p>
            <a:pPr indent="0" lvl="0" marL="0" rtl="0" algn="l">
              <a:lnSpc>
                <a:spcPct val="70000"/>
              </a:lnSpc>
              <a:spcBef>
                <a:spcPts val="500"/>
              </a:spcBef>
              <a:spcAft>
                <a:spcPts val="0"/>
              </a:spcAft>
              <a:buNone/>
            </a:pPr>
            <a:r>
              <a:rPr lang="en-US" sz="1200">
                <a:solidFill>
                  <a:schemeClr val="dk1"/>
                </a:solidFill>
              </a:rPr>
              <a:t>❑ Rebuilded front-end with HTML and CSS</a:t>
            </a:r>
            <a:endParaRPr sz="1200">
              <a:solidFill>
                <a:schemeClr val="dk1"/>
              </a:solidFill>
            </a:endParaRPr>
          </a:p>
          <a:p>
            <a:pPr indent="0" lvl="0" marL="0" rtl="0" algn="l">
              <a:lnSpc>
                <a:spcPct val="70000"/>
              </a:lnSpc>
              <a:spcBef>
                <a:spcPts val="500"/>
              </a:spcBef>
              <a:spcAft>
                <a:spcPts val="0"/>
              </a:spcAft>
              <a:buNone/>
            </a:pPr>
            <a:r>
              <a:t/>
            </a:r>
            <a:endParaRPr sz="1200">
              <a:solidFill>
                <a:schemeClr val="dk1"/>
              </a:solidFill>
            </a:endParaRPr>
          </a:p>
          <a:p>
            <a:pPr indent="0" lvl="0" marL="0" rtl="0" algn="l">
              <a:lnSpc>
                <a:spcPct val="90000"/>
              </a:lnSpc>
              <a:spcBef>
                <a:spcPts val="1000"/>
              </a:spcBef>
              <a:spcAft>
                <a:spcPts val="0"/>
              </a:spcAft>
              <a:buNone/>
            </a:pPr>
            <a:r>
              <a:rPr lang="en-US" sz="1200">
                <a:solidFill>
                  <a:schemeClr val="dk1"/>
                </a:solidFill>
              </a:rPr>
              <a:t>6</a:t>
            </a:r>
            <a:r>
              <a:rPr baseline="30000" lang="en-US" sz="1200">
                <a:solidFill>
                  <a:schemeClr val="dk1"/>
                </a:solidFill>
              </a:rPr>
              <a:t>th</a:t>
            </a:r>
            <a:r>
              <a:rPr lang="en-US" sz="1200">
                <a:solidFill>
                  <a:schemeClr val="dk1"/>
                </a:solidFill>
              </a:rPr>
              <a:t> Sprint:</a:t>
            </a:r>
            <a:endParaRPr sz="1200">
              <a:solidFill>
                <a:schemeClr val="dk1"/>
              </a:solidFill>
            </a:endParaRPr>
          </a:p>
          <a:p>
            <a:pPr indent="0" lvl="0" marL="0" rtl="0" algn="l">
              <a:lnSpc>
                <a:spcPct val="90000"/>
              </a:lnSpc>
              <a:spcBef>
                <a:spcPts val="500"/>
              </a:spcBef>
              <a:spcAft>
                <a:spcPts val="0"/>
              </a:spcAft>
              <a:buNone/>
            </a:pPr>
            <a:r>
              <a:rPr lang="en-US" sz="1200">
                <a:solidFill>
                  <a:schemeClr val="dk1"/>
                </a:solidFill>
              </a:rPr>
              <a:t>❑ Create Database with MySQL </a:t>
            </a:r>
            <a:endParaRPr sz="1200">
              <a:solidFill>
                <a:schemeClr val="dk1"/>
              </a:solidFill>
            </a:endParaRPr>
          </a:p>
          <a:p>
            <a:pPr indent="0" lvl="0" marL="0" rtl="0" algn="l">
              <a:lnSpc>
                <a:spcPct val="70000"/>
              </a:lnSpc>
              <a:spcBef>
                <a:spcPts val="500"/>
              </a:spcBef>
              <a:spcAft>
                <a:spcPts val="0"/>
              </a:spcAft>
              <a:buNone/>
            </a:pPr>
            <a:r>
              <a:rPr lang="en-US" sz="1200">
                <a:solidFill>
                  <a:schemeClr val="dk1"/>
                </a:solidFill>
              </a:rPr>
              <a:t>❑ Continued with front-end development</a:t>
            </a:r>
            <a:endParaRPr sz="1200">
              <a:solidFill>
                <a:schemeClr val="dk1"/>
              </a:solidFill>
            </a:endParaRPr>
          </a:p>
          <a:p>
            <a:pPr indent="0" lvl="0" marL="0" rtl="0" algn="l">
              <a:lnSpc>
                <a:spcPct val="90000"/>
              </a:lnSpc>
              <a:spcBef>
                <a:spcPts val="500"/>
              </a:spcBef>
              <a:spcAft>
                <a:spcPts val="0"/>
              </a:spcAft>
              <a:buNone/>
            </a:pPr>
            <a:r>
              <a:rPr lang="en-US" sz="1200">
                <a:solidFill>
                  <a:schemeClr val="dk1"/>
                </a:solidFill>
              </a:rPr>
              <a:t>❑ Began planning for final deliverables</a:t>
            </a:r>
            <a:endParaRPr sz="1200">
              <a:solidFill>
                <a:schemeClr val="dk1"/>
              </a:solidFill>
            </a:endParaRPr>
          </a:p>
          <a:p>
            <a:pPr indent="0" lvl="0" marL="0" rtl="0" algn="l">
              <a:lnSpc>
                <a:spcPct val="90000"/>
              </a:lnSpc>
              <a:spcBef>
                <a:spcPts val="500"/>
              </a:spcBef>
              <a:spcAft>
                <a:spcPts val="0"/>
              </a:spcAft>
              <a:buNone/>
            </a:pPr>
            <a:r>
              <a:t/>
            </a:r>
            <a:endParaRPr sz="1200">
              <a:solidFill>
                <a:schemeClr val="dk1"/>
              </a:solidFill>
            </a:endParaRPr>
          </a:p>
          <a:p>
            <a:pPr indent="0" lvl="0" marL="0" rtl="0" algn="l">
              <a:lnSpc>
                <a:spcPct val="90000"/>
              </a:lnSpc>
              <a:spcBef>
                <a:spcPts val="1000"/>
              </a:spcBef>
              <a:spcAft>
                <a:spcPts val="0"/>
              </a:spcAft>
              <a:buNone/>
            </a:pPr>
            <a:r>
              <a:rPr lang="en-US" sz="1200">
                <a:solidFill>
                  <a:schemeClr val="dk1"/>
                </a:solidFill>
              </a:rPr>
              <a:t>7</a:t>
            </a:r>
            <a:r>
              <a:rPr baseline="30000" lang="en-US" sz="1200">
                <a:solidFill>
                  <a:schemeClr val="dk1"/>
                </a:solidFill>
              </a:rPr>
              <a:t>th</a:t>
            </a:r>
            <a:r>
              <a:rPr lang="en-US" sz="1200">
                <a:solidFill>
                  <a:schemeClr val="dk1"/>
                </a:solidFill>
              </a:rPr>
              <a:t> Sprint:</a:t>
            </a:r>
            <a:endParaRPr sz="1200">
              <a:solidFill>
                <a:schemeClr val="dk1"/>
              </a:solidFill>
            </a:endParaRPr>
          </a:p>
          <a:p>
            <a:pPr indent="0" lvl="0" marL="0" rtl="0" algn="l">
              <a:lnSpc>
                <a:spcPct val="90000"/>
              </a:lnSpc>
              <a:spcBef>
                <a:spcPts val="500"/>
              </a:spcBef>
              <a:spcAft>
                <a:spcPts val="0"/>
              </a:spcAft>
              <a:buNone/>
            </a:pPr>
            <a:r>
              <a:rPr lang="en-US" sz="1200">
                <a:solidFill>
                  <a:schemeClr val="dk1"/>
                </a:solidFill>
              </a:rPr>
              <a:t>❑Work on Final Deliverable: Documentation</a:t>
            </a:r>
            <a:endParaRPr sz="1200">
              <a:solidFill>
                <a:schemeClr val="dk1"/>
              </a:solidFill>
            </a:endParaRPr>
          </a:p>
          <a:p>
            <a:pPr indent="0" lvl="0" marL="0" rtl="0" algn="l">
              <a:lnSpc>
                <a:spcPct val="90000"/>
              </a:lnSpc>
              <a:spcBef>
                <a:spcPts val="500"/>
              </a:spcBef>
              <a:spcAft>
                <a:spcPts val="0"/>
              </a:spcAft>
              <a:buNone/>
            </a:pPr>
            <a:r>
              <a:rPr lang="en-US" sz="1200">
                <a:solidFill>
                  <a:schemeClr val="dk1"/>
                </a:solidFill>
              </a:rPr>
              <a:t>❑Work on Final Deliverable: Poster</a:t>
            </a:r>
            <a:endParaRPr sz="1200">
              <a:solidFill>
                <a:schemeClr val="dk1"/>
              </a:solidFill>
            </a:endParaRPr>
          </a:p>
          <a:p>
            <a:pPr indent="0" lvl="0" marL="0" rtl="0" algn="l">
              <a:lnSpc>
                <a:spcPct val="90000"/>
              </a:lnSpc>
              <a:spcBef>
                <a:spcPts val="500"/>
              </a:spcBef>
              <a:spcAft>
                <a:spcPts val="0"/>
              </a:spcAft>
              <a:buNone/>
            </a:pPr>
            <a:r>
              <a:rPr lang="en-US" sz="1200">
                <a:solidFill>
                  <a:schemeClr val="dk1"/>
                </a:solidFill>
              </a:rPr>
              <a:t>❑Work on Final Deliverable: Presentation</a:t>
            </a:r>
            <a:endParaRPr sz="1200">
              <a:solidFill>
                <a:schemeClr val="dk1"/>
              </a:solidFill>
            </a:endParaRPr>
          </a:p>
          <a:p>
            <a:pPr indent="0" lvl="0" marL="0" rtl="0" algn="l">
              <a:lnSpc>
                <a:spcPct val="90000"/>
              </a:lnSpc>
              <a:spcBef>
                <a:spcPts val="500"/>
              </a:spcBef>
              <a:spcAft>
                <a:spcPts val="0"/>
              </a:spcAft>
              <a:buNone/>
            </a:pPr>
            <a:r>
              <a:rPr lang="en-US" sz="1200">
                <a:solidFill>
                  <a:schemeClr val="dk1"/>
                </a:solidFill>
              </a:rPr>
              <a:t>❑Work on Final Deliverable: Videos</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7"/>
          <p:cNvSpPr txBox="1"/>
          <p:nvPr>
            <p:ph idx="1" type="body"/>
          </p:nvPr>
        </p:nvSpPr>
        <p:spPr>
          <a:xfrm>
            <a:off x="1062900" y="2007650"/>
            <a:ext cx="10066200" cy="4512900"/>
          </a:xfrm>
          <a:prstGeom prst="rect">
            <a:avLst/>
          </a:prstGeom>
          <a:noFill/>
          <a:ln>
            <a:noFill/>
          </a:ln>
        </p:spPr>
        <p:txBody>
          <a:bodyPr anchorCtr="0" anchor="t" bIns="45700" lIns="91425" spcFirstLastPara="1" rIns="91425" wrap="square" tIns="45700">
            <a:noAutofit/>
          </a:bodyPr>
          <a:lstStyle/>
          <a:p>
            <a:pPr indent="-114300" lvl="0" marL="228600" rtl="0" algn="l">
              <a:lnSpc>
                <a:spcPct val="90000"/>
              </a:lnSpc>
              <a:spcBef>
                <a:spcPts val="0"/>
              </a:spcBef>
              <a:spcAft>
                <a:spcPts val="0"/>
              </a:spcAft>
              <a:buClr>
                <a:schemeClr val="lt1"/>
              </a:buClr>
              <a:buSzPts val="1800"/>
              <a:buNone/>
            </a:pPr>
            <a:r>
              <a:rPr lang="en-US" sz="1200"/>
              <a:t>User Story #1:</a:t>
            </a:r>
            <a:endParaRPr sz="1200"/>
          </a:p>
          <a:p>
            <a:pPr indent="-304800" lvl="0" marL="457200" rtl="0" algn="l">
              <a:lnSpc>
                <a:spcPct val="90000"/>
              </a:lnSpc>
              <a:spcBef>
                <a:spcPts val="0"/>
              </a:spcBef>
              <a:spcAft>
                <a:spcPts val="0"/>
              </a:spcAft>
              <a:buSzPts val="1200"/>
              <a:buChar char="•"/>
            </a:pPr>
            <a:r>
              <a:rPr lang="en-US" sz="1200"/>
              <a:t>As a developer, I want to conduct research that is vital for the development of this project.</a:t>
            </a:r>
            <a:endParaRPr sz="1200"/>
          </a:p>
          <a:p>
            <a:pPr indent="-114300" lvl="0" marL="228600" rtl="0" algn="l">
              <a:lnSpc>
                <a:spcPct val="90000"/>
              </a:lnSpc>
              <a:spcBef>
                <a:spcPts val="0"/>
              </a:spcBef>
              <a:spcAft>
                <a:spcPts val="0"/>
              </a:spcAft>
              <a:buClr>
                <a:schemeClr val="lt1"/>
              </a:buClr>
              <a:buSzPts val="1800"/>
              <a:buNone/>
            </a:pPr>
            <a:r>
              <a:t/>
            </a:r>
            <a:endParaRPr sz="1200"/>
          </a:p>
          <a:p>
            <a:pPr indent="-114300" lvl="0" marL="228600" rtl="0" algn="l">
              <a:spcBef>
                <a:spcPts val="0"/>
              </a:spcBef>
              <a:spcAft>
                <a:spcPts val="0"/>
              </a:spcAft>
              <a:buClr>
                <a:schemeClr val="lt1"/>
              </a:buClr>
              <a:buSzPts val="1800"/>
              <a:buNone/>
            </a:pPr>
            <a:r>
              <a:rPr lang="en-US" sz="1200"/>
              <a:t>User Story #2:</a:t>
            </a:r>
            <a:endParaRPr sz="1200"/>
          </a:p>
          <a:p>
            <a:pPr indent="-304800" lvl="0" marL="457200" rtl="0" algn="l">
              <a:spcBef>
                <a:spcPts val="0"/>
              </a:spcBef>
              <a:spcAft>
                <a:spcPts val="0"/>
              </a:spcAft>
              <a:buSzPts val="1200"/>
              <a:buChar char="•"/>
            </a:pPr>
            <a:r>
              <a:rPr lang="en-US" sz="1200"/>
              <a:t>As a developer, I want to develop a comprehensive list of the steps and timeline for creating a website with blockchain technology.</a:t>
            </a:r>
            <a:endParaRPr sz="1200"/>
          </a:p>
          <a:p>
            <a:pPr indent="-114300" lvl="0" marL="228600" rtl="0" algn="l">
              <a:spcBef>
                <a:spcPts val="0"/>
              </a:spcBef>
              <a:spcAft>
                <a:spcPts val="0"/>
              </a:spcAft>
              <a:buClr>
                <a:schemeClr val="lt1"/>
              </a:buClr>
              <a:buSzPts val="1800"/>
              <a:buNone/>
            </a:pPr>
            <a:r>
              <a:t/>
            </a:r>
            <a:endParaRPr sz="1200"/>
          </a:p>
          <a:p>
            <a:pPr indent="-114300" lvl="0" marL="228600" rtl="0" algn="l">
              <a:spcBef>
                <a:spcPts val="0"/>
              </a:spcBef>
              <a:spcAft>
                <a:spcPts val="0"/>
              </a:spcAft>
              <a:buClr>
                <a:schemeClr val="lt1"/>
              </a:buClr>
              <a:buSzPts val="1800"/>
              <a:buNone/>
            </a:pPr>
            <a:r>
              <a:rPr lang="en-US" sz="1200"/>
              <a:t>User Story #3:</a:t>
            </a:r>
            <a:endParaRPr sz="1200"/>
          </a:p>
          <a:p>
            <a:pPr indent="-304800" lvl="0" marL="457200" rtl="0" algn="l">
              <a:spcBef>
                <a:spcPts val="0"/>
              </a:spcBef>
              <a:spcAft>
                <a:spcPts val="0"/>
              </a:spcAft>
              <a:buSzPts val="1200"/>
              <a:buChar char="•"/>
            </a:pPr>
            <a:r>
              <a:rPr lang="en-US" sz="1200"/>
              <a:t>As a user, I want the design of the website to be visually pleasing, efficient, and easy to use.</a:t>
            </a:r>
            <a:endParaRPr sz="1200"/>
          </a:p>
          <a:p>
            <a:pPr indent="-114300" lvl="0" marL="228600" rtl="0" algn="l">
              <a:spcBef>
                <a:spcPts val="0"/>
              </a:spcBef>
              <a:spcAft>
                <a:spcPts val="0"/>
              </a:spcAft>
              <a:buClr>
                <a:schemeClr val="lt1"/>
              </a:buClr>
              <a:buSzPts val="1800"/>
              <a:buNone/>
            </a:pPr>
            <a:r>
              <a:t/>
            </a:r>
            <a:endParaRPr sz="1200"/>
          </a:p>
          <a:p>
            <a:pPr indent="-114300" lvl="0" marL="228600" rtl="0" algn="l">
              <a:spcBef>
                <a:spcPts val="0"/>
              </a:spcBef>
              <a:spcAft>
                <a:spcPts val="0"/>
              </a:spcAft>
              <a:buClr>
                <a:schemeClr val="lt1"/>
              </a:buClr>
              <a:buSzPts val="1800"/>
              <a:buNone/>
            </a:pPr>
            <a:r>
              <a:rPr lang="en-US" sz="1200"/>
              <a:t>User Story #4:</a:t>
            </a:r>
            <a:endParaRPr sz="1200"/>
          </a:p>
          <a:p>
            <a:pPr indent="-304800" lvl="0" marL="457200" rtl="0" algn="l">
              <a:spcBef>
                <a:spcPts val="0"/>
              </a:spcBef>
              <a:spcAft>
                <a:spcPts val="0"/>
              </a:spcAft>
              <a:buSzPts val="1200"/>
              <a:buChar char="•"/>
            </a:pPr>
            <a:r>
              <a:rPr lang="en-US" sz="1200"/>
              <a:t>As a developer, I want to have access to the base code and be able to upload my changes of the code.</a:t>
            </a:r>
            <a:endParaRPr sz="1200"/>
          </a:p>
          <a:p>
            <a:pPr indent="-114300" lvl="0" marL="228600" rtl="0" algn="l">
              <a:spcBef>
                <a:spcPts val="0"/>
              </a:spcBef>
              <a:spcAft>
                <a:spcPts val="0"/>
              </a:spcAft>
              <a:buClr>
                <a:schemeClr val="lt1"/>
              </a:buClr>
              <a:buSzPts val="1800"/>
              <a:buNone/>
            </a:pPr>
            <a:r>
              <a:t/>
            </a:r>
            <a:endParaRPr sz="1200"/>
          </a:p>
          <a:p>
            <a:pPr indent="-114300" lvl="0" marL="228600" rtl="0" algn="l">
              <a:spcBef>
                <a:spcPts val="0"/>
              </a:spcBef>
              <a:spcAft>
                <a:spcPts val="0"/>
              </a:spcAft>
              <a:buClr>
                <a:schemeClr val="lt1"/>
              </a:buClr>
              <a:buSzPts val="1800"/>
              <a:buNone/>
            </a:pPr>
            <a:r>
              <a:rPr lang="en-US" sz="1200"/>
              <a:t>User Story #5:</a:t>
            </a:r>
            <a:endParaRPr sz="1200"/>
          </a:p>
          <a:p>
            <a:pPr indent="-304800" lvl="0" marL="457200" rtl="0" algn="l">
              <a:spcBef>
                <a:spcPts val="0"/>
              </a:spcBef>
              <a:spcAft>
                <a:spcPts val="0"/>
              </a:spcAft>
              <a:buSzPts val="1200"/>
              <a:buChar char="•"/>
            </a:pPr>
            <a:r>
              <a:rPr lang="en-US" sz="1200"/>
              <a:t>As a developer, I want the front-end of the website to be up and running.</a:t>
            </a:r>
            <a:endParaRPr sz="1200"/>
          </a:p>
          <a:p>
            <a:pPr indent="-114300" lvl="0" marL="228600" rtl="0" algn="l">
              <a:spcBef>
                <a:spcPts val="0"/>
              </a:spcBef>
              <a:spcAft>
                <a:spcPts val="0"/>
              </a:spcAft>
              <a:buClr>
                <a:schemeClr val="lt1"/>
              </a:buClr>
              <a:buSzPts val="1800"/>
              <a:buNone/>
            </a:pPr>
            <a:r>
              <a:t/>
            </a:r>
            <a:endParaRPr sz="1200"/>
          </a:p>
          <a:p>
            <a:pPr indent="-114300" lvl="0" marL="228600" rtl="0" algn="l">
              <a:spcBef>
                <a:spcPts val="0"/>
              </a:spcBef>
              <a:spcAft>
                <a:spcPts val="0"/>
              </a:spcAft>
              <a:buClr>
                <a:schemeClr val="lt1"/>
              </a:buClr>
              <a:buSzPts val="1800"/>
              <a:buNone/>
            </a:pPr>
            <a:r>
              <a:rPr lang="en-US" sz="1200"/>
              <a:t>User Story #6:</a:t>
            </a:r>
            <a:endParaRPr sz="1200"/>
          </a:p>
          <a:p>
            <a:pPr indent="-304800" lvl="0" marL="457200" rtl="0" algn="l">
              <a:spcBef>
                <a:spcPts val="0"/>
              </a:spcBef>
              <a:spcAft>
                <a:spcPts val="0"/>
              </a:spcAft>
              <a:buSzPts val="1200"/>
              <a:buChar char="•"/>
            </a:pPr>
            <a:r>
              <a:rPr lang="en-US" sz="1200"/>
              <a:t>As a service maintainer, I want to be able to maintain a reproducible build for my service.</a:t>
            </a:r>
            <a:endParaRPr sz="1200"/>
          </a:p>
          <a:p>
            <a:pPr indent="-114300" lvl="0" marL="228600" rtl="0" algn="l">
              <a:spcBef>
                <a:spcPts val="0"/>
              </a:spcBef>
              <a:spcAft>
                <a:spcPts val="0"/>
              </a:spcAft>
              <a:buClr>
                <a:schemeClr val="lt1"/>
              </a:buClr>
              <a:buSzPts val="1800"/>
              <a:buNone/>
            </a:pPr>
            <a:r>
              <a:t/>
            </a:r>
            <a:endParaRPr sz="1200"/>
          </a:p>
          <a:p>
            <a:pPr indent="-114300" lvl="0" marL="228600" rtl="0" algn="l">
              <a:spcBef>
                <a:spcPts val="0"/>
              </a:spcBef>
              <a:spcAft>
                <a:spcPts val="0"/>
              </a:spcAft>
              <a:buClr>
                <a:schemeClr val="lt1"/>
              </a:buClr>
              <a:buSzPts val="1800"/>
              <a:buNone/>
            </a:pPr>
            <a:r>
              <a:rPr lang="en-US" sz="1200"/>
              <a:t>User Story #7:</a:t>
            </a:r>
            <a:endParaRPr sz="1200"/>
          </a:p>
          <a:p>
            <a:pPr indent="-304800" lvl="0" marL="457200" rtl="0" algn="l">
              <a:spcBef>
                <a:spcPts val="0"/>
              </a:spcBef>
              <a:spcAft>
                <a:spcPts val="0"/>
              </a:spcAft>
              <a:buSzPts val="1200"/>
              <a:buChar char="•"/>
            </a:pPr>
            <a:r>
              <a:rPr lang="en-US" sz="1200"/>
              <a:t>As a designer, I want to implement blockchain technology into the website.</a:t>
            </a:r>
            <a:endParaRPr sz="1200"/>
          </a:p>
          <a:p>
            <a:pPr indent="0" lvl="0" marL="0" rtl="0" algn="l">
              <a:spcBef>
                <a:spcPts val="0"/>
              </a:spcBef>
              <a:spcAft>
                <a:spcPts val="0"/>
              </a:spcAft>
              <a:buClr>
                <a:schemeClr val="lt1"/>
              </a:buClr>
              <a:buSzPts val="1800"/>
              <a:buNone/>
            </a:pPr>
            <a:r>
              <a:t/>
            </a:r>
            <a:endParaRPr sz="1200"/>
          </a:p>
          <a:p>
            <a:pPr indent="-114300" lvl="0" marL="228600" rtl="0" algn="l">
              <a:spcBef>
                <a:spcPts val="0"/>
              </a:spcBef>
              <a:spcAft>
                <a:spcPts val="0"/>
              </a:spcAft>
              <a:buClr>
                <a:schemeClr val="lt1"/>
              </a:buClr>
              <a:buSzPts val="1800"/>
              <a:buNone/>
            </a:pPr>
            <a:r>
              <a:rPr lang="en-US" sz="1200"/>
              <a:t>User Story #8:</a:t>
            </a:r>
            <a:endParaRPr sz="1200"/>
          </a:p>
          <a:p>
            <a:pPr indent="-304800" lvl="0" marL="457200" rtl="0" algn="l">
              <a:spcBef>
                <a:spcPts val="0"/>
              </a:spcBef>
              <a:spcAft>
                <a:spcPts val="0"/>
              </a:spcAft>
              <a:buSzPts val="1200"/>
              <a:buChar char="•"/>
            </a:pPr>
            <a:r>
              <a:rPr lang="en-US" sz="1200"/>
              <a:t>As a developer, I want to have a database up and running.</a:t>
            </a:r>
            <a:endParaRPr sz="1200"/>
          </a:p>
        </p:txBody>
      </p:sp>
      <p:sp>
        <p:nvSpPr>
          <p:cNvPr id="268" name="Google Shape;268;p7"/>
          <p:cNvSpPr txBox="1"/>
          <p:nvPr>
            <p:ph type="title"/>
          </p:nvPr>
        </p:nvSpPr>
        <p:spPr>
          <a:xfrm>
            <a:off x="3253950" y="997100"/>
            <a:ext cx="26199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b="1" lang="en-US"/>
              <a:t>User Stories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9"/>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p>
            <a:pPr indent="-114300" lvl="0" marL="228600" rtl="0" algn="l">
              <a:lnSpc>
                <a:spcPct val="150000"/>
              </a:lnSpc>
              <a:spcBef>
                <a:spcPts val="0"/>
              </a:spcBef>
              <a:spcAft>
                <a:spcPts val="0"/>
              </a:spcAft>
              <a:buClr>
                <a:srgbClr val="3F3F3F"/>
              </a:buClr>
              <a:buSzPts val="1800"/>
              <a:buNone/>
            </a:pPr>
            <a:r>
              <a:rPr lang="en-US"/>
              <a:t>The software tools we used to create and design WebChain were</a:t>
            </a:r>
            <a:endParaRPr/>
          </a:p>
          <a:p>
            <a:pPr indent="-342900" lvl="0" marL="457200" rtl="0" algn="l">
              <a:lnSpc>
                <a:spcPct val="150000"/>
              </a:lnSpc>
              <a:spcBef>
                <a:spcPts val="0"/>
              </a:spcBef>
              <a:spcAft>
                <a:spcPts val="0"/>
              </a:spcAft>
              <a:buSzPts val="1800"/>
              <a:buChar char="•"/>
            </a:pPr>
            <a:r>
              <a:rPr lang="en-US"/>
              <a:t>Figma to create and design each page of the webpage.</a:t>
            </a:r>
            <a:endParaRPr/>
          </a:p>
          <a:p>
            <a:pPr indent="-342900" lvl="0" marL="457200" rtl="0" algn="l">
              <a:lnSpc>
                <a:spcPct val="150000"/>
              </a:lnSpc>
              <a:spcBef>
                <a:spcPts val="0"/>
              </a:spcBef>
              <a:spcAft>
                <a:spcPts val="0"/>
              </a:spcAft>
              <a:buSzPts val="1800"/>
              <a:buChar char="•"/>
            </a:pPr>
            <a:r>
              <a:rPr lang="en-US"/>
              <a:t>GitHub to push and organize our code</a:t>
            </a:r>
            <a:endParaRPr/>
          </a:p>
          <a:p>
            <a:pPr indent="-342900" lvl="0" marL="457200" rtl="0" algn="l">
              <a:lnSpc>
                <a:spcPct val="150000"/>
              </a:lnSpc>
              <a:spcBef>
                <a:spcPts val="0"/>
              </a:spcBef>
              <a:spcAft>
                <a:spcPts val="0"/>
              </a:spcAft>
              <a:buSzPts val="1800"/>
              <a:buChar char="•"/>
            </a:pPr>
            <a:r>
              <a:rPr lang="en-US"/>
              <a:t>Visual Studio Code to write our code for the Front End, Blockchain and Back End</a:t>
            </a:r>
            <a:endParaRPr/>
          </a:p>
          <a:p>
            <a:pPr indent="-342900" lvl="1" marL="914400" rtl="0" algn="l">
              <a:lnSpc>
                <a:spcPct val="150000"/>
              </a:lnSpc>
              <a:spcBef>
                <a:spcPts val="0"/>
              </a:spcBef>
              <a:spcAft>
                <a:spcPts val="0"/>
              </a:spcAft>
              <a:buSzPts val="1800"/>
              <a:buChar char="•"/>
            </a:pPr>
            <a:r>
              <a:rPr lang="en-US"/>
              <a:t>The frontend was written in HTML and CSS.</a:t>
            </a:r>
            <a:endParaRPr/>
          </a:p>
          <a:p>
            <a:pPr indent="-342900" lvl="1" marL="914400" rtl="0" algn="l">
              <a:lnSpc>
                <a:spcPct val="150000"/>
              </a:lnSpc>
              <a:spcBef>
                <a:spcPts val="0"/>
              </a:spcBef>
              <a:spcAft>
                <a:spcPts val="0"/>
              </a:spcAft>
              <a:buSzPts val="1800"/>
              <a:buChar char="•"/>
            </a:pPr>
            <a:r>
              <a:rPr lang="en-US"/>
              <a:t>The Back End and Blockchain were written in JavaScript.</a:t>
            </a:r>
            <a:endParaRPr/>
          </a:p>
          <a:p>
            <a:pPr indent="0" lvl="0" marL="457200" rtl="0" algn="l">
              <a:lnSpc>
                <a:spcPct val="150000"/>
              </a:lnSpc>
              <a:spcBef>
                <a:spcPts val="0"/>
              </a:spcBef>
              <a:spcAft>
                <a:spcPts val="0"/>
              </a:spcAft>
              <a:buNone/>
            </a:pPr>
            <a:r>
              <a:t/>
            </a:r>
            <a:endParaRPr/>
          </a:p>
        </p:txBody>
      </p:sp>
      <p:sp>
        <p:nvSpPr>
          <p:cNvPr id="274" name="Google Shape;274;p9"/>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b="1" lang="en-US"/>
              <a:t>Software and Hardware</a:t>
            </a:r>
            <a:endParaRPr b="1"/>
          </a:p>
        </p:txBody>
      </p:sp>
      <p:pic>
        <p:nvPicPr>
          <p:cNvPr id="275" name="Google Shape;275;p9"/>
          <p:cNvPicPr preferRelativeResize="0"/>
          <p:nvPr/>
        </p:nvPicPr>
        <p:blipFill>
          <a:blip r:embed="rId3">
            <a:alphaModFix/>
          </a:blip>
          <a:stretch>
            <a:fillRect/>
          </a:stretch>
        </p:blipFill>
        <p:spPr>
          <a:xfrm>
            <a:off x="3193500" y="4830401"/>
            <a:ext cx="1145576" cy="1471026"/>
          </a:xfrm>
          <a:prstGeom prst="rect">
            <a:avLst/>
          </a:prstGeom>
          <a:noFill/>
          <a:ln>
            <a:noFill/>
          </a:ln>
        </p:spPr>
      </p:pic>
      <p:pic>
        <p:nvPicPr>
          <p:cNvPr id="276" name="Google Shape;276;p9"/>
          <p:cNvPicPr preferRelativeResize="0"/>
          <p:nvPr/>
        </p:nvPicPr>
        <p:blipFill>
          <a:blip r:embed="rId4">
            <a:alphaModFix/>
          </a:blip>
          <a:stretch>
            <a:fillRect/>
          </a:stretch>
        </p:blipFill>
        <p:spPr>
          <a:xfrm>
            <a:off x="6611801" y="4850289"/>
            <a:ext cx="1431250" cy="1431250"/>
          </a:xfrm>
          <a:prstGeom prst="rect">
            <a:avLst/>
          </a:prstGeom>
          <a:noFill/>
          <a:ln>
            <a:noFill/>
          </a:ln>
        </p:spPr>
      </p:pic>
      <p:pic>
        <p:nvPicPr>
          <p:cNvPr id="277" name="Google Shape;277;p9"/>
          <p:cNvPicPr preferRelativeResize="0"/>
          <p:nvPr/>
        </p:nvPicPr>
        <p:blipFill>
          <a:blip r:embed="rId5">
            <a:alphaModFix/>
          </a:blip>
          <a:stretch>
            <a:fillRect/>
          </a:stretch>
        </p:blipFill>
        <p:spPr>
          <a:xfrm>
            <a:off x="9945201" y="4830413"/>
            <a:ext cx="1597967" cy="1471025"/>
          </a:xfrm>
          <a:prstGeom prst="rect">
            <a:avLst/>
          </a:prstGeom>
          <a:noFill/>
          <a:ln>
            <a:noFill/>
          </a:ln>
        </p:spPr>
      </p:pic>
      <p:pic>
        <p:nvPicPr>
          <p:cNvPr id="278" name="Google Shape;278;p9"/>
          <p:cNvPicPr preferRelativeResize="0"/>
          <p:nvPr/>
        </p:nvPicPr>
        <p:blipFill>
          <a:blip r:embed="rId6">
            <a:alphaModFix/>
          </a:blip>
          <a:stretch>
            <a:fillRect/>
          </a:stretch>
        </p:blipFill>
        <p:spPr>
          <a:xfrm>
            <a:off x="4839525" y="5029625"/>
            <a:ext cx="1271800" cy="1271800"/>
          </a:xfrm>
          <a:prstGeom prst="rect">
            <a:avLst/>
          </a:prstGeom>
          <a:noFill/>
          <a:ln>
            <a:noFill/>
          </a:ln>
        </p:spPr>
      </p:pic>
      <p:pic>
        <p:nvPicPr>
          <p:cNvPr id="279" name="Google Shape;279;p9"/>
          <p:cNvPicPr preferRelativeResize="0"/>
          <p:nvPr/>
        </p:nvPicPr>
        <p:blipFill>
          <a:blip r:embed="rId7">
            <a:alphaModFix/>
          </a:blip>
          <a:stretch>
            <a:fillRect/>
          </a:stretch>
        </p:blipFill>
        <p:spPr>
          <a:xfrm>
            <a:off x="8543521" y="5029625"/>
            <a:ext cx="901204" cy="12717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4"/>
          <p:cNvSpPr txBox="1"/>
          <p:nvPr>
            <p:ph type="title"/>
          </p:nvPr>
        </p:nvSpPr>
        <p:spPr>
          <a:xfrm>
            <a:off x="1246100" y="0"/>
            <a:ext cx="4224300" cy="15858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b="1" lang="en-US"/>
              <a:t>Product design</a:t>
            </a:r>
            <a:endParaRPr b="1"/>
          </a:p>
        </p:txBody>
      </p:sp>
      <p:pic>
        <p:nvPicPr>
          <p:cNvPr id="285" name="Google Shape;285;p4"/>
          <p:cNvPicPr preferRelativeResize="0"/>
          <p:nvPr/>
        </p:nvPicPr>
        <p:blipFill>
          <a:blip r:embed="rId3">
            <a:alphaModFix/>
          </a:blip>
          <a:stretch>
            <a:fillRect/>
          </a:stretch>
        </p:blipFill>
        <p:spPr>
          <a:xfrm>
            <a:off x="6799425" y="1313275"/>
            <a:ext cx="4802751" cy="3471600"/>
          </a:xfrm>
          <a:prstGeom prst="rect">
            <a:avLst/>
          </a:prstGeom>
          <a:noFill/>
          <a:ln>
            <a:noFill/>
          </a:ln>
        </p:spPr>
      </p:pic>
      <p:pic>
        <p:nvPicPr>
          <p:cNvPr id="286" name="Google Shape;286;p4"/>
          <p:cNvPicPr preferRelativeResize="0"/>
          <p:nvPr/>
        </p:nvPicPr>
        <p:blipFill>
          <a:blip r:embed="rId4">
            <a:alphaModFix/>
          </a:blip>
          <a:stretch>
            <a:fillRect/>
          </a:stretch>
        </p:blipFill>
        <p:spPr>
          <a:xfrm>
            <a:off x="243000" y="1918925"/>
            <a:ext cx="6230475" cy="3766399"/>
          </a:xfrm>
          <a:prstGeom prst="rect">
            <a:avLst/>
          </a:prstGeom>
          <a:noFill/>
          <a:ln>
            <a:noFill/>
          </a:ln>
        </p:spPr>
      </p:pic>
      <p:sp>
        <p:nvSpPr>
          <p:cNvPr id="287" name="Google Shape;287;p4"/>
          <p:cNvSpPr txBox="1"/>
          <p:nvPr/>
        </p:nvSpPr>
        <p:spPr>
          <a:xfrm>
            <a:off x="1997738" y="1383525"/>
            <a:ext cx="2721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800">
                <a:solidFill>
                  <a:srgbClr val="D92D8A"/>
                </a:solidFill>
              </a:rPr>
              <a:t>Create a Ballot design</a:t>
            </a:r>
            <a:endParaRPr b="1" sz="1800">
              <a:solidFill>
                <a:srgbClr val="D92D8A"/>
              </a:solidFill>
            </a:endParaRPr>
          </a:p>
        </p:txBody>
      </p:sp>
      <p:sp>
        <p:nvSpPr>
          <p:cNvPr id="288" name="Google Shape;288;p4"/>
          <p:cNvSpPr txBox="1"/>
          <p:nvPr/>
        </p:nvSpPr>
        <p:spPr>
          <a:xfrm>
            <a:off x="7689100" y="5017475"/>
            <a:ext cx="3023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800">
                <a:solidFill>
                  <a:srgbClr val="D92D8A"/>
                </a:solidFill>
              </a:rPr>
              <a:t>Search for</a:t>
            </a:r>
            <a:r>
              <a:rPr b="1" lang="en-US" sz="1800">
                <a:solidFill>
                  <a:srgbClr val="D92D8A"/>
                </a:solidFill>
              </a:rPr>
              <a:t> a Ballot design</a:t>
            </a:r>
            <a:endParaRPr b="1" sz="1800">
              <a:solidFill>
                <a:srgbClr val="D92D8A"/>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g23118ee053c_0_56"/>
          <p:cNvSpPr txBox="1"/>
          <p:nvPr>
            <p:ph idx="1" type="body"/>
          </p:nvPr>
        </p:nvSpPr>
        <p:spPr>
          <a:xfrm>
            <a:off x="2289750" y="338750"/>
            <a:ext cx="7612500" cy="9435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None/>
            </a:pPr>
            <a:r>
              <a:rPr b="1" lang="en-US"/>
              <a:t>Architecture and System Design </a:t>
            </a:r>
            <a:endParaRPr b="1"/>
          </a:p>
        </p:txBody>
      </p:sp>
      <p:grpSp>
        <p:nvGrpSpPr>
          <p:cNvPr id="294" name="Google Shape;294;g23118ee053c_0_56"/>
          <p:cNvGrpSpPr/>
          <p:nvPr/>
        </p:nvGrpSpPr>
        <p:grpSpPr>
          <a:xfrm>
            <a:off x="5077254" y="1390052"/>
            <a:ext cx="487801" cy="4422106"/>
            <a:chOff x="1974984" y="2011680"/>
            <a:chExt cx="487801" cy="2779800"/>
          </a:xfrm>
        </p:grpSpPr>
        <p:sp>
          <p:nvSpPr>
            <p:cNvPr id="295" name="Google Shape;295;g23118ee053c_0_56"/>
            <p:cNvSpPr/>
            <p:nvPr/>
          </p:nvSpPr>
          <p:spPr>
            <a:xfrm>
              <a:off x="1975104" y="2011680"/>
              <a:ext cx="110400" cy="277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96" name="Google Shape;296;g23118ee053c_0_56"/>
            <p:cNvSpPr/>
            <p:nvPr/>
          </p:nvSpPr>
          <p:spPr>
            <a:xfrm rot="5400000">
              <a:off x="2151984" y="1834681"/>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97" name="Google Shape;297;g23118ee053c_0_56"/>
            <p:cNvSpPr/>
            <p:nvPr/>
          </p:nvSpPr>
          <p:spPr>
            <a:xfrm rot="5400000">
              <a:off x="2151985" y="4480537"/>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grpSp>
      <p:grpSp>
        <p:nvGrpSpPr>
          <p:cNvPr id="298" name="Google Shape;298;g23118ee053c_0_56"/>
          <p:cNvGrpSpPr/>
          <p:nvPr/>
        </p:nvGrpSpPr>
        <p:grpSpPr>
          <a:xfrm rot="10800000">
            <a:off x="11525195" y="1371705"/>
            <a:ext cx="487801" cy="4458799"/>
            <a:chOff x="1974984" y="2011680"/>
            <a:chExt cx="487801" cy="2779800"/>
          </a:xfrm>
        </p:grpSpPr>
        <p:sp>
          <p:nvSpPr>
            <p:cNvPr id="299" name="Google Shape;299;g23118ee053c_0_56"/>
            <p:cNvSpPr/>
            <p:nvPr/>
          </p:nvSpPr>
          <p:spPr>
            <a:xfrm>
              <a:off x="1975104" y="2011680"/>
              <a:ext cx="110400" cy="277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300" name="Google Shape;300;g23118ee053c_0_56"/>
            <p:cNvSpPr/>
            <p:nvPr/>
          </p:nvSpPr>
          <p:spPr>
            <a:xfrm rot="5400000">
              <a:off x="2151984" y="1834681"/>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301" name="Google Shape;301;g23118ee053c_0_56"/>
            <p:cNvSpPr/>
            <p:nvPr/>
          </p:nvSpPr>
          <p:spPr>
            <a:xfrm rot="5400000">
              <a:off x="2151985" y="4480537"/>
              <a:ext cx="133800" cy="487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grpSp>
      <p:pic>
        <p:nvPicPr>
          <p:cNvPr id="302" name="Google Shape;302;g23118ee053c_0_56"/>
          <p:cNvPicPr preferRelativeResize="0"/>
          <p:nvPr/>
        </p:nvPicPr>
        <p:blipFill>
          <a:blip r:embed="rId3">
            <a:alphaModFix/>
          </a:blip>
          <a:stretch>
            <a:fillRect/>
          </a:stretch>
        </p:blipFill>
        <p:spPr>
          <a:xfrm>
            <a:off x="5283913" y="1789875"/>
            <a:ext cx="6522424" cy="3622449"/>
          </a:xfrm>
          <a:prstGeom prst="rect">
            <a:avLst/>
          </a:prstGeom>
          <a:noFill/>
          <a:ln>
            <a:noFill/>
          </a:ln>
        </p:spPr>
      </p:pic>
      <p:sp>
        <p:nvSpPr>
          <p:cNvPr id="303" name="Google Shape;303;g23118ee053c_0_56"/>
          <p:cNvSpPr txBox="1"/>
          <p:nvPr>
            <p:ph idx="1" type="body"/>
          </p:nvPr>
        </p:nvSpPr>
        <p:spPr>
          <a:xfrm>
            <a:off x="412075" y="1073525"/>
            <a:ext cx="4186200" cy="3028800"/>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0"/>
              </a:spcBef>
              <a:spcAft>
                <a:spcPts val="0"/>
              </a:spcAft>
              <a:buClr>
                <a:schemeClr val="dk1"/>
              </a:buClr>
              <a:buSzPts val="770"/>
              <a:buNone/>
            </a:pPr>
            <a:r>
              <a:t/>
            </a:r>
            <a:endParaRPr sz="980"/>
          </a:p>
          <a:p>
            <a:pPr indent="0" lvl="0" marL="0" rtl="0" algn="l">
              <a:lnSpc>
                <a:spcPct val="70000"/>
              </a:lnSpc>
              <a:spcBef>
                <a:spcPts val="0"/>
              </a:spcBef>
              <a:spcAft>
                <a:spcPts val="0"/>
              </a:spcAft>
              <a:buClr>
                <a:schemeClr val="dk1"/>
              </a:buClr>
              <a:buSzPts val="770"/>
              <a:buNone/>
            </a:pPr>
            <a:r>
              <a:rPr lang="en-US" sz="980"/>
              <a:t>System decomposition</a:t>
            </a:r>
            <a:endParaRPr sz="980"/>
          </a:p>
          <a:p>
            <a:pPr indent="0" lvl="0" marL="0" rtl="0" algn="l">
              <a:lnSpc>
                <a:spcPct val="70000"/>
              </a:lnSpc>
              <a:spcBef>
                <a:spcPts val="0"/>
              </a:spcBef>
              <a:spcAft>
                <a:spcPts val="0"/>
              </a:spcAft>
              <a:buClr>
                <a:schemeClr val="dk1"/>
              </a:buClr>
              <a:buSzPts val="770"/>
              <a:buNone/>
            </a:pPr>
            <a:r>
              <a:t/>
            </a:r>
            <a:endParaRPr sz="980"/>
          </a:p>
          <a:p>
            <a:pPr indent="-276225" lvl="0" marL="457200" rtl="0" algn="l">
              <a:lnSpc>
                <a:spcPct val="70000"/>
              </a:lnSpc>
              <a:spcBef>
                <a:spcPts val="0"/>
              </a:spcBef>
              <a:spcAft>
                <a:spcPts val="0"/>
              </a:spcAft>
              <a:buSzPts val="750"/>
              <a:buAutoNum type="arabicPeriod"/>
            </a:pPr>
            <a:r>
              <a:rPr lang="en-US" sz="750"/>
              <a:t>User Interface: Provides the frontend application that the user interacts with.</a:t>
            </a:r>
            <a:br>
              <a:rPr lang="en-US" sz="750"/>
            </a:br>
            <a:endParaRPr sz="750"/>
          </a:p>
          <a:p>
            <a:pPr indent="-276225" lvl="0" marL="457200" rtl="0" algn="l">
              <a:lnSpc>
                <a:spcPct val="70000"/>
              </a:lnSpc>
              <a:spcBef>
                <a:spcPts val="0"/>
              </a:spcBef>
              <a:spcAft>
                <a:spcPts val="0"/>
              </a:spcAft>
              <a:buSzPts val="750"/>
              <a:buAutoNum type="arabicPeriod"/>
            </a:pPr>
            <a:r>
              <a:rPr lang="en-US" sz="750"/>
              <a:t>Application Layer: The server-side layer that provides the logic for the voting system. </a:t>
            </a:r>
            <a:endParaRPr sz="750"/>
          </a:p>
          <a:p>
            <a:pPr indent="0" lvl="0" marL="457200" rtl="0" algn="l">
              <a:lnSpc>
                <a:spcPct val="70000"/>
              </a:lnSpc>
              <a:spcBef>
                <a:spcPts val="0"/>
              </a:spcBef>
              <a:spcAft>
                <a:spcPts val="0"/>
              </a:spcAft>
              <a:buSzPts val="770"/>
              <a:buNone/>
            </a:pPr>
            <a:r>
              <a:t/>
            </a:r>
            <a:endParaRPr sz="750"/>
          </a:p>
          <a:p>
            <a:pPr indent="-276225" lvl="0" marL="457200" rtl="0" algn="l">
              <a:lnSpc>
                <a:spcPct val="70000"/>
              </a:lnSpc>
              <a:spcBef>
                <a:spcPts val="0"/>
              </a:spcBef>
              <a:spcAft>
                <a:spcPts val="0"/>
              </a:spcAft>
              <a:buSzPts val="750"/>
              <a:buAutoNum type="arabicPeriod"/>
            </a:pPr>
            <a:r>
              <a:rPr lang="en-US" sz="750"/>
              <a:t>Blockchain Network: The underlying blockchain network that stores the votes and ensures their immutability.</a:t>
            </a:r>
            <a:endParaRPr sz="750"/>
          </a:p>
          <a:p>
            <a:pPr indent="0" lvl="0" marL="457200" rtl="0" algn="l">
              <a:lnSpc>
                <a:spcPct val="70000"/>
              </a:lnSpc>
              <a:spcBef>
                <a:spcPts val="0"/>
              </a:spcBef>
              <a:spcAft>
                <a:spcPts val="0"/>
              </a:spcAft>
              <a:buSzPts val="770"/>
              <a:buNone/>
            </a:pPr>
            <a:r>
              <a:t/>
            </a:r>
            <a:endParaRPr sz="750"/>
          </a:p>
          <a:p>
            <a:pPr indent="-276225" lvl="0" marL="457200" rtl="0" algn="l">
              <a:lnSpc>
                <a:spcPct val="70000"/>
              </a:lnSpc>
              <a:spcBef>
                <a:spcPts val="0"/>
              </a:spcBef>
              <a:spcAft>
                <a:spcPts val="0"/>
              </a:spcAft>
              <a:buSzPts val="750"/>
              <a:buAutoNum type="arabicPeriod"/>
            </a:pPr>
            <a:r>
              <a:rPr lang="en-US" sz="750"/>
              <a:t>Data Storage Layer: The storage layer that stores all the data needed by the system.</a:t>
            </a:r>
            <a:endParaRPr sz="750"/>
          </a:p>
          <a:p>
            <a:pPr indent="0" lvl="0" marL="0" rtl="0" algn="l">
              <a:lnSpc>
                <a:spcPct val="70000"/>
              </a:lnSpc>
              <a:spcBef>
                <a:spcPts val="0"/>
              </a:spcBef>
              <a:spcAft>
                <a:spcPts val="0"/>
              </a:spcAft>
              <a:buClr>
                <a:schemeClr val="dk1"/>
              </a:buClr>
              <a:buSzPts val="770"/>
              <a:buNone/>
            </a:pPr>
            <a:r>
              <a:t/>
            </a:r>
            <a:endParaRPr sz="1080"/>
          </a:p>
          <a:p>
            <a:pPr indent="0" lvl="0" marL="0" rtl="0" algn="l">
              <a:lnSpc>
                <a:spcPct val="70000"/>
              </a:lnSpc>
              <a:spcBef>
                <a:spcPts val="0"/>
              </a:spcBef>
              <a:spcAft>
                <a:spcPts val="0"/>
              </a:spcAft>
              <a:buClr>
                <a:schemeClr val="dk1"/>
              </a:buClr>
              <a:buSzPts val="770"/>
              <a:buNone/>
            </a:pPr>
            <a:r>
              <a:rPr lang="en-US" sz="980"/>
              <a:t>Architecture patterns used</a:t>
            </a:r>
            <a:endParaRPr sz="980"/>
          </a:p>
          <a:p>
            <a:pPr indent="0" lvl="0" marL="0" rtl="0" algn="l">
              <a:lnSpc>
                <a:spcPct val="70000"/>
              </a:lnSpc>
              <a:spcBef>
                <a:spcPts val="0"/>
              </a:spcBef>
              <a:spcAft>
                <a:spcPts val="0"/>
              </a:spcAft>
              <a:buClr>
                <a:schemeClr val="dk1"/>
              </a:buClr>
              <a:buSzPts val="770"/>
              <a:buNone/>
            </a:pPr>
            <a:r>
              <a:t/>
            </a:r>
            <a:endParaRPr sz="980"/>
          </a:p>
          <a:p>
            <a:pPr indent="-276225" lvl="0" marL="457200" rtl="0" algn="l">
              <a:lnSpc>
                <a:spcPct val="70000"/>
              </a:lnSpc>
              <a:spcBef>
                <a:spcPts val="0"/>
              </a:spcBef>
              <a:spcAft>
                <a:spcPts val="0"/>
              </a:spcAft>
              <a:buSzPts val="750"/>
              <a:buAutoNum type="arabicPeriod"/>
            </a:pPr>
            <a:r>
              <a:rPr lang="en-US" sz="750"/>
              <a:t>Layered Architecture: The system is divided into multiple layers, each with a distinct role, which ensures the separation of concerns and easy maintenance.</a:t>
            </a:r>
            <a:br>
              <a:rPr lang="en-US" sz="750"/>
            </a:br>
            <a:endParaRPr sz="750"/>
          </a:p>
          <a:p>
            <a:pPr indent="-276225" lvl="0" marL="457200" rtl="0" algn="l">
              <a:lnSpc>
                <a:spcPct val="70000"/>
              </a:lnSpc>
              <a:spcBef>
                <a:spcPts val="0"/>
              </a:spcBef>
              <a:spcAft>
                <a:spcPts val="0"/>
              </a:spcAft>
              <a:buSzPts val="750"/>
              <a:buAutoNum type="arabicPeriod"/>
            </a:pPr>
            <a:r>
              <a:rPr lang="en-US" sz="750"/>
              <a:t>Client-Server Architecture: The client (user interface) sends requests to the server (application layer), which processes them and responds accordingly.</a:t>
            </a:r>
            <a:br>
              <a:rPr lang="en-US" sz="750"/>
            </a:br>
            <a:endParaRPr sz="750"/>
          </a:p>
          <a:p>
            <a:pPr indent="-276225" lvl="0" marL="457200" rtl="0" algn="l">
              <a:lnSpc>
                <a:spcPct val="70000"/>
              </a:lnSpc>
              <a:spcBef>
                <a:spcPts val="0"/>
              </a:spcBef>
              <a:spcAft>
                <a:spcPts val="0"/>
              </a:spcAft>
              <a:buSzPts val="750"/>
              <a:buAutoNum type="arabicPeriod"/>
            </a:pPr>
            <a:r>
              <a:rPr lang="en-US" sz="750"/>
              <a:t>Blockchain Architecture: The blockchain network provides a secure and immutable ledger to store the votes, ensuring transparency and integrity in the voting process.</a:t>
            </a:r>
            <a:endParaRPr sz="750"/>
          </a:p>
          <a:p>
            <a:pPr indent="0" lvl="0" marL="0" rtl="0" algn="l">
              <a:lnSpc>
                <a:spcPct val="70000"/>
              </a:lnSpc>
              <a:spcBef>
                <a:spcPts val="0"/>
              </a:spcBef>
              <a:spcAft>
                <a:spcPts val="0"/>
              </a:spcAft>
              <a:buClr>
                <a:schemeClr val="accent5"/>
              </a:buClr>
              <a:buSzPts val="1120"/>
              <a:buNone/>
            </a:pPr>
            <a:r>
              <a:t/>
            </a:r>
            <a:endParaRPr sz="980"/>
          </a:p>
          <a:p>
            <a:pPr indent="0" lvl="0" marL="0" rtl="0" algn="l">
              <a:lnSpc>
                <a:spcPct val="70000"/>
              </a:lnSpc>
              <a:spcBef>
                <a:spcPts val="0"/>
              </a:spcBef>
              <a:spcAft>
                <a:spcPts val="0"/>
              </a:spcAft>
              <a:buClr>
                <a:schemeClr val="accent5"/>
              </a:buClr>
              <a:buSzPts val="1120"/>
              <a:buNone/>
            </a:pPr>
            <a:r>
              <a:rPr lang="en-US" sz="980"/>
              <a:t>Identify design patterns used</a:t>
            </a:r>
            <a:br>
              <a:rPr lang="en-US" sz="980"/>
            </a:br>
            <a:endParaRPr sz="980"/>
          </a:p>
          <a:p>
            <a:pPr indent="-276225" lvl="0" marL="457200" rtl="0" algn="l">
              <a:lnSpc>
                <a:spcPct val="70000"/>
              </a:lnSpc>
              <a:spcBef>
                <a:spcPts val="0"/>
              </a:spcBef>
              <a:spcAft>
                <a:spcPts val="0"/>
              </a:spcAft>
              <a:buSzPts val="750"/>
              <a:buAutoNum type="arabicPeriod"/>
            </a:pPr>
            <a:r>
              <a:rPr lang="en-US" sz="750"/>
              <a:t>Observer Pattern: The blockchain explorer module acts as an observer, monitoring the blockchain network for new transactions and updating the UI accordingly.</a:t>
            </a:r>
            <a:endParaRPr sz="750"/>
          </a:p>
          <a:p>
            <a:pPr indent="0" lvl="0" marL="457200" rtl="0" algn="l">
              <a:lnSpc>
                <a:spcPct val="70000"/>
              </a:lnSpc>
              <a:spcBef>
                <a:spcPts val="0"/>
              </a:spcBef>
              <a:spcAft>
                <a:spcPts val="0"/>
              </a:spcAft>
              <a:buNone/>
            </a:pPr>
            <a:r>
              <a:t/>
            </a:r>
            <a:endParaRPr sz="750"/>
          </a:p>
          <a:p>
            <a:pPr indent="-276225" lvl="0" marL="457200" rtl="0" algn="l">
              <a:lnSpc>
                <a:spcPct val="70000"/>
              </a:lnSpc>
              <a:spcBef>
                <a:spcPts val="0"/>
              </a:spcBef>
              <a:spcAft>
                <a:spcPts val="0"/>
              </a:spcAft>
              <a:buSzPts val="750"/>
              <a:buAutoNum type="arabicPeriod"/>
            </a:pPr>
            <a:r>
              <a:rPr lang="en-US" sz="750"/>
              <a:t>Proxy Pattern: The application layer acts as a proxy between the user interface and the blockchain network, providing an additional layer of security and abstraction.</a:t>
            </a:r>
            <a:endParaRPr sz="750"/>
          </a:p>
          <a:p>
            <a:pPr indent="0" lvl="0" marL="457200" rtl="0" algn="l">
              <a:lnSpc>
                <a:spcPct val="70000"/>
              </a:lnSpc>
              <a:spcBef>
                <a:spcPts val="0"/>
              </a:spcBef>
              <a:spcAft>
                <a:spcPts val="0"/>
              </a:spcAft>
              <a:buNone/>
            </a:pPr>
            <a:r>
              <a:t/>
            </a:r>
            <a:endParaRPr sz="800"/>
          </a:p>
        </p:txBody>
      </p:sp>
      <p:sp>
        <p:nvSpPr>
          <p:cNvPr id="304" name="Google Shape;304;g23118ee053c_0_56"/>
          <p:cNvSpPr txBox="1"/>
          <p:nvPr/>
        </p:nvSpPr>
        <p:spPr>
          <a:xfrm>
            <a:off x="7824663" y="1282250"/>
            <a:ext cx="1440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solidFill>
                  <a:srgbClr val="D92D8A"/>
                </a:solidFill>
              </a:rPr>
              <a:t>Class Diagram</a:t>
            </a:r>
            <a:endParaRPr b="1">
              <a:solidFill>
                <a:srgbClr val="D92D8A"/>
              </a:solidFill>
            </a:endParaRPr>
          </a:p>
        </p:txBody>
      </p:sp>
      <p:sp>
        <p:nvSpPr>
          <p:cNvPr id="305" name="Google Shape;305;g23118ee053c_0_56"/>
          <p:cNvSpPr txBox="1"/>
          <p:nvPr/>
        </p:nvSpPr>
        <p:spPr>
          <a:xfrm>
            <a:off x="1637128" y="4102363"/>
            <a:ext cx="1736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solidFill>
                  <a:srgbClr val="D92D8A"/>
                </a:solidFill>
              </a:rPr>
              <a:t>Package</a:t>
            </a:r>
            <a:r>
              <a:rPr b="1" lang="en-US">
                <a:solidFill>
                  <a:srgbClr val="D92D8A"/>
                </a:solidFill>
              </a:rPr>
              <a:t> Diagram</a:t>
            </a:r>
            <a:endParaRPr b="1">
              <a:solidFill>
                <a:srgbClr val="D92D8A"/>
              </a:solidFill>
            </a:endParaRPr>
          </a:p>
        </p:txBody>
      </p:sp>
      <p:pic>
        <p:nvPicPr>
          <p:cNvPr id="306" name="Google Shape;306;g23118ee053c_0_56"/>
          <p:cNvPicPr preferRelativeResize="0"/>
          <p:nvPr/>
        </p:nvPicPr>
        <p:blipFill>
          <a:blip r:embed="rId4">
            <a:alphaModFix/>
          </a:blip>
          <a:stretch>
            <a:fillRect/>
          </a:stretch>
        </p:blipFill>
        <p:spPr>
          <a:xfrm>
            <a:off x="225550" y="4667900"/>
            <a:ext cx="4559249" cy="11442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