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9" r:id="rId5"/>
    <p:sldMasterId id="214748368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F8E7F29-B82A-4810-AC3A-3F90F6EE5220}">
  <a:tblStyle styleId="{DF8E7F29-B82A-4810-AC3A-3F90F6EE522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0" Type="http://schemas.openxmlformats.org/officeDocument/2006/relationships/slide" Target="slides/slide23.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1a6cd656502_2_21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g1a6cd656502_2_2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1a6cd656502_2_25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g1a6cd656502_2_2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1a6cd656502_2_26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g1a6cd656502_2_2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1dd3b166464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1dd3b166464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1a6cd656502_2_27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g1a6cd656502_2_2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1a6cd656502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1a6cd656502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1e12af101ad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1e12af101ad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1e12af101ad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7" name="Google Shape;367;g1e12af101ad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1e12af101ad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1e12af101ad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1e12af101ad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1e12af101ad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1e12af101ad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1e12af101ad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1a6cd656502_0_3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g1a6cd656502_0_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g1e12af101ad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9" name="Google Shape;399;g1e12af101ad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g1e12af101ad_0_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5" name="Google Shape;405;g1e12af101ad_0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1e1604bee15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3" name="Google Shape;413;g1e1604bee15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1a6cd656502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1a6cd656502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1a6cd656502_2_24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g1a6cd656502_2_2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1e12af101ad_0_20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g1e12af101ad_0_2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1e12af101ad_0_20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g1e12af101ad_0_2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1a6cd656502_2_23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g1a6cd656502_2_2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1e1604bee15_0_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g1e1604bee15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1a6cd656502_2_24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g1a6cd656502_2_2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1a6cd656502_2_25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g1a6cd656502_2_2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g"/><Relationship Id="rId3"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jpg"/><Relationship Id="rId3"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jpg"/><Relationship Id="rId3" Type="http://schemas.openxmlformats.org/officeDocument/2006/relationships/image" Target="../media/image1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3.jp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1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jpg"/><Relationship Id="rId3"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17.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jp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jpg"/><Relationship Id="rId3"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54" name="Shape 54"/>
        <p:cNvGrpSpPr/>
        <p:nvPr/>
      </p:nvGrpSpPr>
      <p:grpSpPr>
        <a:xfrm>
          <a:off x="0" y="0"/>
          <a:ext cx="0" cy="0"/>
          <a:chOff x="0" y="0"/>
          <a:chExt cx="0" cy="0"/>
        </a:xfrm>
      </p:grpSpPr>
      <p:sp>
        <p:nvSpPr>
          <p:cNvPr id="55" name="Google Shape;55;p14"/>
          <p:cNvSpPr txBox="1"/>
          <p:nvPr/>
        </p:nvSpPr>
        <p:spPr>
          <a:xfrm>
            <a:off x="3048221" y="313853"/>
            <a:ext cx="3054701" cy="196207"/>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0" i="0" lang="en" sz="800" u="none" cap="none" strike="noStrike">
                <a:solidFill>
                  <a:srgbClr val="F2F2F2"/>
                </a:solidFill>
                <a:latin typeface="Arial"/>
                <a:ea typeface="Arial"/>
                <a:cs typeface="Arial"/>
                <a:sym typeface="Arial"/>
              </a:rPr>
              <a:t>FLORIDA INTERNATIONAL UNIVERSITY</a:t>
            </a:r>
            <a:endParaRPr sz="1100"/>
          </a:p>
        </p:txBody>
      </p:sp>
      <p:sp>
        <p:nvSpPr>
          <p:cNvPr id="56" name="Google Shape;56;p14"/>
          <p:cNvSpPr txBox="1"/>
          <p:nvPr>
            <p:ph type="title"/>
          </p:nvPr>
        </p:nvSpPr>
        <p:spPr>
          <a:xfrm>
            <a:off x="1202795" y="2791356"/>
            <a:ext cx="6738407" cy="994172"/>
          </a:xfrm>
          <a:prstGeom prst="rect">
            <a:avLst/>
          </a:prstGeom>
          <a:noFill/>
          <a:ln>
            <a:noFill/>
          </a:ln>
        </p:spPr>
        <p:txBody>
          <a:bodyPr anchorCtr="0" anchor="ctr" bIns="34275" lIns="68575" spcFirstLastPara="1" rIns="68575" wrap="square" tIns="34275">
            <a:normAutofit/>
          </a:bodyPr>
          <a:lstStyle>
            <a:lvl1pPr lvl="0" algn="ctr">
              <a:lnSpc>
                <a:spcPct val="90000"/>
              </a:lnSpc>
              <a:spcBef>
                <a:spcPts val="0"/>
              </a:spcBef>
              <a:spcAft>
                <a:spcPts val="0"/>
              </a:spcAft>
              <a:buClr>
                <a:schemeClr val="accent5"/>
              </a:buClr>
              <a:buSzPts val="2700"/>
              <a:buFont typeface="Arial"/>
              <a:buNone/>
              <a:defRPr sz="27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57" name="Shape 57"/>
        <p:cNvGrpSpPr/>
        <p:nvPr/>
      </p:nvGrpSpPr>
      <p:grpSpPr>
        <a:xfrm>
          <a:off x="0" y="0"/>
          <a:ext cx="0" cy="0"/>
          <a:chOff x="0" y="0"/>
          <a:chExt cx="0" cy="0"/>
        </a:xfrm>
      </p:grpSpPr>
      <p:sp>
        <p:nvSpPr>
          <p:cNvPr id="58" name="Google Shape;58;p15"/>
          <p:cNvSpPr txBox="1"/>
          <p:nvPr>
            <p:ph idx="1" type="body"/>
          </p:nvPr>
        </p:nvSpPr>
        <p:spPr>
          <a:xfrm>
            <a:off x="1192667" y="1454944"/>
            <a:ext cx="6738407" cy="3254217"/>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accent5"/>
              </a:buClr>
              <a:buSzPts val="2100"/>
              <a:buNone/>
              <a:defRPr/>
            </a:lvl1pPr>
            <a:lvl2pPr indent="-317500" lvl="1" marL="914400" algn="l">
              <a:lnSpc>
                <a:spcPct val="90000"/>
              </a:lnSpc>
              <a:spcBef>
                <a:spcPts val="400"/>
              </a:spcBef>
              <a:spcAft>
                <a:spcPts val="0"/>
              </a:spcAft>
              <a:buClr>
                <a:schemeClr val="accent5"/>
              </a:buClr>
              <a:buSzPts val="1400"/>
              <a:buChar char="•"/>
              <a:defRPr/>
            </a:lvl2pPr>
            <a:lvl3pPr indent="-317500" lvl="2" marL="1371600" algn="l">
              <a:lnSpc>
                <a:spcPct val="90000"/>
              </a:lnSpc>
              <a:spcBef>
                <a:spcPts val="400"/>
              </a:spcBef>
              <a:spcAft>
                <a:spcPts val="0"/>
              </a:spcAft>
              <a:buClr>
                <a:schemeClr val="accent5"/>
              </a:buClr>
              <a:buSzPts val="1400"/>
              <a:buChar char="•"/>
              <a:defRPr/>
            </a:lvl3pPr>
            <a:lvl4pPr indent="-317500" lvl="3" marL="1828800" algn="l">
              <a:lnSpc>
                <a:spcPct val="90000"/>
              </a:lnSpc>
              <a:spcBef>
                <a:spcPts val="400"/>
              </a:spcBef>
              <a:spcAft>
                <a:spcPts val="0"/>
              </a:spcAft>
              <a:buClr>
                <a:schemeClr val="accent5"/>
              </a:buClr>
              <a:buSzPts val="1400"/>
              <a:buChar char="•"/>
              <a:defRPr/>
            </a:lvl4pPr>
            <a:lvl5pPr indent="-317500" lvl="4" marL="2286000" algn="l">
              <a:lnSpc>
                <a:spcPct val="90000"/>
              </a:lnSpc>
              <a:spcBef>
                <a:spcPts val="400"/>
              </a:spcBef>
              <a:spcAft>
                <a:spcPts val="0"/>
              </a:spcAft>
              <a:buClr>
                <a:schemeClr val="accent5"/>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59" name="Google Shape;59;p15"/>
          <p:cNvSpPr txBox="1"/>
          <p:nvPr>
            <p:ph type="title"/>
          </p:nvPr>
        </p:nvSpPr>
        <p:spPr>
          <a:xfrm>
            <a:off x="1192667" y="352733"/>
            <a:ext cx="6738407"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accent5"/>
              </a:buClr>
              <a:buSzPts val="2700"/>
              <a:buFont typeface="Arial"/>
              <a:buNone/>
              <a:defRPr sz="27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pic>
        <p:nvPicPr>
          <p:cNvPr descr="A close up of a sign&#10;&#10;Description automatically generated" id="60" name="Google Shape;60;p15"/>
          <p:cNvPicPr preferRelativeResize="0"/>
          <p:nvPr/>
        </p:nvPicPr>
        <p:blipFill rotWithShape="1">
          <a:blip r:embed="rId2">
            <a:alphaModFix/>
          </a:blip>
          <a:srcRect b="0" l="0" r="0" t="0"/>
          <a:stretch/>
        </p:blipFill>
        <p:spPr>
          <a:xfrm>
            <a:off x="8046383" y="164495"/>
            <a:ext cx="913163" cy="422910"/>
          </a:xfrm>
          <a:prstGeom prst="rect">
            <a:avLst/>
          </a:prstGeom>
          <a:noFill/>
          <a:ln>
            <a:noFill/>
          </a:ln>
        </p:spPr>
      </p:pic>
      <p:sp>
        <p:nvSpPr>
          <p:cNvPr id="61" name="Google Shape;61;p15"/>
          <p:cNvSpPr txBox="1"/>
          <p:nvPr/>
        </p:nvSpPr>
        <p:spPr>
          <a:xfrm>
            <a:off x="5445164" y="4854976"/>
            <a:ext cx="3514379" cy="173124"/>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b="0" i="0" lang="en" sz="700" u="none" cap="none" strike="noStrike">
                <a:solidFill>
                  <a:srgbClr val="F2F2F2"/>
                </a:solidFill>
                <a:latin typeface="Arial"/>
                <a:ea typeface="Arial"/>
                <a:cs typeface="Arial"/>
                <a:sym typeface="Arial"/>
              </a:rPr>
              <a:t>COLLEGE OF ENGINEERING AND COMPUTING</a:t>
            </a:r>
            <a:endParaRPr sz="1100"/>
          </a:p>
        </p:txBody>
      </p:sp>
      <p:sp>
        <p:nvSpPr>
          <p:cNvPr id="62" name="Google Shape;62;p15"/>
          <p:cNvSpPr txBox="1"/>
          <p:nvPr/>
        </p:nvSpPr>
        <p:spPr>
          <a:xfrm>
            <a:off x="184456" y="4862430"/>
            <a:ext cx="3514379" cy="1731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0" lang="en" sz="700" u="none" cap="none" strike="noStrike">
                <a:solidFill>
                  <a:srgbClr val="F2F2F2"/>
                </a:solidFill>
                <a:latin typeface="Arial"/>
                <a:ea typeface="Arial"/>
                <a:cs typeface="Arial"/>
                <a:sym typeface="Arial"/>
              </a:rPr>
              <a:t>FLORIDA INTERNATIONAL UNIVERSITY</a:t>
            </a:r>
            <a:endParaRPr sz="110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63" name="Shape 63"/>
        <p:cNvGrpSpPr/>
        <p:nvPr/>
      </p:nvGrpSpPr>
      <p:grpSpPr>
        <a:xfrm>
          <a:off x="0" y="0"/>
          <a:ext cx="0" cy="0"/>
          <a:chOff x="0" y="0"/>
          <a:chExt cx="0" cy="0"/>
        </a:xfrm>
      </p:grpSpPr>
      <p:sp>
        <p:nvSpPr>
          <p:cNvPr id="64" name="Google Shape;64;p16"/>
          <p:cNvSpPr txBox="1"/>
          <p:nvPr>
            <p:ph idx="1" type="body"/>
          </p:nvPr>
        </p:nvSpPr>
        <p:spPr>
          <a:xfrm>
            <a:off x="2245555" y="2099580"/>
            <a:ext cx="4652889" cy="944340"/>
          </a:xfrm>
          <a:prstGeom prst="rect">
            <a:avLst/>
          </a:prstGeom>
          <a:noFill/>
          <a:ln>
            <a:noFill/>
          </a:ln>
        </p:spPr>
        <p:txBody>
          <a:bodyPr anchorCtr="0" anchor="ctr" bIns="34275" lIns="68575" spcFirstLastPara="1" rIns="68575" wrap="square" tIns="34275">
            <a:normAutofit/>
          </a:bodyPr>
          <a:lstStyle>
            <a:lvl1pPr indent="-228600" lvl="0" marL="457200" algn="ctr">
              <a:lnSpc>
                <a:spcPct val="90000"/>
              </a:lnSpc>
              <a:spcBef>
                <a:spcPts val="800"/>
              </a:spcBef>
              <a:spcAft>
                <a:spcPts val="0"/>
              </a:spcAft>
              <a:buClr>
                <a:schemeClr val="lt1"/>
              </a:buClr>
              <a:buSzPts val="2700"/>
              <a:buNone/>
              <a:defRPr sz="2700">
                <a:solidFill>
                  <a:schemeClr val="lt1"/>
                </a:solidFill>
              </a:defRPr>
            </a:lvl1pPr>
            <a:lvl2pPr indent="-228600" lvl="1" marL="914400" algn="l">
              <a:lnSpc>
                <a:spcPct val="90000"/>
              </a:lnSpc>
              <a:spcBef>
                <a:spcPts val="400"/>
              </a:spcBef>
              <a:spcAft>
                <a:spcPts val="0"/>
              </a:spcAft>
              <a:buClr>
                <a:schemeClr val="accent5"/>
              </a:buClr>
              <a:buSzPts val="1100"/>
              <a:buNone/>
              <a:defRPr sz="1100"/>
            </a:lvl2pPr>
            <a:lvl3pPr indent="-228600" lvl="2" marL="1371600" algn="l">
              <a:lnSpc>
                <a:spcPct val="90000"/>
              </a:lnSpc>
              <a:spcBef>
                <a:spcPts val="400"/>
              </a:spcBef>
              <a:spcAft>
                <a:spcPts val="0"/>
              </a:spcAft>
              <a:buClr>
                <a:schemeClr val="accent5"/>
              </a:buClr>
              <a:buSzPts val="900"/>
              <a:buNone/>
              <a:defRPr sz="900"/>
            </a:lvl3pPr>
            <a:lvl4pPr indent="-228600" lvl="3" marL="1828800" algn="l">
              <a:lnSpc>
                <a:spcPct val="90000"/>
              </a:lnSpc>
              <a:spcBef>
                <a:spcPts val="400"/>
              </a:spcBef>
              <a:spcAft>
                <a:spcPts val="0"/>
              </a:spcAft>
              <a:buClr>
                <a:schemeClr val="accent5"/>
              </a:buClr>
              <a:buSzPts val="800"/>
              <a:buNone/>
              <a:defRPr sz="800"/>
            </a:lvl4pPr>
            <a:lvl5pPr indent="-228600" lvl="4" marL="2286000" algn="l">
              <a:lnSpc>
                <a:spcPct val="90000"/>
              </a:lnSpc>
              <a:spcBef>
                <a:spcPts val="400"/>
              </a:spcBef>
              <a:spcAft>
                <a:spcPts val="0"/>
              </a:spcAft>
              <a:buClr>
                <a:schemeClr val="accent5"/>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65" name="Google Shape;65;p16"/>
          <p:cNvSpPr txBox="1"/>
          <p:nvPr/>
        </p:nvSpPr>
        <p:spPr>
          <a:xfrm>
            <a:off x="5445167"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b="0" i="0" lang="en" sz="700" u="none" cap="none" strike="noStrike">
                <a:solidFill>
                  <a:srgbClr val="F2F2F2"/>
                </a:solidFill>
                <a:latin typeface="Arial"/>
                <a:ea typeface="Arial"/>
                <a:cs typeface="Arial"/>
                <a:sym typeface="Arial"/>
              </a:rPr>
              <a:t>COLLEGE OF ENGINEERING AND COMPUTING</a:t>
            </a:r>
            <a:endParaRPr sz="1100"/>
          </a:p>
        </p:txBody>
      </p:sp>
      <p:sp>
        <p:nvSpPr>
          <p:cNvPr id="66" name="Google Shape;66;p16"/>
          <p:cNvSpPr txBox="1"/>
          <p:nvPr/>
        </p:nvSpPr>
        <p:spPr>
          <a:xfrm>
            <a:off x="184456" y="4862430"/>
            <a:ext cx="3514379" cy="1731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0" lang="en" sz="700" u="none" cap="none" strike="noStrike">
                <a:solidFill>
                  <a:srgbClr val="F2F2F2"/>
                </a:solidFill>
                <a:latin typeface="Arial"/>
                <a:ea typeface="Arial"/>
                <a:cs typeface="Arial"/>
                <a:sym typeface="Arial"/>
              </a:rPr>
              <a:t>FLORIDA INTERNATIONAL UNIVERSITY</a:t>
            </a:r>
            <a:endParaRPr sz="110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67" name="Shape 67"/>
        <p:cNvGrpSpPr/>
        <p:nvPr/>
      </p:nvGrpSpPr>
      <p:grpSpPr>
        <a:xfrm>
          <a:off x="0" y="0"/>
          <a:ext cx="0" cy="0"/>
          <a:chOff x="0" y="0"/>
          <a:chExt cx="0" cy="0"/>
        </a:xfrm>
      </p:grpSpPr>
      <p:pic>
        <p:nvPicPr>
          <p:cNvPr id="68" name="Google Shape;68;p17"/>
          <p:cNvPicPr preferRelativeResize="0"/>
          <p:nvPr>
            <p:ph idx="2" type="pic"/>
          </p:nvPr>
        </p:nvPicPr>
        <p:blipFill/>
        <p:spPr>
          <a:xfrm flipH="1">
            <a:off x="2791375" y="660508"/>
            <a:ext cx="5991107" cy="4024508"/>
          </a:xfrm>
          <a:prstGeom prst="corner">
            <a:avLst>
              <a:gd fmla="val 57242" name="adj1"/>
              <a:gd fmla="val 95740" name="adj2"/>
            </a:avLst>
          </a:prstGeom>
          <a:blipFill rotWithShape="0">
            <a:blip r:embed="rId2">
              <a:alphaModFix amt="0"/>
            </a:blip>
            <a:stretch>
              <a:fillRect b="0" l="0" r="0" t="0"/>
            </a:stretch>
          </a:blipFill>
          <a:ln>
            <a:noFill/>
          </a:ln>
        </p:spPr>
      </p:pic>
      <p:sp>
        <p:nvSpPr>
          <p:cNvPr id="69" name="Google Shape;69;p17"/>
          <p:cNvSpPr txBox="1"/>
          <p:nvPr>
            <p:ph idx="1" type="body"/>
          </p:nvPr>
        </p:nvSpPr>
        <p:spPr>
          <a:xfrm>
            <a:off x="629841" y="2213947"/>
            <a:ext cx="1852102" cy="2281026"/>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accent5"/>
              </a:buClr>
              <a:buSzPts val="1200"/>
              <a:buNone/>
              <a:defRPr sz="1200"/>
            </a:lvl1pPr>
            <a:lvl2pPr indent="-228600" lvl="1" marL="914400" algn="l">
              <a:lnSpc>
                <a:spcPct val="90000"/>
              </a:lnSpc>
              <a:spcBef>
                <a:spcPts val="400"/>
              </a:spcBef>
              <a:spcAft>
                <a:spcPts val="0"/>
              </a:spcAft>
              <a:buClr>
                <a:schemeClr val="accent5"/>
              </a:buClr>
              <a:buSzPts val="1100"/>
              <a:buNone/>
              <a:defRPr sz="1100"/>
            </a:lvl2pPr>
            <a:lvl3pPr indent="-228600" lvl="2" marL="1371600" algn="l">
              <a:lnSpc>
                <a:spcPct val="90000"/>
              </a:lnSpc>
              <a:spcBef>
                <a:spcPts val="400"/>
              </a:spcBef>
              <a:spcAft>
                <a:spcPts val="0"/>
              </a:spcAft>
              <a:buClr>
                <a:schemeClr val="accent5"/>
              </a:buClr>
              <a:buSzPts val="900"/>
              <a:buNone/>
              <a:defRPr sz="900"/>
            </a:lvl3pPr>
            <a:lvl4pPr indent="-228600" lvl="3" marL="1828800" algn="l">
              <a:lnSpc>
                <a:spcPct val="90000"/>
              </a:lnSpc>
              <a:spcBef>
                <a:spcPts val="400"/>
              </a:spcBef>
              <a:spcAft>
                <a:spcPts val="0"/>
              </a:spcAft>
              <a:buClr>
                <a:schemeClr val="accent5"/>
              </a:buClr>
              <a:buSzPts val="800"/>
              <a:buNone/>
              <a:defRPr sz="800"/>
            </a:lvl4pPr>
            <a:lvl5pPr indent="-228600" lvl="4" marL="2286000" algn="l">
              <a:lnSpc>
                <a:spcPct val="90000"/>
              </a:lnSpc>
              <a:spcBef>
                <a:spcPts val="400"/>
              </a:spcBef>
              <a:spcAft>
                <a:spcPts val="0"/>
              </a:spcAft>
              <a:buClr>
                <a:schemeClr val="accent5"/>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70" name="Google Shape;70;p17"/>
          <p:cNvSpPr txBox="1"/>
          <p:nvPr>
            <p:ph type="title"/>
          </p:nvPr>
        </p:nvSpPr>
        <p:spPr>
          <a:xfrm>
            <a:off x="629841" y="561322"/>
            <a:ext cx="3540665" cy="139057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accent5"/>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pic>
        <p:nvPicPr>
          <p:cNvPr descr="A close up of a sign&#10;&#10;Description automatically generated" id="71" name="Google Shape;71;p17"/>
          <p:cNvPicPr preferRelativeResize="0"/>
          <p:nvPr/>
        </p:nvPicPr>
        <p:blipFill rotWithShape="1">
          <a:blip r:embed="rId3">
            <a:alphaModFix/>
          </a:blip>
          <a:srcRect b="0" l="0" r="0" t="0"/>
          <a:stretch/>
        </p:blipFill>
        <p:spPr>
          <a:xfrm>
            <a:off x="155740" y="4592888"/>
            <a:ext cx="913163" cy="422910"/>
          </a:xfrm>
          <a:prstGeom prst="rect">
            <a:avLst/>
          </a:prstGeom>
          <a:noFill/>
          <a:ln>
            <a:noFill/>
          </a:ln>
        </p:spPr>
      </p:pic>
      <p:grpSp>
        <p:nvGrpSpPr>
          <p:cNvPr id="72" name="Google Shape;72;p17"/>
          <p:cNvGrpSpPr/>
          <p:nvPr/>
        </p:nvGrpSpPr>
        <p:grpSpPr>
          <a:xfrm>
            <a:off x="2791376" y="580164"/>
            <a:ext cx="5991106" cy="1806355"/>
            <a:chOff x="3673920" y="736031"/>
            <a:chExt cx="7988141" cy="2408473"/>
          </a:xfrm>
        </p:grpSpPr>
        <p:sp>
          <p:nvSpPr>
            <p:cNvPr id="73" name="Google Shape;73;p17"/>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74" name="Google Shape;74;p17"/>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75" name="Google Shape;75;p17"/>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76" name="Google Shape;76;p17"/>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sp>
        <p:nvSpPr>
          <p:cNvPr id="77" name="Google Shape;77;p17"/>
          <p:cNvSpPr txBox="1"/>
          <p:nvPr/>
        </p:nvSpPr>
        <p:spPr>
          <a:xfrm>
            <a:off x="5445167"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b="0" i="0" lang="en" sz="700" u="none" cap="none" strike="noStrike">
                <a:solidFill>
                  <a:srgbClr val="F2F2F2"/>
                </a:solidFill>
                <a:latin typeface="Arial"/>
                <a:ea typeface="Arial"/>
                <a:cs typeface="Arial"/>
                <a:sym typeface="Arial"/>
              </a:rPr>
              <a:t>COLLEGE OF ENGINEERING AND COMPUTING</a:t>
            </a:r>
            <a:endParaRPr sz="110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78" name="Shape 78"/>
        <p:cNvGrpSpPr/>
        <p:nvPr/>
      </p:nvGrpSpPr>
      <p:grpSpPr>
        <a:xfrm>
          <a:off x="0" y="0"/>
          <a:ext cx="0" cy="0"/>
          <a:chOff x="0" y="0"/>
          <a:chExt cx="0" cy="0"/>
        </a:xfrm>
      </p:grpSpPr>
      <p:sp>
        <p:nvSpPr>
          <p:cNvPr id="79" name="Google Shape;79;p18"/>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nvGrpSpPr>
          <p:cNvPr id="80" name="Google Shape;80;p18"/>
          <p:cNvGrpSpPr/>
          <p:nvPr/>
        </p:nvGrpSpPr>
        <p:grpSpPr>
          <a:xfrm rot="10800000">
            <a:off x="7983506" y="4056507"/>
            <a:ext cx="551704" cy="559944"/>
            <a:chOff x="897887" y="745236"/>
            <a:chExt cx="735606" cy="746592"/>
          </a:xfrm>
        </p:grpSpPr>
        <p:sp>
          <p:nvSpPr>
            <p:cNvPr id="81" name="Google Shape;81;p1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82" name="Google Shape;82;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grpSp>
        <p:nvGrpSpPr>
          <p:cNvPr id="83" name="Google Shape;83;p18"/>
          <p:cNvGrpSpPr/>
          <p:nvPr/>
        </p:nvGrpSpPr>
        <p:grpSpPr>
          <a:xfrm flipH="1" rot="10800000">
            <a:off x="592105" y="4056507"/>
            <a:ext cx="551705" cy="559944"/>
            <a:chOff x="897887" y="745236"/>
            <a:chExt cx="735606" cy="746592"/>
          </a:xfrm>
        </p:grpSpPr>
        <p:sp>
          <p:nvSpPr>
            <p:cNvPr id="84" name="Google Shape;84;p1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85" name="Google Shape;85;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grpSp>
        <p:nvGrpSpPr>
          <p:cNvPr id="86" name="Google Shape;86;p18"/>
          <p:cNvGrpSpPr/>
          <p:nvPr/>
        </p:nvGrpSpPr>
        <p:grpSpPr>
          <a:xfrm flipH="1">
            <a:off x="7983506" y="558927"/>
            <a:ext cx="551704" cy="559944"/>
            <a:chOff x="897887" y="745236"/>
            <a:chExt cx="735606" cy="746592"/>
          </a:xfrm>
        </p:grpSpPr>
        <p:sp>
          <p:nvSpPr>
            <p:cNvPr id="87" name="Google Shape;87;p18"/>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88" name="Google Shape;88;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sp>
        <p:nvSpPr>
          <p:cNvPr id="89" name="Google Shape;89;p18"/>
          <p:cNvSpPr txBox="1"/>
          <p:nvPr>
            <p:ph idx="1" type="body"/>
          </p:nvPr>
        </p:nvSpPr>
        <p:spPr>
          <a:xfrm>
            <a:off x="1813943" y="1733088"/>
            <a:ext cx="5633038" cy="2545839"/>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rgbClr val="3F3F3F"/>
              </a:buClr>
              <a:buSzPts val="1400"/>
              <a:buNone/>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0" name="Google Shape;90;p18"/>
          <p:cNvSpPr txBox="1"/>
          <p:nvPr>
            <p:ph type="title"/>
          </p:nvPr>
        </p:nvSpPr>
        <p:spPr>
          <a:xfrm>
            <a:off x="1813943" y="898853"/>
            <a:ext cx="5633038" cy="63444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rgbClr val="3F3F3F"/>
              </a:buClr>
              <a:buSzPts val="2700"/>
              <a:buFont typeface="Arial"/>
              <a:buNone/>
              <a:defRPr sz="2700">
                <a:solidFill>
                  <a:srgbClr val="3F3F3F"/>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grpSp>
        <p:nvGrpSpPr>
          <p:cNvPr id="91" name="Google Shape;91;p18"/>
          <p:cNvGrpSpPr/>
          <p:nvPr/>
        </p:nvGrpSpPr>
        <p:grpSpPr>
          <a:xfrm flipH="1" rot="-5400000">
            <a:off x="589983" y="511863"/>
            <a:ext cx="548640" cy="560873"/>
            <a:chOff x="897887" y="745236"/>
            <a:chExt cx="731520" cy="747831"/>
          </a:xfrm>
        </p:grpSpPr>
        <p:sp>
          <p:nvSpPr>
            <p:cNvPr id="92" name="Google Shape;92;p18"/>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93" name="Google Shape;93;p18"/>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sp>
        <p:nvSpPr>
          <p:cNvPr id="94" name="Google Shape;94;p18"/>
          <p:cNvSpPr txBox="1"/>
          <p:nvPr/>
        </p:nvSpPr>
        <p:spPr>
          <a:xfrm>
            <a:off x="2887218" y="167041"/>
            <a:ext cx="3369563" cy="173124"/>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0" i="0" lang="en" sz="700" u="none" cap="none" strike="noStrike">
                <a:solidFill>
                  <a:srgbClr val="BABABA"/>
                </a:solidFill>
                <a:latin typeface="Arial"/>
                <a:ea typeface="Arial"/>
                <a:cs typeface="Arial"/>
                <a:sym typeface="Arial"/>
              </a:rPr>
              <a:t>FLORIDA INTERNATIONAL UNIVERSITY</a:t>
            </a:r>
            <a:endParaRPr sz="1100"/>
          </a:p>
        </p:txBody>
      </p:sp>
      <p:sp>
        <p:nvSpPr>
          <p:cNvPr id="95" name="Google Shape;95;p18"/>
          <p:cNvSpPr txBox="1"/>
          <p:nvPr/>
        </p:nvSpPr>
        <p:spPr>
          <a:xfrm>
            <a:off x="2887217" y="4803335"/>
            <a:ext cx="3369563" cy="173124"/>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0" i="0" lang="en" sz="700" u="none" cap="none" strike="noStrik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96" name="Shape 96"/>
        <p:cNvGrpSpPr/>
        <p:nvPr/>
      </p:nvGrpSpPr>
      <p:grpSpPr>
        <a:xfrm>
          <a:off x="0" y="0"/>
          <a:ext cx="0" cy="0"/>
          <a:chOff x="0" y="0"/>
          <a:chExt cx="0" cy="0"/>
        </a:xfrm>
      </p:grpSpPr>
      <p:pic>
        <p:nvPicPr>
          <p:cNvPr descr="A screenshot of a cell phone&#10;&#10;Description automatically generated" id="97" name="Google Shape;97;p19"/>
          <p:cNvPicPr preferRelativeResize="0"/>
          <p:nvPr/>
        </p:nvPicPr>
        <p:blipFill rotWithShape="1">
          <a:blip r:embed="rId2">
            <a:alphaModFix/>
          </a:blip>
          <a:srcRect b="0" l="0" r="0" t="0"/>
          <a:stretch/>
        </p:blipFill>
        <p:spPr>
          <a:xfrm>
            <a:off x="-1" y="0"/>
            <a:ext cx="9144001" cy="5143500"/>
          </a:xfrm>
          <a:prstGeom prst="rect">
            <a:avLst/>
          </a:prstGeom>
          <a:noFill/>
          <a:ln>
            <a:noFill/>
          </a:ln>
        </p:spPr>
      </p:pic>
      <p:sp>
        <p:nvSpPr>
          <p:cNvPr id="98" name="Google Shape;98;p19"/>
          <p:cNvSpPr txBox="1"/>
          <p:nvPr/>
        </p:nvSpPr>
        <p:spPr>
          <a:xfrm>
            <a:off x="2433131" y="1219606"/>
            <a:ext cx="4343400" cy="698272"/>
          </a:xfrm>
          <a:prstGeom prst="rect">
            <a:avLst/>
          </a:prstGeom>
          <a:noFill/>
          <a:ln>
            <a:noFill/>
          </a:ln>
        </p:spPr>
        <p:txBody>
          <a:bodyPr anchorCtr="0" anchor="ctr" bIns="34275" lIns="68575" spcFirstLastPara="1" rIns="68575" wrap="square" tIns="34275">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2700" u="none" cap="none" strike="noStrike">
              <a:solidFill>
                <a:srgbClr val="3F3F3F"/>
              </a:solidFill>
              <a:latin typeface="Arial"/>
              <a:ea typeface="Arial"/>
              <a:cs typeface="Arial"/>
              <a:sym typeface="Arial"/>
            </a:endParaRPr>
          </a:p>
        </p:txBody>
      </p:sp>
      <p:sp>
        <p:nvSpPr>
          <p:cNvPr id="99" name="Google Shape;99;p19"/>
          <p:cNvSpPr txBox="1"/>
          <p:nvPr>
            <p:ph idx="1" type="body"/>
          </p:nvPr>
        </p:nvSpPr>
        <p:spPr>
          <a:xfrm>
            <a:off x="1671893" y="2053457"/>
            <a:ext cx="6110478" cy="222527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0" name="Google Shape;100;p19"/>
          <p:cNvSpPr txBox="1"/>
          <p:nvPr>
            <p:ph type="title"/>
          </p:nvPr>
        </p:nvSpPr>
        <p:spPr>
          <a:xfrm>
            <a:off x="2970273" y="1357286"/>
            <a:ext cx="3269114" cy="56059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1" name="Google Shape;101;p19"/>
          <p:cNvSpPr txBox="1"/>
          <p:nvPr/>
        </p:nvSpPr>
        <p:spPr>
          <a:xfrm>
            <a:off x="184455" y="4829841"/>
            <a:ext cx="4895924" cy="1731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0" lang="en" sz="700" u="none" cap="none" strike="noStrik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102" name="Shape 102"/>
        <p:cNvGrpSpPr/>
        <p:nvPr/>
      </p:nvGrpSpPr>
      <p:grpSpPr>
        <a:xfrm>
          <a:off x="0" y="0"/>
          <a:ext cx="0" cy="0"/>
          <a:chOff x="0" y="0"/>
          <a:chExt cx="0" cy="0"/>
        </a:xfrm>
      </p:grpSpPr>
      <p:pic>
        <p:nvPicPr>
          <p:cNvPr descr="A picture containing holding, yellow, colorful, sign&#10;&#10;Description automatically generated" id="103" name="Google Shape;103;p20"/>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04" name="Google Shape;104;p20"/>
          <p:cNvSpPr txBox="1"/>
          <p:nvPr>
            <p:ph idx="1" type="body"/>
          </p:nvPr>
        </p:nvSpPr>
        <p:spPr>
          <a:xfrm>
            <a:off x="1671893" y="2053457"/>
            <a:ext cx="6110478" cy="222527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sz="1400">
                <a:solidFill>
                  <a:schemeClr val="lt1"/>
                </a:solidFill>
              </a:defRPr>
            </a:lvl1pPr>
            <a:lvl2pPr indent="-317500" lvl="1" marL="914400" algn="l">
              <a:lnSpc>
                <a:spcPct val="90000"/>
              </a:lnSpc>
              <a:spcBef>
                <a:spcPts val="400"/>
              </a:spcBef>
              <a:spcAft>
                <a:spcPts val="0"/>
              </a:spcAft>
              <a:buClr>
                <a:schemeClr val="lt1"/>
              </a:buClr>
              <a:buSzPts val="1400"/>
              <a:buChar char="•"/>
              <a:defRPr sz="1400">
                <a:solidFill>
                  <a:schemeClr val="lt1"/>
                </a:solidFill>
              </a:defRPr>
            </a:lvl2pPr>
            <a:lvl3pPr indent="-317500" lvl="2" marL="1371600" algn="l">
              <a:lnSpc>
                <a:spcPct val="90000"/>
              </a:lnSpc>
              <a:spcBef>
                <a:spcPts val="400"/>
              </a:spcBef>
              <a:spcAft>
                <a:spcPts val="0"/>
              </a:spcAft>
              <a:buClr>
                <a:schemeClr val="lt1"/>
              </a:buClr>
              <a:buSzPts val="1400"/>
              <a:buChar char="•"/>
              <a:defRPr sz="1400">
                <a:solidFill>
                  <a:schemeClr val="lt1"/>
                </a:solidFill>
              </a:defRPr>
            </a:lvl3pPr>
            <a:lvl4pPr indent="-317500" lvl="3" marL="1828800" algn="l">
              <a:lnSpc>
                <a:spcPct val="90000"/>
              </a:lnSpc>
              <a:spcBef>
                <a:spcPts val="400"/>
              </a:spcBef>
              <a:spcAft>
                <a:spcPts val="0"/>
              </a:spcAft>
              <a:buClr>
                <a:schemeClr val="lt1"/>
              </a:buClr>
              <a:buSzPts val="1400"/>
              <a:buChar char="•"/>
              <a:defRPr sz="1400">
                <a:solidFill>
                  <a:schemeClr val="lt1"/>
                </a:solidFill>
              </a:defRPr>
            </a:lvl4pPr>
            <a:lvl5pPr indent="-317500" lvl="4" marL="2286000" algn="l">
              <a:lnSpc>
                <a:spcPct val="90000"/>
              </a:lnSpc>
              <a:spcBef>
                <a:spcPts val="400"/>
              </a:spcBef>
              <a:spcAft>
                <a:spcPts val="0"/>
              </a:spcAft>
              <a:buClr>
                <a:schemeClr val="lt1"/>
              </a:buClr>
              <a:buSzPts val="1400"/>
              <a:buChar char="•"/>
              <a:defRPr sz="1400">
                <a:solidFill>
                  <a:schemeClr val="l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5" name="Google Shape;105;p20"/>
          <p:cNvSpPr txBox="1"/>
          <p:nvPr>
            <p:ph type="title"/>
          </p:nvPr>
        </p:nvSpPr>
        <p:spPr>
          <a:xfrm>
            <a:off x="2970273" y="1357286"/>
            <a:ext cx="3269114" cy="56059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6" name="Google Shape;106;p20"/>
          <p:cNvSpPr txBox="1"/>
          <p:nvPr/>
        </p:nvSpPr>
        <p:spPr>
          <a:xfrm>
            <a:off x="184456" y="4862430"/>
            <a:ext cx="3514379" cy="1731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0" lang="en" sz="700" u="none" cap="none" strike="noStrike">
                <a:solidFill>
                  <a:srgbClr val="F2F2F2"/>
                </a:solidFill>
                <a:latin typeface="Arial"/>
                <a:ea typeface="Arial"/>
                <a:cs typeface="Arial"/>
                <a:sym typeface="Arial"/>
              </a:rPr>
              <a:t>FLORIDA INTERNATIONAL UNIVERSITY</a:t>
            </a:r>
            <a:endParaRPr sz="1100"/>
          </a:p>
        </p:txBody>
      </p:sp>
      <p:sp>
        <p:nvSpPr>
          <p:cNvPr id="107" name="Google Shape;107;p20"/>
          <p:cNvSpPr txBox="1"/>
          <p:nvPr/>
        </p:nvSpPr>
        <p:spPr>
          <a:xfrm>
            <a:off x="5445164" y="4854976"/>
            <a:ext cx="3514379" cy="173124"/>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b="0" i="0" lang="en" sz="700" u="none" cap="none" strike="noStrike">
                <a:solidFill>
                  <a:srgbClr val="F2F2F2"/>
                </a:solidFill>
                <a:latin typeface="Arial"/>
                <a:ea typeface="Arial"/>
                <a:cs typeface="Arial"/>
                <a:sym typeface="Arial"/>
              </a:rPr>
              <a:t>COLLEGE OF ENGINEERING AND COMPUTING</a:t>
            </a:r>
            <a:endParaRPr sz="110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108" name="Shape 108"/>
        <p:cNvGrpSpPr/>
        <p:nvPr/>
      </p:nvGrpSpPr>
      <p:grpSpPr>
        <a:xfrm>
          <a:off x="0" y="0"/>
          <a:ext cx="0" cy="0"/>
          <a:chOff x="0" y="0"/>
          <a:chExt cx="0" cy="0"/>
        </a:xfrm>
      </p:grpSpPr>
      <p:sp>
        <p:nvSpPr>
          <p:cNvPr id="109" name="Google Shape;109;p21"/>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nvGrpSpPr>
          <p:cNvPr id="110" name="Google Shape;110;p21"/>
          <p:cNvGrpSpPr/>
          <p:nvPr/>
        </p:nvGrpSpPr>
        <p:grpSpPr>
          <a:xfrm flipH="1" rot="10800000">
            <a:off x="8388810" y="223980"/>
            <a:ext cx="551705" cy="559944"/>
            <a:chOff x="10666920" y="5421408"/>
            <a:chExt cx="735606" cy="746592"/>
          </a:xfrm>
        </p:grpSpPr>
        <p:sp>
          <p:nvSpPr>
            <p:cNvPr id="111" name="Google Shape;111;p21"/>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12" name="Google Shape;112;p21"/>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sp>
        <p:nvSpPr>
          <p:cNvPr id="113" name="Google Shape;113;p21"/>
          <p:cNvSpPr txBox="1"/>
          <p:nvPr>
            <p:ph idx="1" type="body"/>
          </p:nvPr>
        </p:nvSpPr>
        <p:spPr>
          <a:xfrm>
            <a:off x="2461652" y="1341501"/>
            <a:ext cx="5927158" cy="3187113"/>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4" name="Google Shape;114;p21"/>
          <p:cNvSpPr txBox="1"/>
          <p:nvPr/>
        </p:nvSpPr>
        <p:spPr>
          <a:xfrm>
            <a:off x="2461652" y="670553"/>
            <a:ext cx="4579228" cy="541244"/>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rgbClr val="D92D8A"/>
              </a:buClr>
              <a:buSzPts val="2400"/>
              <a:buFont typeface="Arial"/>
              <a:buNone/>
            </a:pPr>
            <a:r>
              <a:t/>
            </a:r>
            <a:endParaRPr b="0" i="0" sz="2400" u="none" cap="none" strike="noStrike">
              <a:solidFill>
                <a:srgbClr val="D92D8A"/>
              </a:solidFill>
              <a:latin typeface="Arial"/>
              <a:ea typeface="Arial"/>
              <a:cs typeface="Arial"/>
              <a:sym typeface="Arial"/>
            </a:endParaRPr>
          </a:p>
        </p:txBody>
      </p:sp>
      <p:sp>
        <p:nvSpPr>
          <p:cNvPr id="115" name="Google Shape;115;p21"/>
          <p:cNvSpPr txBox="1"/>
          <p:nvPr>
            <p:ph type="title"/>
          </p:nvPr>
        </p:nvSpPr>
        <p:spPr>
          <a:xfrm>
            <a:off x="2461652" y="614886"/>
            <a:ext cx="5927158" cy="560592"/>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pic>
        <p:nvPicPr>
          <p:cNvPr descr="A blue sky&#10;&#10;Description automatically generated" id="116" name="Google Shape;116;p21"/>
          <p:cNvPicPr preferRelativeResize="0"/>
          <p:nvPr/>
        </p:nvPicPr>
        <p:blipFill rotWithShape="1">
          <a:blip r:embed="rId2">
            <a:alphaModFix/>
          </a:blip>
          <a:srcRect b="0" l="0" r="0" t="0"/>
          <a:stretch/>
        </p:blipFill>
        <p:spPr>
          <a:xfrm>
            <a:off x="0" y="1"/>
            <a:ext cx="1849348" cy="5143499"/>
          </a:xfrm>
          <a:prstGeom prst="rect">
            <a:avLst/>
          </a:prstGeom>
          <a:noFill/>
          <a:ln>
            <a:noFill/>
          </a:ln>
        </p:spPr>
      </p:pic>
      <p:pic>
        <p:nvPicPr>
          <p:cNvPr descr="A close up of a sign&#10;&#10;Description automatically generated" id="117" name="Google Shape;117;p21"/>
          <p:cNvPicPr preferRelativeResize="0"/>
          <p:nvPr/>
        </p:nvPicPr>
        <p:blipFill rotWithShape="1">
          <a:blip r:embed="rId3">
            <a:alphaModFix/>
          </a:blip>
          <a:srcRect b="0" l="0" r="0" t="0"/>
          <a:stretch/>
        </p:blipFill>
        <p:spPr>
          <a:xfrm>
            <a:off x="408967" y="4285222"/>
            <a:ext cx="913163" cy="422910"/>
          </a:xfrm>
          <a:prstGeom prst="rect">
            <a:avLst/>
          </a:prstGeom>
          <a:noFill/>
          <a:ln>
            <a:noFill/>
          </a:ln>
        </p:spPr>
      </p:pic>
      <p:sp>
        <p:nvSpPr>
          <p:cNvPr id="118" name="Google Shape;118;p21"/>
          <p:cNvSpPr txBox="1"/>
          <p:nvPr/>
        </p:nvSpPr>
        <p:spPr>
          <a:xfrm>
            <a:off x="4063621" y="4862430"/>
            <a:ext cx="4895924" cy="173124"/>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b="0" i="0" lang="en" sz="700" u="none" cap="none" strike="noStrik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119" name="Shape 119"/>
        <p:cNvGrpSpPr/>
        <p:nvPr/>
      </p:nvGrpSpPr>
      <p:grpSpPr>
        <a:xfrm>
          <a:off x="0" y="0"/>
          <a:ext cx="0" cy="0"/>
          <a:chOff x="0" y="0"/>
          <a:chExt cx="0" cy="0"/>
        </a:xfrm>
      </p:grpSpPr>
      <p:sp>
        <p:nvSpPr>
          <p:cNvPr id="120" name="Google Shape;120;p22"/>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21" name="Google Shape;121;p22"/>
          <p:cNvSpPr txBox="1"/>
          <p:nvPr>
            <p:ph idx="1" type="body"/>
          </p:nvPr>
        </p:nvSpPr>
        <p:spPr>
          <a:xfrm>
            <a:off x="2461652" y="1341500"/>
            <a:ext cx="5947203" cy="3131446"/>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2"/>
          <p:cNvSpPr txBox="1"/>
          <p:nvPr>
            <p:ph type="title"/>
          </p:nvPr>
        </p:nvSpPr>
        <p:spPr>
          <a:xfrm>
            <a:off x="2461652" y="614886"/>
            <a:ext cx="5947203" cy="560592"/>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pic>
        <p:nvPicPr>
          <p:cNvPr descr="A blue sky&#10;&#10;Description automatically generated" id="123" name="Google Shape;123;p22"/>
          <p:cNvPicPr preferRelativeResize="0"/>
          <p:nvPr/>
        </p:nvPicPr>
        <p:blipFill rotWithShape="1">
          <a:blip r:embed="rId2">
            <a:alphaModFix/>
          </a:blip>
          <a:srcRect b="0" l="0" r="0" t="0"/>
          <a:stretch/>
        </p:blipFill>
        <p:spPr>
          <a:xfrm>
            <a:off x="0" y="1"/>
            <a:ext cx="1849348" cy="5143500"/>
          </a:xfrm>
          <a:prstGeom prst="rect">
            <a:avLst/>
          </a:prstGeom>
          <a:noFill/>
          <a:ln>
            <a:noFill/>
          </a:ln>
        </p:spPr>
      </p:pic>
      <p:pic>
        <p:nvPicPr>
          <p:cNvPr descr="A close up of a sign&#10;&#10;Description automatically generated" id="124" name="Google Shape;124;p22"/>
          <p:cNvPicPr preferRelativeResize="0"/>
          <p:nvPr/>
        </p:nvPicPr>
        <p:blipFill rotWithShape="1">
          <a:blip r:embed="rId3">
            <a:alphaModFix/>
          </a:blip>
          <a:srcRect b="0" l="0" r="0" t="0"/>
          <a:stretch/>
        </p:blipFill>
        <p:spPr>
          <a:xfrm>
            <a:off x="408967" y="4285222"/>
            <a:ext cx="913163" cy="422910"/>
          </a:xfrm>
          <a:prstGeom prst="rect">
            <a:avLst/>
          </a:prstGeom>
          <a:noFill/>
          <a:ln>
            <a:noFill/>
          </a:ln>
        </p:spPr>
      </p:pic>
      <p:grpSp>
        <p:nvGrpSpPr>
          <p:cNvPr id="125" name="Google Shape;125;p22"/>
          <p:cNvGrpSpPr/>
          <p:nvPr/>
        </p:nvGrpSpPr>
        <p:grpSpPr>
          <a:xfrm>
            <a:off x="1795409" y="0"/>
            <a:ext cx="7348591" cy="5167003"/>
            <a:chOff x="2421466" y="-1"/>
            <a:chExt cx="9810796" cy="6874007"/>
          </a:xfrm>
        </p:grpSpPr>
        <p:sp>
          <p:nvSpPr>
            <p:cNvPr id="126" name="Google Shape;126;p22"/>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27" name="Google Shape;127;p22"/>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28" name="Google Shape;128;p22"/>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29" name="Google Shape;129;p22"/>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sp>
        <p:nvSpPr>
          <p:cNvPr id="130" name="Google Shape;130;p22"/>
          <p:cNvSpPr txBox="1"/>
          <p:nvPr/>
        </p:nvSpPr>
        <p:spPr>
          <a:xfrm>
            <a:off x="4063621" y="4862430"/>
            <a:ext cx="4895924" cy="173124"/>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b="0" i="0" lang="en" sz="700" u="none" cap="none" strike="noStrik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131" name="Shape 131"/>
        <p:cNvGrpSpPr/>
        <p:nvPr/>
      </p:nvGrpSpPr>
      <p:grpSpPr>
        <a:xfrm>
          <a:off x="0" y="0"/>
          <a:ext cx="0" cy="0"/>
          <a:chOff x="0" y="0"/>
          <a:chExt cx="0" cy="0"/>
        </a:xfrm>
      </p:grpSpPr>
      <p:sp>
        <p:nvSpPr>
          <p:cNvPr id="132" name="Google Shape;132;p23"/>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descr="A close up of a sign&#10;&#10;Description automatically generated" id="133" name="Google Shape;133;p23"/>
          <p:cNvPicPr preferRelativeResize="0"/>
          <p:nvPr/>
        </p:nvPicPr>
        <p:blipFill rotWithShape="1">
          <a:blip r:embed="rId2">
            <a:alphaModFix/>
          </a:blip>
          <a:srcRect b="0" l="0" r="0" t="0"/>
          <a:stretch/>
        </p:blipFill>
        <p:spPr>
          <a:xfrm>
            <a:off x="408967" y="4285222"/>
            <a:ext cx="913163" cy="422910"/>
          </a:xfrm>
          <a:prstGeom prst="rect">
            <a:avLst/>
          </a:prstGeom>
          <a:noFill/>
          <a:ln>
            <a:noFill/>
          </a:ln>
        </p:spPr>
      </p:pic>
      <p:sp>
        <p:nvSpPr>
          <p:cNvPr id="134" name="Google Shape;134;p23"/>
          <p:cNvSpPr txBox="1"/>
          <p:nvPr>
            <p:ph idx="1" type="body"/>
          </p:nvPr>
        </p:nvSpPr>
        <p:spPr>
          <a:xfrm>
            <a:off x="408967" y="1389355"/>
            <a:ext cx="2852081" cy="246049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5" name="Google Shape;135;p23"/>
          <p:cNvSpPr txBox="1"/>
          <p:nvPr>
            <p:ph type="title"/>
          </p:nvPr>
        </p:nvSpPr>
        <p:spPr>
          <a:xfrm>
            <a:off x="408967" y="779392"/>
            <a:ext cx="2852081" cy="422910"/>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accent3"/>
              </a:buClr>
              <a:buSzPts val="2100"/>
              <a:buFont typeface="Arial"/>
              <a:buNone/>
              <a:defRPr sz="2100">
                <a:solidFill>
                  <a:schemeClr val="accent3"/>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pic>
        <p:nvPicPr>
          <p:cNvPr descr="A blue sky&#10;&#10;Description automatically generated" id="136" name="Google Shape;136;p23"/>
          <p:cNvPicPr preferRelativeResize="0"/>
          <p:nvPr/>
        </p:nvPicPr>
        <p:blipFill rotWithShape="1">
          <a:blip r:embed="rId3">
            <a:alphaModFix/>
          </a:blip>
          <a:srcRect b="0" l="0" r="0" t="0"/>
          <a:stretch/>
        </p:blipFill>
        <p:spPr>
          <a:xfrm>
            <a:off x="3733176" y="0"/>
            <a:ext cx="5410824" cy="5143500"/>
          </a:xfrm>
          <a:prstGeom prst="rect">
            <a:avLst/>
          </a:prstGeom>
          <a:noFill/>
          <a:ln>
            <a:noFill/>
          </a:ln>
        </p:spPr>
      </p:pic>
      <p:sp>
        <p:nvSpPr>
          <p:cNvPr id="137" name="Google Shape;137;p23"/>
          <p:cNvSpPr txBox="1"/>
          <p:nvPr>
            <p:ph idx="2" type="body"/>
          </p:nvPr>
        </p:nvSpPr>
        <p:spPr>
          <a:xfrm>
            <a:off x="4867760" y="1389355"/>
            <a:ext cx="3207885" cy="246049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sz="1400">
                <a:solidFill>
                  <a:schemeClr val="lt1"/>
                </a:solidFill>
              </a:defRPr>
            </a:lvl1pPr>
            <a:lvl2pPr indent="-317500" lvl="1" marL="914400" algn="l">
              <a:lnSpc>
                <a:spcPct val="90000"/>
              </a:lnSpc>
              <a:spcBef>
                <a:spcPts val="400"/>
              </a:spcBef>
              <a:spcAft>
                <a:spcPts val="0"/>
              </a:spcAft>
              <a:buClr>
                <a:schemeClr val="lt1"/>
              </a:buClr>
              <a:buSzPts val="1400"/>
              <a:buChar char="•"/>
              <a:defRPr sz="1400">
                <a:solidFill>
                  <a:schemeClr val="lt1"/>
                </a:solidFill>
              </a:defRPr>
            </a:lvl2pPr>
            <a:lvl3pPr indent="-317500" lvl="2" marL="1371600" algn="l">
              <a:lnSpc>
                <a:spcPct val="90000"/>
              </a:lnSpc>
              <a:spcBef>
                <a:spcPts val="400"/>
              </a:spcBef>
              <a:spcAft>
                <a:spcPts val="0"/>
              </a:spcAft>
              <a:buClr>
                <a:schemeClr val="lt1"/>
              </a:buClr>
              <a:buSzPts val="1400"/>
              <a:buChar char="•"/>
              <a:defRPr sz="1400">
                <a:solidFill>
                  <a:schemeClr val="lt1"/>
                </a:solidFill>
              </a:defRPr>
            </a:lvl3pPr>
            <a:lvl4pPr indent="-317500" lvl="3" marL="1828800" algn="l">
              <a:lnSpc>
                <a:spcPct val="90000"/>
              </a:lnSpc>
              <a:spcBef>
                <a:spcPts val="400"/>
              </a:spcBef>
              <a:spcAft>
                <a:spcPts val="0"/>
              </a:spcAft>
              <a:buClr>
                <a:schemeClr val="lt1"/>
              </a:buClr>
              <a:buSzPts val="1400"/>
              <a:buChar char="•"/>
              <a:defRPr sz="1400">
                <a:solidFill>
                  <a:schemeClr val="lt1"/>
                </a:solidFill>
              </a:defRPr>
            </a:lvl4pPr>
            <a:lvl5pPr indent="-317500" lvl="4" marL="2286000" algn="l">
              <a:lnSpc>
                <a:spcPct val="90000"/>
              </a:lnSpc>
              <a:spcBef>
                <a:spcPts val="400"/>
              </a:spcBef>
              <a:spcAft>
                <a:spcPts val="0"/>
              </a:spcAft>
              <a:buClr>
                <a:schemeClr val="lt1"/>
              </a:buClr>
              <a:buSzPts val="1400"/>
              <a:buChar char="•"/>
              <a:defRPr sz="1400">
                <a:solidFill>
                  <a:schemeClr val="l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138" name="Google Shape;138;p23"/>
          <p:cNvGrpSpPr/>
          <p:nvPr/>
        </p:nvGrpSpPr>
        <p:grpSpPr>
          <a:xfrm flipH="1" rot="10800000">
            <a:off x="4154662" y="4195262"/>
            <a:ext cx="391936" cy="397790"/>
            <a:chOff x="5537620" y="745237"/>
            <a:chExt cx="522582" cy="530387"/>
          </a:xfrm>
        </p:grpSpPr>
        <p:sp>
          <p:nvSpPr>
            <p:cNvPr id="139" name="Google Shape;139;p23"/>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40" name="Google Shape;140;p23"/>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grpSp>
        <p:nvGrpSpPr>
          <p:cNvPr id="141" name="Google Shape;141;p23"/>
          <p:cNvGrpSpPr/>
          <p:nvPr/>
        </p:nvGrpSpPr>
        <p:grpSpPr>
          <a:xfrm>
            <a:off x="4154662" y="558927"/>
            <a:ext cx="391936" cy="397238"/>
            <a:chOff x="5537620" y="745237"/>
            <a:chExt cx="522582" cy="529650"/>
          </a:xfrm>
        </p:grpSpPr>
        <p:sp>
          <p:nvSpPr>
            <p:cNvPr id="142" name="Google Shape;142;p23"/>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43" name="Google Shape;143;p23"/>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grpSp>
        <p:nvGrpSpPr>
          <p:cNvPr id="144" name="Google Shape;144;p23"/>
          <p:cNvGrpSpPr/>
          <p:nvPr/>
        </p:nvGrpSpPr>
        <p:grpSpPr>
          <a:xfrm>
            <a:off x="8314956" y="558927"/>
            <a:ext cx="391937" cy="397790"/>
            <a:chOff x="11140977" y="745237"/>
            <a:chExt cx="522582" cy="530387"/>
          </a:xfrm>
        </p:grpSpPr>
        <p:sp>
          <p:nvSpPr>
            <p:cNvPr id="145" name="Google Shape;145;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46" name="Google Shape;146;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grpSp>
        <p:nvGrpSpPr>
          <p:cNvPr id="147" name="Google Shape;147;p23"/>
          <p:cNvGrpSpPr/>
          <p:nvPr/>
        </p:nvGrpSpPr>
        <p:grpSpPr>
          <a:xfrm flipH="1" rot="10800000">
            <a:off x="8314956" y="4195262"/>
            <a:ext cx="391937" cy="397790"/>
            <a:chOff x="11140977" y="745237"/>
            <a:chExt cx="522582" cy="530387"/>
          </a:xfrm>
        </p:grpSpPr>
        <p:sp>
          <p:nvSpPr>
            <p:cNvPr id="148" name="Google Shape;148;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49" name="Google Shape;149;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sp>
        <p:nvSpPr>
          <p:cNvPr id="150" name="Google Shape;150;p23"/>
          <p:cNvSpPr txBox="1"/>
          <p:nvPr/>
        </p:nvSpPr>
        <p:spPr>
          <a:xfrm>
            <a:off x="4786921" y="167041"/>
            <a:ext cx="3369563" cy="173124"/>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0" i="0" lang="en" sz="700" u="none" cap="none" strike="noStrike">
                <a:solidFill>
                  <a:schemeClr val="lt1"/>
                </a:solidFill>
                <a:latin typeface="Arial"/>
                <a:ea typeface="Arial"/>
                <a:cs typeface="Arial"/>
                <a:sym typeface="Arial"/>
              </a:rPr>
              <a:t>FLORIDA INTERNATIONAL UNIVERSITY</a:t>
            </a:r>
            <a:endParaRPr sz="1100"/>
          </a:p>
        </p:txBody>
      </p:sp>
      <p:sp>
        <p:nvSpPr>
          <p:cNvPr id="151" name="Google Shape;151;p23"/>
          <p:cNvSpPr txBox="1"/>
          <p:nvPr/>
        </p:nvSpPr>
        <p:spPr>
          <a:xfrm>
            <a:off x="4023740" y="4854976"/>
            <a:ext cx="4895924" cy="173124"/>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0" i="0" lang="en" sz="700" u="none" cap="none" strike="noStrike">
                <a:solidFill>
                  <a:schemeClr val="lt1"/>
                </a:solidFill>
                <a:latin typeface="Arial"/>
                <a:ea typeface="Arial"/>
                <a:cs typeface="Arial"/>
                <a:sym typeface="Arial"/>
              </a:rPr>
              <a:t>COLLEGE OF ENGINEERING AND COMPUTING</a:t>
            </a:r>
            <a:endParaRPr sz="110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52" name="Shape 152"/>
        <p:cNvGrpSpPr/>
        <p:nvPr/>
      </p:nvGrpSpPr>
      <p:grpSpPr>
        <a:xfrm>
          <a:off x="0" y="0"/>
          <a:ext cx="0" cy="0"/>
          <a:chOff x="0" y="0"/>
          <a:chExt cx="0" cy="0"/>
        </a:xfrm>
      </p:grpSpPr>
      <p:sp>
        <p:nvSpPr>
          <p:cNvPr id="153" name="Google Shape;153;p24"/>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descr="A blue sky&#10;&#10;Description automatically generated" id="154" name="Google Shape;154;p24"/>
          <p:cNvPicPr preferRelativeResize="0"/>
          <p:nvPr/>
        </p:nvPicPr>
        <p:blipFill rotWithShape="1">
          <a:blip r:embed="rId2">
            <a:alphaModFix/>
          </a:blip>
          <a:srcRect b="0" l="0" r="0" t="0"/>
          <a:stretch/>
        </p:blipFill>
        <p:spPr>
          <a:xfrm>
            <a:off x="3733176" y="0"/>
            <a:ext cx="5410824" cy="5143500"/>
          </a:xfrm>
          <a:prstGeom prst="rect">
            <a:avLst/>
          </a:prstGeom>
          <a:noFill/>
          <a:ln>
            <a:noFill/>
          </a:ln>
        </p:spPr>
      </p:pic>
      <p:pic>
        <p:nvPicPr>
          <p:cNvPr descr="A close up of a sign&#10;&#10;Description automatically generated" id="155" name="Google Shape;155;p24"/>
          <p:cNvPicPr preferRelativeResize="0"/>
          <p:nvPr/>
        </p:nvPicPr>
        <p:blipFill rotWithShape="1">
          <a:blip r:embed="rId3">
            <a:alphaModFix/>
          </a:blip>
          <a:srcRect b="0" l="0" r="0" t="0"/>
          <a:stretch/>
        </p:blipFill>
        <p:spPr>
          <a:xfrm>
            <a:off x="408967" y="4285222"/>
            <a:ext cx="913163" cy="422910"/>
          </a:xfrm>
          <a:prstGeom prst="rect">
            <a:avLst/>
          </a:prstGeom>
          <a:noFill/>
          <a:ln>
            <a:noFill/>
          </a:ln>
        </p:spPr>
      </p:pic>
      <p:sp>
        <p:nvSpPr>
          <p:cNvPr id="156" name="Google Shape;156;p24"/>
          <p:cNvSpPr txBox="1"/>
          <p:nvPr>
            <p:ph idx="1" type="body"/>
          </p:nvPr>
        </p:nvSpPr>
        <p:spPr>
          <a:xfrm>
            <a:off x="408967" y="1389355"/>
            <a:ext cx="2852081" cy="246049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7" name="Google Shape;157;p24"/>
          <p:cNvSpPr txBox="1"/>
          <p:nvPr>
            <p:ph type="title"/>
          </p:nvPr>
        </p:nvSpPr>
        <p:spPr>
          <a:xfrm>
            <a:off x="408967" y="779392"/>
            <a:ext cx="2852081" cy="422910"/>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accent3"/>
              </a:buClr>
              <a:buSzPts val="2100"/>
              <a:buFont typeface="Arial"/>
              <a:buNone/>
              <a:defRPr sz="2100">
                <a:solidFill>
                  <a:schemeClr val="accent3"/>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grpSp>
        <p:nvGrpSpPr>
          <p:cNvPr id="158" name="Google Shape;158;p24"/>
          <p:cNvGrpSpPr/>
          <p:nvPr/>
        </p:nvGrpSpPr>
        <p:grpSpPr>
          <a:xfrm rot="10800000">
            <a:off x="8315595" y="4197065"/>
            <a:ext cx="391937" cy="397790"/>
            <a:chOff x="2645664" y="2011680"/>
            <a:chExt cx="735606" cy="746592"/>
          </a:xfrm>
        </p:grpSpPr>
        <p:sp>
          <p:nvSpPr>
            <p:cNvPr id="159" name="Google Shape;159;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60" name="Google Shape;160;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grpSp>
        <p:nvGrpSpPr>
          <p:cNvPr id="161" name="Google Shape;161;p24"/>
          <p:cNvGrpSpPr/>
          <p:nvPr/>
        </p:nvGrpSpPr>
        <p:grpSpPr>
          <a:xfrm flipH="1" rot="10800000">
            <a:off x="4154662" y="4195262"/>
            <a:ext cx="391936" cy="397789"/>
            <a:chOff x="2645664" y="2011680"/>
            <a:chExt cx="735606" cy="746592"/>
          </a:xfrm>
        </p:grpSpPr>
        <p:sp>
          <p:nvSpPr>
            <p:cNvPr id="162" name="Google Shape;162;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63" name="Google Shape;163;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grpSp>
        <p:nvGrpSpPr>
          <p:cNvPr id="164" name="Google Shape;164;p24"/>
          <p:cNvGrpSpPr/>
          <p:nvPr/>
        </p:nvGrpSpPr>
        <p:grpSpPr>
          <a:xfrm>
            <a:off x="4155461" y="559021"/>
            <a:ext cx="391937" cy="397789"/>
            <a:chOff x="2645664" y="2011680"/>
            <a:chExt cx="735606" cy="746592"/>
          </a:xfrm>
        </p:grpSpPr>
        <p:sp>
          <p:nvSpPr>
            <p:cNvPr id="165" name="Google Shape;165;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66" name="Google Shape;166;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grpSp>
        <p:nvGrpSpPr>
          <p:cNvPr id="167" name="Google Shape;167;p24"/>
          <p:cNvGrpSpPr/>
          <p:nvPr/>
        </p:nvGrpSpPr>
        <p:grpSpPr>
          <a:xfrm flipH="1">
            <a:off x="8315595" y="556597"/>
            <a:ext cx="391937" cy="397789"/>
            <a:chOff x="2645664" y="2011680"/>
            <a:chExt cx="735606" cy="746592"/>
          </a:xfrm>
        </p:grpSpPr>
        <p:sp>
          <p:nvSpPr>
            <p:cNvPr id="168" name="Google Shape;168;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69" name="Google Shape;169;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sp>
        <p:nvSpPr>
          <p:cNvPr id="170" name="Google Shape;170;p24"/>
          <p:cNvSpPr txBox="1"/>
          <p:nvPr>
            <p:ph idx="2" type="body"/>
          </p:nvPr>
        </p:nvSpPr>
        <p:spPr>
          <a:xfrm>
            <a:off x="4867760" y="1389355"/>
            <a:ext cx="3207885" cy="246049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sz="1400">
                <a:solidFill>
                  <a:schemeClr val="lt1"/>
                </a:solidFill>
              </a:defRPr>
            </a:lvl1pPr>
            <a:lvl2pPr indent="-317500" lvl="1" marL="914400" algn="l">
              <a:lnSpc>
                <a:spcPct val="90000"/>
              </a:lnSpc>
              <a:spcBef>
                <a:spcPts val="400"/>
              </a:spcBef>
              <a:spcAft>
                <a:spcPts val="0"/>
              </a:spcAft>
              <a:buClr>
                <a:schemeClr val="lt1"/>
              </a:buClr>
              <a:buSzPts val="1400"/>
              <a:buChar char="•"/>
              <a:defRPr sz="1400">
                <a:solidFill>
                  <a:schemeClr val="lt1"/>
                </a:solidFill>
              </a:defRPr>
            </a:lvl2pPr>
            <a:lvl3pPr indent="-317500" lvl="2" marL="1371600" algn="l">
              <a:lnSpc>
                <a:spcPct val="90000"/>
              </a:lnSpc>
              <a:spcBef>
                <a:spcPts val="400"/>
              </a:spcBef>
              <a:spcAft>
                <a:spcPts val="0"/>
              </a:spcAft>
              <a:buClr>
                <a:schemeClr val="lt1"/>
              </a:buClr>
              <a:buSzPts val="1400"/>
              <a:buChar char="•"/>
              <a:defRPr sz="1400">
                <a:solidFill>
                  <a:schemeClr val="lt1"/>
                </a:solidFill>
              </a:defRPr>
            </a:lvl3pPr>
            <a:lvl4pPr indent="-317500" lvl="3" marL="1828800" algn="l">
              <a:lnSpc>
                <a:spcPct val="90000"/>
              </a:lnSpc>
              <a:spcBef>
                <a:spcPts val="400"/>
              </a:spcBef>
              <a:spcAft>
                <a:spcPts val="0"/>
              </a:spcAft>
              <a:buClr>
                <a:schemeClr val="lt1"/>
              </a:buClr>
              <a:buSzPts val="1400"/>
              <a:buChar char="•"/>
              <a:defRPr sz="1400">
                <a:solidFill>
                  <a:schemeClr val="lt1"/>
                </a:solidFill>
              </a:defRPr>
            </a:lvl4pPr>
            <a:lvl5pPr indent="-317500" lvl="4" marL="2286000" algn="l">
              <a:lnSpc>
                <a:spcPct val="90000"/>
              </a:lnSpc>
              <a:spcBef>
                <a:spcPts val="400"/>
              </a:spcBef>
              <a:spcAft>
                <a:spcPts val="0"/>
              </a:spcAft>
              <a:buClr>
                <a:schemeClr val="lt1"/>
              </a:buClr>
              <a:buSzPts val="1400"/>
              <a:buChar char="•"/>
              <a:defRPr sz="1400">
                <a:solidFill>
                  <a:schemeClr val="l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24"/>
          <p:cNvSpPr txBox="1"/>
          <p:nvPr/>
        </p:nvSpPr>
        <p:spPr>
          <a:xfrm>
            <a:off x="4786921" y="167041"/>
            <a:ext cx="3369563" cy="173124"/>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0" i="0" lang="en" sz="700" u="none" cap="none" strike="noStrike">
                <a:solidFill>
                  <a:schemeClr val="lt1"/>
                </a:solidFill>
                <a:latin typeface="Arial"/>
                <a:ea typeface="Arial"/>
                <a:cs typeface="Arial"/>
                <a:sym typeface="Arial"/>
              </a:rPr>
              <a:t>FLORIDA INTERNATIONAL UNIVERSITY</a:t>
            </a:r>
            <a:endParaRPr sz="1100"/>
          </a:p>
        </p:txBody>
      </p:sp>
      <p:sp>
        <p:nvSpPr>
          <p:cNvPr id="172" name="Google Shape;172;p24"/>
          <p:cNvSpPr txBox="1"/>
          <p:nvPr/>
        </p:nvSpPr>
        <p:spPr>
          <a:xfrm>
            <a:off x="4023740" y="4854976"/>
            <a:ext cx="4895924" cy="173124"/>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0" i="0" lang="en" sz="700" u="none" cap="none" strike="noStrike">
                <a:solidFill>
                  <a:schemeClr val="lt1"/>
                </a:solidFill>
                <a:latin typeface="Arial"/>
                <a:ea typeface="Arial"/>
                <a:cs typeface="Arial"/>
                <a:sym typeface="Arial"/>
              </a:rPr>
              <a:t>COLLEGE OF ENGINEERING AND COMPUTING</a:t>
            </a:r>
            <a:endParaRPr sz="110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73" name="Shape 173"/>
        <p:cNvGrpSpPr/>
        <p:nvPr/>
      </p:nvGrpSpPr>
      <p:grpSpPr>
        <a:xfrm>
          <a:off x="0" y="0"/>
          <a:ext cx="0" cy="0"/>
          <a:chOff x="0" y="0"/>
          <a:chExt cx="0" cy="0"/>
        </a:xfrm>
      </p:grpSpPr>
      <p:sp>
        <p:nvSpPr>
          <p:cNvPr id="174" name="Google Shape;174;p25"/>
          <p:cNvSpPr txBox="1"/>
          <p:nvPr/>
        </p:nvSpPr>
        <p:spPr>
          <a:xfrm>
            <a:off x="5445167"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b="0" i="0" lang="en" sz="700" u="none" cap="none" strike="noStrike">
                <a:solidFill>
                  <a:srgbClr val="F2F2F2"/>
                </a:solidFill>
                <a:latin typeface="Arial"/>
                <a:ea typeface="Arial"/>
                <a:cs typeface="Arial"/>
                <a:sym typeface="Arial"/>
              </a:rPr>
              <a:t>COLLEGE OF ENGINEERING AND COMPUTING</a:t>
            </a:r>
            <a:endParaRPr sz="1100"/>
          </a:p>
        </p:txBody>
      </p:sp>
      <p:sp>
        <p:nvSpPr>
          <p:cNvPr id="175" name="Google Shape;175;p25"/>
          <p:cNvSpPr txBox="1"/>
          <p:nvPr/>
        </p:nvSpPr>
        <p:spPr>
          <a:xfrm>
            <a:off x="184455"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0" lang="en" sz="700" u="none" cap="none" strike="noStrike">
                <a:solidFill>
                  <a:srgbClr val="F2F2F2"/>
                </a:solidFill>
                <a:latin typeface="Arial"/>
                <a:ea typeface="Arial"/>
                <a:cs typeface="Arial"/>
                <a:sym typeface="Arial"/>
              </a:rPr>
              <a:t>FLORIDA INTERNATIONAL UNIVERSITY</a:t>
            </a:r>
            <a:endParaRPr sz="110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76" name="Shape 176"/>
        <p:cNvGrpSpPr/>
        <p:nvPr/>
      </p:nvGrpSpPr>
      <p:grpSpPr>
        <a:xfrm>
          <a:off x="0" y="0"/>
          <a:ext cx="0" cy="0"/>
          <a:chOff x="0" y="0"/>
          <a:chExt cx="0" cy="0"/>
        </a:xfrm>
      </p:grpSpPr>
      <p:sp>
        <p:nvSpPr>
          <p:cNvPr id="177" name="Google Shape;177;p26"/>
          <p:cNvSpPr txBox="1"/>
          <p:nvPr>
            <p:ph idx="1" type="body"/>
          </p:nvPr>
        </p:nvSpPr>
        <p:spPr>
          <a:xfrm>
            <a:off x="1192667" y="1463694"/>
            <a:ext cx="3167062" cy="3254217"/>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accent5"/>
              </a:buClr>
              <a:buSzPts val="1400"/>
              <a:buChar char="•"/>
              <a:defRPr/>
            </a:lvl1pPr>
            <a:lvl2pPr indent="-317500" lvl="1" marL="914400" algn="l">
              <a:lnSpc>
                <a:spcPct val="90000"/>
              </a:lnSpc>
              <a:spcBef>
                <a:spcPts val="400"/>
              </a:spcBef>
              <a:spcAft>
                <a:spcPts val="0"/>
              </a:spcAft>
              <a:buClr>
                <a:schemeClr val="accent5"/>
              </a:buClr>
              <a:buSzPts val="1400"/>
              <a:buChar char="•"/>
              <a:defRPr/>
            </a:lvl2pPr>
            <a:lvl3pPr indent="-317500" lvl="2" marL="1371600" algn="l">
              <a:lnSpc>
                <a:spcPct val="90000"/>
              </a:lnSpc>
              <a:spcBef>
                <a:spcPts val="400"/>
              </a:spcBef>
              <a:spcAft>
                <a:spcPts val="0"/>
              </a:spcAft>
              <a:buClr>
                <a:schemeClr val="accent5"/>
              </a:buClr>
              <a:buSzPts val="1400"/>
              <a:buChar char="•"/>
              <a:defRPr/>
            </a:lvl3pPr>
            <a:lvl4pPr indent="-317500" lvl="3" marL="1828800" algn="l">
              <a:lnSpc>
                <a:spcPct val="90000"/>
              </a:lnSpc>
              <a:spcBef>
                <a:spcPts val="400"/>
              </a:spcBef>
              <a:spcAft>
                <a:spcPts val="0"/>
              </a:spcAft>
              <a:buClr>
                <a:schemeClr val="accent5"/>
              </a:buClr>
              <a:buSzPts val="1400"/>
              <a:buChar char="•"/>
              <a:defRPr/>
            </a:lvl4pPr>
            <a:lvl5pPr indent="-317500" lvl="4" marL="2286000" algn="l">
              <a:lnSpc>
                <a:spcPct val="90000"/>
              </a:lnSpc>
              <a:spcBef>
                <a:spcPts val="400"/>
              </a:spcBef>
              <a:spcAft>
                <a:spcPts val="0"/>
              </a:spcAft>
              <a:buClr>
                <a:schemeClr val="accent5"/>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descr="A close up of a sign&#10;&#10;Description automatically generated" id="178" name="Google Shape;178;p26"/>
          <p:cNvPicPr preferRelativeResize="0"/>
          <p:nvPr/>
        </p:nvPicPr>
        <p:blipFill rotWithShape="1">
          <a:blip r:embed="rId2">
            <a:alphaModFix/>
          </a:blip>
          <a:srcRect b="0" l="0" r="0" t="0"/>
          <a:stretch/>
        </p:blipFill>
        <p:spPr>
          <a:xfrm>
            <a:off x="8046383" y="164495"/>
            <a:ext cx="913163" cy="422910"/>
          </a:xfrm>
          <a:prstGeom prst="rect">
            <a:avLst/>
          </a:prstGeom>
          <a:noFill/>
          <a:ln>
            <a:noFill/>
          </a:ln>
        </p:spPr>
      </p:pic>
      <p:sp>
        <p:nvSpPr>
          <p:cNvPr id="179" name="Google Shape;179;p26"/>
          <p:cNvSpPr txBox="1"/>
          <p:nvPr>
            <p:ph type="title"/>
          </p:nvPr>
        </p:nvSpPr>
        <p:spPr>
          <a:xfrm>
            <a:off x="1192667" y="352733"/>
            <a:ext cx="6738407"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accent5"/>
              </a:buClr>
              <a:buSzPts val="2700"/>
              <a:buFont typeface="Arial"/>
              <a:buNone/>
              <a:defRPr sz="27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80" name="Google Shape;180;p26"/>
          <p:cNvSpPr txBox="1"/>
          <p:nvPr>
            <p:ph idx="2" type="body"/>
          </p:nvPr>
        </p:nvSpPr>
        <p:spPr>
          <a:xfrm>
            <a:off x="4764012" y="1463694"/>
            <a:ext cx="3167062" cy="3254217"/>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accent5"/>
              </a:buClr>
              <a:buSzPts val="1400"/>
              <a:buChar char="•"/>
              <a:defRPr/>
            </a:lvl1pPr>
            <a:lvl2pPr indent="-317500" lvl="1" marL="914400" algn="l">
              <a:lnSpc>
                <a:spcPct val="90000"/>
              </a:lnSpc>
              <a:spcBef>
                <a:spcPts val="400"/>
              </a:spcBef>
              <a:spcAft>
                <a:spcPts val="0"/>
              </a:spcAft>
              <a:buClr>
                <a:schemeClr val="accent5"/>
              </a:buClr>
              <a:buSzPts val="1400"/>
              <a:buChar char="•"/>
              <a:defRPr/>
            </a:lvl2pPr>
            <a:lvl3pPr indent="-317500" lvl="2" marL="1371600" algn="l">
              <a:lnSpc>
                <a:spcPct val="90000"/>
              </a:lnSpc>
              <a:spcBef>
                <a:spcPts val="400"/>
              </a:spcBef>
              <a:spcAft>
                <a:spcPts val="0"/>
              </a:spcAft>
              <a:buClr>
                <a:schemeClr val="accent5"/>
              </a:buClr>
              <a:buSzPts val="1400"/>
              <a:buChar char="•"/>
              <a:defRPr/>
            </a:lvl3pPr>
            <a:lvl4pPr indent="-317500" lvl="3" marL="1828800" algn="l">
              <a:lnSpc>
                <a:spcPct val="90000"/>
              </a:lnSpc>
              <a:spcBef>
                <a:spcPts val="400"/>
              </a:spcBef>
              <a:spcAft>
                <a:spcPts val="0"/>
              </a:spcAft>
              <a:buClr>
                <a:schemeClr val="accent5"/>
              </a:buClr>
              <a:buSzPts val="1400"/>
              <a:buChar char="•"/>
              <a:defRPr/>
            </a:lvl4pPr>
            <a:lvl5pPr indent="-317500" lvl="4" marL="2286000" algn="l">
              <a:lnSpc>
                <a:spcPct val="90000"/>
              </a:lnSpc>
              <a:spcBef>
                <a:spcPts val="400"/>
              </a:spcBef>
              <a:spcAft>
                <a:spcPts val="0"/>
              </a:spcAft>
              <a:buClr>
                <a:schemeClr val="accent5"/>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1" name="Google Shape;181;p26"/>
          <p:cNvSpPr txBox="1"/>
          <p:nvPr/>
        </p:nvSpPr>
        <p:spPr>
          <a:xfrm>
            <a:off x="184455"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0" lang="en" sz="700" u="none" cap="none" strike="noStrike">
                <a:solidFill>
                  <a:srgbClr val="F2F2F2"/>
                </a:solidFill>
                <a:latin typeface="Arial"/>
                <a:ea typeface="Arial"/>
                <a:cs typeface="Arial"/>
                <a:sym typeface="Arial"/>
              </a:rPr>
              <a:t>FLORIDA INTERNATIONAL UNIVERSITY</a:t>
            </a:r>
            <a:endParaRPr sz="1100"/>
          </a:p>
        </p:txBody>
      </p:sp>
      <p:sp>
        <p:nvSpPr>
          <p:cNvPr id="182" name="Google Shape;182;p26"/>
          <p:cNvSpPr txBox="1"/>
          <p:nvPr/>
        </p:nvSpPr>
        <p:spPr>
          <a:xfrm>
            <a:off x="5445167"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b="0" i="0" lang="en" sz="700" u="none" cap="none" strike="noStrike">
                <a:solidFill>
                  <a:srgbClr val="F2F2F2"/>
                </a:solidFill>
                <a:latin typeface="Arial"/>
                <a:ea typeface="Arial"/>
                <a:cs typeface="Arial"/>
                <a:sym typeface="Arial"/>
              </a:rPr>
              <a:t>COLLEGE OF ENGINEERING AND COMPUTING</a:t>
            </a:r>
            <a:endParaRPr sz="110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83" name="Shape 183"/>
        <p:cNvGrpSpPr/>
        <p:nvPr/>
      </p:nvGrpSpPr>
      <p:grpSpPr>
        <a:xfrm>
          <a:off x="0" y="0"/>
          <a:ext cx="0" cy="0"/>
          <a:chOff x="0" y="0"/>
          <a:chExt cx="0" cy="0"/>
        </a:xfrm>
      </p:grpSpPr>
      <p:sp>
        <p:nvSpPr>
          <p:cNvPr id="184" name="Google Shape;184;p27"/>
          <p:cNvSpPr/>
          <p:nvPr>
            <p:ph idx="2" type="pic"/>
          </p:nvPr>
        </p:nvSpPr>
        <p:spPr>
          <a:xfrm>
            <a:off x="2882968" y="522255"/>
            <a:ext cx="5716501" cy="3761357"/>
          </a:xfrm>
          <a:prstGeom prst="corner">
            <a:avLst>
              <a:gd fmla="val 78408" name="adj1"/>
              <a:gd fmla="val 117748" name="adj2"/>
            </a:avLst>
          </a:prstGeom>
          <a:noFill/>
          <a:ln>
            <a:noFill/>
          </a:ln>
        </p:spPr>
      </p:sp>
      <p:pic>
        <p:nvPicPr>
          <p:cNvPr descr="A close up of a sign&#10;&#10;Description automatically generated" id="185" name="Google Shape;185;p27"/>
          <p:cNvPicPr preferRelativeResize="0"/>
          <p:nvPr/>
        </p:nvPicPr>
        <p:blipFill rotWithShape="1">
          <a:blip r:embed="rId2">
            <a:alphaModFix/>
          </a:blip>
          <a:srcRect b="0" l="0" r="0" t="0"/>
          <a:stretch/>
        </p:blipFill>
        <p:spPr>
          <a:xfrm>
            <a:off x="7597452" y="514593"/>
            <a:ext cx="913163" cy="422910"/>
          </a:xfrm>
          <a:prstGeom prst="rect">
            <a:avLst/>
          </a:prstGeom>
          <a:noFill/>
          <a:ln>
            <a:noFill/>
          </a:ln>
        </p:spPr>
      </p:pic>
      <p:sp>
        <p:nvSpPr>
          <p:cNvPr id="186" name="Google Shape;186;p27"/>
          <p:cNvSpPr txBox="1"/>
          <p:nvPr>
            <p:ph idx="1" type="body"/>
          </p:nvPr>
        </p:nvSpPr>
        <p:spPr>
          <a:xfrm>
            <a:off x="544532" y="1028653"/>
            <a:ext cx="1937411" cy="2583226"/>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lt1"/>
              </a:buClr>
              <a:buSzPts val="1200"/>
              <a:buNone/>
              <a:defRPr sz="1200">
                <a:solidFill>
                  <a:schemeClr val="lt1"/>
                </a:solidFill>
              </a:defRPr>
            </a:lvl1pPr>
            <a:lvl2pPr indent="-228600" lvl="1" marL="914400" algn="l">
              <a:lnSpc>
                <a:spcPct val="90000"/>
              </a:lnSpc>
              <a:spcBef>
                <a:spcPts val="400"/>
              </a:spcBef>
              <a:spcAft>
                <a:spcPts val="0"/>
              </a:spcAft>
              <a:buClr>
                <a:schemeClr val="accent5"/>
              </a:buClr>
              <a:buSzPts val="1100"/>
              <a:buNone/>
              <a:defRPr sz="1100"/>
            </a:lvl2pPr>
            <a:lvl3pPr indent="-228600" lvl="2" marL="1371600" algn="l">
              <a:lnSpc>
                <a:spcPct val="90000"/>
              </a:lnSpc>
              <a:spcBef>
                <a:spcPts val="400"/>
              </a:spcBef>
              <a:spcAft>
                <a:spcPts val="0"/>
              </a:spcAft>
              <a:buClr>
                <a:schemeClr val="accent5"/>
              </a:buClr>
              <a:buSzPts val="900"/>
              <a:buNone/>
              <a:defRPr sz="900"/>
            </a:lvl3pPr>
            <a:lvl4pPr indent="-228600" lvl="3" marL="1828800" algn="l">
              <a:lnSpc>
                <a:spcPct val="90000"/>
              </a:lnSpc>
              <a:spcBef>
                <a:spcPts val="400"/>
              </a:spcBef>
              <a:spcAft>
                <a:spcPts val="0"/>
              </a:spcAft>
              <a:buClr>
                <a:schemeClr val="accent5"/>
              </a:buClr>
              <a:buSzPts val="800"/>
              <a:buNone/>
              <a:defRPr sz="800"/>
            </a:lvl4pPr>
            <a:lvl5pPr indent="-228600" lvl="4" marL="2286000" algn="l">
              <a:lnSpc>
                <a:spcPct val="90000"/>
              </a:lnSpc>
              <a:spcBef>
                <a:spcPts val="400"/>
              </a:spcBef>
              <a:spcAft>
                <a:spcPts val="0"/>
              </a:spcAft>
              <a:buClr>
                <a:schemeClr val="accent5"/>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87" name="Google Shape;187;p27"/>
          <p:cNvSpPr txBox="1"/>
          <p:nvPr>
            <p:ph type="title"/>
          </p:nvPr>
        </p:nvSpPr>
        <p:spPr>
          <a:xfrm>
            <a:off x="544530" y="408396"/>
            <a:ext cx="1937413" cy="42291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lt1"/>
              </a:buClr>
              <a:buSzPts val="1800"/>
              <a:buFont typeface="Arial"/>
              <a:buNone/>
              <a:defRPr sz="18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grpSp>
        <p:nvGrpSpPr>
          <p:cNvPr id="188" name="Google Shape;188;p27"/>
          <p:cNvGrpSpPr/>
          <p:nvPr/>
        </p:nvGrpSpPr>
        <p:grpSpPr>
          <a:xfrm>
            <a:off x="2882968" y="437102"/>
            <a:ext cx="5721263" cy="898449"/>
            <a:chOff x="3840781" y="580943"/>
            <a:chExt cx="7628351" cy="1197932"/>
          </a:xfrm>
        </p:grpSpPr>
        <p:sp>
          <p:nvSpPr>
            <p:cNvPr id="189" name="Google Shape;189;p27"/>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90" name="Google Shape;190;p27"/>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91" name="Google Shape;191;p27"/>
            <p:cNvSpPr/>
            <p:nvPr/>
          </p:nvSpPr>
          <p:spPr>
            <a:xfrm flipH="1" rot="5400000">
              <a:off x="9201318" y="1125045"/>
              <a:ext cx="1197932" cy="109728"/>
            </a:xfrm>
            <a:prstGeom prst="rect">
              <a:avLst/>
            </a:prstGeom>
            <a:solidFill>
              <a:srgbClr val="00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sp>
        <p:nvSpPr>
          <p:cNvPr id="192" name="Google Shape;192;p27"/>
          <p:cNvSpPr txBox="1"/>
          <p:nvPr/>
        </p:nvSpPr>
        <p:spPr>
          <a:xfrm>
            <a:off x="5445167"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b="0" i="0" lang="en" sz="700" u="none" cap="none" strike="noStrike">
                <a:solidFill>
                  <a:srgbClr val="F2F2F2"/>
                </a:solidFill>
                <a:latin typeface="Arial"/>
                <a:ea typeface="Arial"/>
                <a:cs typeface="Arial"/>
                <a:sym typeface="Arial"/>
              </a:rPr>
              <a:t>COLLEGE OF ENGINEERING AND COMPUTING</a:t>
            </a:r>
            <a:endParaRPr sz="1100"/>
          </a:p>
        </p:txBody>
      </p:sp>
      <p:sp>
        <p:nvSpPr>
          <p:cNvPr id="193" name="Google Shape;193;p27"/>
          <p:cNvSpPr txBox="1"/>
          <p:nvPr/>
        </p:nvSpPr>
        <p:spPr>
          <a:xfrm>
            <a:off x="184456" y="4862430"/>
            <a:ext cx="3514379" cy="1731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0" lang="en" sz="700" u="none" cap="none" strike="noStrike">
                <a:solidFill>
                  <a:srgbClr val="F2F2F2"/>
                </a:solidFill>
                <a:latin typeface="Arial"/>
                <a:ea typeface="Arial"/>
                <a:cs typeface="Arial"/>
                <a:sym typeface="Arial"/>
              </a:rPr>
              <a:t>FLORIDA INTERNATIONAL UNIVERSITY</a:t>
            </a:r>
            <a:endParaRPr sz="110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94" name="Shape 194"/>
        <p:cNvGrpSpPr/>
        <p:nvPr/>
      </p:nvGrpSpPr>
      <p:grpSpPr>
        <a:xfrm>
          <a:off x="0" y="0"/>
          <a:ext cx="0" cy="0"/>
          <a:chOff x="0" y="0"/>
          <a:chExt cx="0" cy="0"/>
        </a:xfrm>
      </p:grpSpPr>
      <p:pic>
        <p:nvPicPr>
          <p:cNvPr descr="A picture containing flying, plane, bird&#10;&#10;Description automatically generated" id="195" name="Google Shape;195;p28"/>
          <p:cNvPicPr preferRelativeResize="0"/>
          <p:nvPr/>
        </p:nvPicPr>
        <p:blipFill rotWithShape="1">
          <a:blip r:embed="rId2">
            <a:alphaModFix/>
          </a:blip>
          <a:srcRect b="0" l="0" r="0" t="0"/>
          <a:stretch/>
        </p:blipFill>
        <p:spPr>
          <a:xfrm>
            <a:off x="-1" y="0"/>
            <a:ext cx="9148082" cy="5143500"/>
          </a:xfrm>
          <a:prstGeom prst="rect">
            <a:avLst/>
          </a:prstGeom>
          <a:noFill/>
          <a:ln>
            <a:noFill/>
          </a:ln>
        </p:spPr>
      </p:pic>
      <p:sp>
        <p:nvSpPr>
          <p:cNvPr id="196" name="Google Shape;196;p28"/>
          <p:cNvSpPr/>
          <p:nvPr>
            <p:ph idx="2" type="pic"/>
          </p:nvPr>
        </p:nvSpPr>
        <p:spPr>
          <a:xfrm>
            <a:off x="2915736" y="409603"/>
            <a:ext cx="5683732" cy="4214147"/>
          </a:xfrm>
          <a:prstGeom prst="corner">
            <a:avLst>
              <a:gd fmla="val 80709" name="adj1"/>
              <a:gd fmla="val 104483" name="adj2"/>
            </a:avLst>
          </a:prstGeom>
          <a:noFill/>
          <a:ln>
            <a:noFill/>
          </a:ln>
        </p:spPr>
      </p:sp>
      <p:pic>
        <p:nvPicPr>
          <p:cNvPr descr="A close up of a sign&#10;&#10;Description automatically generated" id="197" name="Google Shape;197;p28"/>
          <p:cNvPicPr preferRelativeResize="0"/>
          <p:nvPr/>
        </p:nvPicPr>
        <p:blipFill rotWithShape="1">
          <a:blip r:embed="rId3">
            <a:alphaModFix/>
          </a:blip>
          <a:srcRect b="0" l="0" r="0" t="0"/>
          <a:stretch/>
        </p:blipFill>
        <p:spPr>
          <a:xfrm>
            <a:off x="7597452" y="514593"/>
            <a:ext cx="913163" cy="422910"/>
          </a:xfrm>
          <a:prstGeom prst="rect">
            <a:avLst/>
          </a:prstGeom>
          <a:noFill/>
          <a:ln>
            <a:noFill/>
          </a:ln>
        </p:spPr>
      </p:pic>
      <p:sp>
        <p:nvSpPr>
          <p:cNvPr id="198" name="Google Shape;198;p28"/>
          <p:cNvSpPr txBox="1"/>
          <p:nvPr>
            <p:ph idx="1" type="body"/>
          </p:nvPr>
        </p:nvSpPr>
        <p:spPr>
          <a:xfrm>
            <a:off x="544532" y="1028653"/>
            <a:ext cx="1937411" cy="2583226"/>
          </a:xfrm>
          <a:prstGeom prst="rect">
            <a:avLst/>
          </a:prstGeom>
          <a:noFill/>
          <a:ln>
            <a:noFill/>
          </a:ln>
        </p:spPr>
        <p:txBody>
          <a:bodyPr anchorCtr="0" anchor="t" bIns="34275" lIns="68575" spcFirstLastPara="1" rIns="68575" wrap="square" tIns="34275">
            <a:normAutofit/>
          </a:bodyPr>
          <a:lstStyle>
            <a:lvl1pPr indent="-228600" lvl="0" marL="457200" marR="0" algn="l">
              <a:lnSpc>
                <a:spcPct val="90000"/>
              </a:lnSpc>
              <a:spcBef>
                <a:spcPts val="800"/>
              </a:spcBef>
              <a:spcAft>
                <a:spcPts val="0"/>
              </a:spcAft>
              <a:buClr>
                <a:srgbClr val="3F3F3F"/>
              </a:buClr>
              <a:buSzPts val="1200"/>
              <a:buFont typeface="Arial"/>
              <a:buNone/>
              <a:defRPr sz="1200">
                <a:solidFill>
                  <a:srgbClr val="3F3F3F"/>
                </a:solidFill>
              </a:defRPr>
            </a:lvl1pPr>
            <a:lvl2pPr indent="-228600" lvl="1" marL="914400" algn="l">
              <a:lnSpc>
                <a:spcPct val="90000"/>
              </a:lnSpc>
              <a:spcBef>
                <a:spcPts val="400"/>
              </a:spcBef>
              <a:spcAft>
                <a:spcPts val="0"/>
              </a:spcAft>
              <a:buClr>
                <a:schemeClr val="accent5"/>
              </a:buClr>
              <a:buSzPts val="1100"/>
              <a:buNone/>
              <a:defRPr sz="1100"/>
            </a:lvl2pPr>
            <a:lvl3pPr indent="-228600" lvl="2" marL="1371600" algn="l">
              <a:lnSpc>
                <a:spcPct val="90000"/>
              </a:lnSpc>
              <a:spcBef>
                <a:spcPts val="400"/>
              </a:spcBef>
              <a:spcAft>
                <a:spcPts val="0"/>
              </a:spcAft>
              <a:buClr>
                <a:schemeClr val="accent5"/>
              </a:buClr>
              <a:buSzPts val="900"/>
              <a:buNone/>
              <a:defRPr sz="900"/>
            </a:lvl3pPr>
            <a:lvl4pPr indent="-228600" lvl="3" marL="1828800" algn="l">
              <a:lnSpc>
                <a:spcPct val="90000"/>
              </a:lnSpc>
              <a:spcBef>
                <a:spcPts val="400"/>
              </a:spcBef>
              <a:spcAft>
                <a:spcPts val="0"/>
              </a:spcAft>
              <a:buClr>
                <a:schemeClr val="accent5"/>
              </a:buClr>
              <a:buSzPts val="800"/>
              <a:buNone/>
              <a:defRPr sz="800"/>
            </a:lvl4pPr>
            <a:lvl5pPr indent="-228600" lvl="4" marL="2286000" algn="l">
              <a:lnSpc>
                <a:spcPct val="90000"/>
              </a:lnSpc>
              <a:spcBef>
                <a:spcPts val="400"/>
              </a:spcBef>
              <a:spcAft>
                <a:spcPts val="0"/>
              </a:spcAft>
              <a:buClr>
                <a:schemeClr val="accent5"/>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grpSp>
        <p:nvGrpSpPr>
          <p:cNvPr id="199" name="Google Shape;199;p28"/>
          <p:cNvGrpSpPr/>
          <p:nvPr/>
        </p:nvGrpSpPr>
        <p:grpSpPr>
          <a:xfrm>
            <a:off x="2915736" y="329188"/>
            <a:ext cx="5683829" cy="896678"/>
            <a:chOff x="3884346" y="453875"/>
            <a:chExt cx="7578438" cy="1195570"/>
          </a:xfrm>
        </p:grpSpPr>
        <p:sp>
          <p:nvSpPr>
            <p:cNvPr id="200" name="Google Shape;200;p28"/>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01" name="Google Shape;201;p28"/>
            <p:cNvSpPr/>
            <p:nvPr/>
          </p:nvSpPr>
          <p:spPr>
            <a:xfrm flipH="1" rot="5400000">
              <a:off x="9264368" y="944309"/>
              <a:ext cx="1080817" cy="111114"/>
            </a:xfrm>
            <a:prstGeom prst="rect">
              <a:avLst/>
            </a:prstGeom>
            <a:solidFill>
              <a:srgbClr val="00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02" name="Google Shape;202;p28"/>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sp>
        <p:nvSpPr>
          <p:cNvPr id="203" name="Google Shape;203;p28"/>
          <p:cNvSpPr txBox="1"/>
          <p:nvPr>
            <p:ph type="title"/>
          </p:nvPr>
        </p:nvSpPr>
        <p:spPr>
          <a:xfrm>
            <a:off x="544530" y="408396"/>
            <a:ext cx="1937413" cy="42291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rgbClr val="3F3F3F"/>
              </a:buClr>
              <a:buSzPts val="1800"/>
              <a:buFont typeface="Arial"/>
              <a:buNone/>
              <a:defRPr sz="1800">
                <a:solidFill>
                  <a:srgbClr val="3F3F3F"/>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04" name="Google Shape;204;p28"/>
          <p:cNvSpPr txBox="1"/>
          <p:nvPr/>
        </p:nvSpPr>
        <p:spPr>
          <a:xfrm>
            <a:off x="184455" y="4862430"/>
            <a:ext cx="4895924" cy="1731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0" lang="en" sz="700" u="none" cap="none" strike="noStrike">
                <a:solidFill>
                  <a:srgbClr val="7F7F7F"/>
                </a:solidFill>
                <a:latin typeface="Arial"/>
                <a:ea typeface="Arial"/>
                <a:cs typeface="Arial"/>
                <a:sym typeface="Arial"/>
              </a:rPr>
              <a:t>FLORIDA INTERNATIONAL UNIVERSITY</a:t>
            </a:r>
            <a:endParaRPr sz="1100"/>
          </a:p>
        </p:txBody>
      </p:sp>
      <p:sp>
        <p:nvSpPr>
          <p:cNvPr id="205" name="Google Shape;205;p28"/>
          <p:cNvSpPr txBox="1"/>
          <p:nvPr/>
        </p:nvSpPr>
        <p:spPr>
          <a:xfrm>
            <a:off x="4063621" y="4862430"/>
            <a:ext cx="4895924" cy="173124"/>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b="0" i="0" lang="en" sz="700" u="none" cap="none" strike="noStrik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206" name="Shape 206"/>
        <p:cNvGrpSpPr/>
        <p:nvPr/>
      </p:nvGrpSpPr>
      <p:grpSpPr>
        <a:xfrm>
          <a:off x="0" y="0"/>
          <a:ext cx="0" cy="0"/>
          <a:chOff x="0" y="0"/>
          <a:chExt cx="0" cy="0"/>
        </a:xfrm>
      </p:grpSpPr>
      <p:sp>
        <p:nvSpPr>
          <p:cNvPr id="207" name="Google Shape;207;p29"/>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08" name="Google Shape;208;p29"/>
          <p:cNvSpPr/>
          <p:nvPr>
            <p:ph idx="2" type="pic"/>
          </p:nvPr>
        </p:nvSpPr>
        <p:spPr>
          <a:xfrm>
            <a:off x="2920429" y="402869"/>
            <a:ext cx="5678212" cy="4349795"/>
          </a:xfrm>
          <a:prstGeom prst="corner">
            <a:avLst>
              <a:gd fmla="val 83572" name="adj1"/>
              <a:gd fmla="val 113968" name="adj2"/>
            </a:avLst>
          </a:prstGeom>
          <a:noFill/>
          <a:ln>
            <a:noFill/>
          </a:ln>
        </p:spPr>
      </p:sp>
      <p:pic>
        <p:nvPicPr>
          <p:cNvPr descr="A close up of a sign&#10;&#10;Description automatically generated" id="209" name="Google Shape;209;p29"/>
          <p:cNvPicPr preferRelativeResize="0"/>
          <p:nvPr/>
        </p:nvPicPr>
        <p:blipFill rotWithShape="1">
          <a:blip r:embed="rId2">
            <a:alphaModFix/>
          </a:blip>
          <a:srcRect b="0" l="0" r="0" t="0"/>
          <a:stretch/>
        </p:blipFill>
        <p:spPr>
          <a:xfrm>
            <a:off x="155740" y="4592888"/>
            <a:ext cx="913163" cy="422910"/>
          </a:xfrm>
          <a:prstGeom prst="rect">
            <a:avLst/>
          </a:prstGeom>
          <a:noFill/>
          <a:ln>
            <a:noFill/>
          </a:ln>
        </p:spPr>
      </p:pic>
      <p:sp>
        <p:nvSpPr>
          <p:cNvPr id="210" name="Google Shape;210;p29"/>
          <p:cNvSpPr txBox="1"/>
          <p:nvPr>
            <p:ph type="title"/>
          </p:nvPr>
        </p:nvSpPr>
        <p:spPr>
          <a:xfrm>
            <a:off x="544530" y="408396"/>
            <a:ext cx="1937413" cy="42291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accent3"/>
              </a:buClr>
              <a:buSzPts val="1800"/>
              <a:buFont typeface="Arial"/>
              <a:buNone/>
              <a:defRPr sz="1800">
                <a:solidFill>
                  <a:schemeClr val="accent3"/>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11" name="Google Shape;211;p29"/>
          <p:cNvSpPr txBox="1"/>
          <p:nvPr>
            <p:ph idx="1" type="body"/>
          </p:nvPr>
        </p:nvSpPr>
        <p:spPr>
          <a:xfrm>
            <a:off x="544532" y="1028653"/>
            <a:ext cx="1937411" cy="2583226"/>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rgbClr val="3F3F3F"/>
              </a:buClr>
              <a:buSzPts val="1200"/>
              <a:buNone/>
              <a:defRPr sz="1200">
                <a:solidFill>
                  <a:srgbClr val="3F3F3F"/>
                </a:solidFill>
              </a:defRPr>
            </a:lvl1pPr>
            <a:lvl2pPr indent="-228600" lvl="1" marL="914400" algn="l">
              <a:lnSpc>
                <a:spcPct val="90000"/>
              </a:lnSpc>
              <a:spcBef>
                <a:spcPts val="400"/>
              </a:spcBef>
              <a:spcAft>
                <a:spcPts val="0"/>
              </a:spcAft>
              <a:buClr>
                <a:schemeClr val="accent5"/>
              </a:buClr>
              <a:buSzPts val="1100"/>
              <a:buNone/>
              <a:defRPr sz="1100"/>
            </a:lvl2pPr>
            <a:lvl3pPr indent="-228600" lvl="2" marL="1371600" algn="l">
              <a:lnSpc>
                <a:spcPct val="90000"/>
              </a:lnSpc>
              <a:spcBef>
                <a:spcPts val="400"/>
              </a:spcBef>
              <a:spcAft>
                <a:spcPts val="0"/>
              </a:spcAft>
              <a:buClr>
                <a:schemeClr val="accent5"/>
              </a:buClr>
              <a:buSzPts val="900"/>
              <a:buNone/>
              <a:defRPr sz="900"/>
            </a:lvl3pPr>
            <a:lvl4pPr indent="-228600" lvl="3" marL="1828800" algn="l">
              <a:lnSpc>
                <a:spcPct val="90000"/>
              </a:lnSpc>
              <a:spcBef>
                <a:spcPts val="400"/>
              </a:spcBef>
              <a:spcAft>
                <a:spcPts val="0"/>
              </a:spcAft>
              <a:buClr>
                <a:schemeClr val="accent5"/>
              </a:buClr>
              <a:buSzPts val="800"/>
              <a:buNone/>
              <a:defRPr sz="800"/>
            </a:lvl4pPr>
            <a:lvl5pPr indent="-228600" lvl="4" marL="2286000" algn="l">
              <a:lnSpc>
                <a:spcPct val="90000"/>
              </a:lnSpc>
              <a:spcBef>
                <a:spcPts val="400"/>
              </a:spcBef>
              <a:spcAft>
                <a:spcPts val="0"/>
              </a:spcAft>
              <a:buClr>
                <a:schemeClr val="accent5"/>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grpSp>
        <p:nvGrpSpPr>
          <p:cNvPr id="212" name="Google Shape;212;p29"/>
          <p:cNvGrpSpPr/>
          <p:nvPr/>
        </p:nvGrpSpPr>
        <p:grpSpPr>
          <a:xfrm>
            <a:off x="2920429" y="325755"/>
            <a:ext cx="5678212" cy="794674"/>
            <a:chOff x="3893905" y="434339"/>
            <a:chExt cx="7570949" cy="1059565"/>
          </a:xfrm>
        </p:grpSpPr>
        <p:sp>
          <p:nvSpPr>
            <p:cNvPr id="213" name="Google Shape;213;p29"/>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14" name="Google Shape;214;p29"/>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15" name="Google Shape;215;p29"/>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sp>
        <p:nvSpPr>
          <p:cNvPr id="216" name="Google Shape;216;p29"/>
          <p:cNvSpPr txBox="1"/>
          <p:nvPr/>
        </p:nvSpPr>
        <p:spPr>
          <a:xfrm>
            <a:off x="4063621" y="4862430"/>
            <a:ext cx="4895924" cy="173124"/>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b="0" i="0" lang="en" sz="700" u="none" cap="none" strike="noStrik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217" name="Shape 217"/>
        <p:cNvGrpSpPr/>
        <p:nvPr/>
      </p:nvGrpSpPr>
      <p:grpSpPr>
        <a:xfrm>
          <a:off x="0" y="0"/>
          <a:ext cx="0" cy="0"/>
          <a:chOff x="0" y="0"/>
          <a:chExt cx="0" cy="0"/>
        </a:xfrm>
      </p:grpSpPr>
      <p:sp>
        <p:nvSpPr>
          <p:cNvPr id="218" name="Google Shape;218;p30"/>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descr="A close up of a sign&#10;&#10;Description automatically generated" id="219" name="Google Shape;219;p30"/>
          <p:cNvPicPr preferRelativeResize="0"/>
          <p:nvPr/>
        </p:nvPicPr>
        <p:blipFill rotWithShape="1">
          <a:blip r:embed="rId2">
            <a:alphaModFix/>
          </a:blip>
          <a:srcRect b="0" l="0" r="0" t="0"/>
          <a:stretch/>
        </p:blipFill>
        <p:spPr>
          <a:xfrm>
            <a:off x="155740" y="4592888"/>
            <a:ext cx="913163" cy="422910"/>
          </a:xfrm>
          <a:prstGeom prst="rect">
            <a:avLst/>
          </a:prstGeom>
          <a:noFill/>
          <a:ln>
            <a:noFill/>
          </a:ln>
        </p:spPr>
      </p:pic>
      <p:sp>
        <p:nvSpPr>
          <p:cNvPr id="220" name="Google Shape;220;p30"/>
          <p:cNvSpPr txBox="1"/>
          <p:nvPr>
            <p:ph type="title"/>
          </p:nvPr>
        </p:nvSpPr>
        <p:spPr>
          <a:xfrm>
            <a:off x="544530" y="408396"/>
            <a:ext cx="2518710" cy="42291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rgbClr val="CC0066"/>
              </a:buClr>
              <a:buSzPts val="1800"/>
              <a:buFont typeface="Arial"/>
              <a:buNone/>
              <a:defRPr sz="1800">
                <a:solidFill>
                  <a:srgbClr val="CC0066"/>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21" name="Google Shape;221;p30"/>
          <p:cNvSpPr txBox="1"/>
          <p:nvPr>
            <p:ph idx="1" type="body"/>
          </p:nvPr>
        </p:nvSpPr>
        <p:spPr>
          <a:xfrm>
            <a:off x="544532" y="1028653"/>
            <a:ext cx="1937411" cy="2583226"/>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rgbClr val="3F3F3F"/>
              </a:buClr>
              <a:buSzPts val="1200"/>
              <a:buNone/>
              <a:defRPr sz="1200">
                <a:solidFill>
                  <a:srgbClr val="3F3F3F"/>
                </a:solidFill>
              </a:defRPr>
            </a:lvl1pPr>
            <a:lvl2pPr indent="-228600" lvl="1" marL="914400" algn="l">
              <a:lnSpc>
                <a:spcPct val="90000"/>
              </a:lnSpc>
              <a:spcBef>
                <a:spcPts val="400"/>
              </a:spcBef>
              <a:spcAft>
                <a:spcPts val="0"/>
              </a:spcAft>
              <a:buClr>
                <a:schemeClr val="accent5"/>
              </a:buClr>
              <a:buSzPts val="1100"/>
              <a:buNone/>
              <a:defRPr sz="1100"/>
            </a:lvl2pPr>
            <a:lvl3pPr indent="-228600" lvl="2" marL="1371600" algn="l">
              <a:lnSpc>
                <a:spcPct val="90000"/>
              </a:lnSpc>
              <a:spcBef>
                <a:spcPts val="400"/>
              </a:spcBef>
              <a:spcAft>
                <a:spcPts val="0"/>
              </a:spcAft>
              <a:buClr>
                <a:schemeClr val="accent5"/>
              </a:buClr>
              <a:buSzPts val="900"/>
              <a:buNone/>
              <a:defRPr sz="900"/>
            </a:lvl3pPr>
            <a:lvl4pPr indent="-228600" lvl="3" marL="1828800" algn="l">
              <a:lnSpc>
                <a:spcPct val="90000"/>
              </a:lnSpc>
              <a:spcBef>
                <a:spcPts val="400"/>
              </a:spcBef>
              <a:spcAft>
                <a:spcPts val="0"/>
              </a:spcAft>
              <a:buClr>
                <a:schemeClr val="accent5"/>
              </a:buClr>
              <a:buSzPts val="800"/>
              <a:buNone/>
              <a:defRPr sz="800"/>
            </a:lvl4pPr>
            <a:lvl5pPr indent="-228600" lvl="4" marL="2286000" algn="l">
              <a:lnSpc>
                <a:spcPct val="90000"/>
              </a:lnSpc>
              <a:spcBef>
                <a:spcPts val="400"/>
              </a:spcBef>
              <a:spcAft>
                <a:spcPts val="0"/>
              </a:spcAft>
              <a:buClr>
                <a:schemeClr val="accent5"/>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pic>
        <p:nvPicPr>
          <p:cNvPr id="222" name="Google Shape;222;p30"/>
          <p:cNvPicPr preferRelativeResize="0"/>
          <p:nvPr>
            <p:ph idx="2" type="pic"/>
          </p:nvPr>
        </p:nvPicPr>
        <p:blipFill/>
        <p:spPr>
          <a:xfrm flipH="1">
            <a:off x="2724149" y="557851"/>
            <a:ext cx="5982023" cy="4027797"/>
          </a:xfrm>
          <a:prstGeom prst="corner">
            <a:avLst>
              <a:gd fmla="val 57567" name="adj1"/>
              <a:gd fmla="val 95877" name="adj2"/>
            </a:avLst>
          </a:prstGeom>
          <a:blipFill rotWithShape="0">
            <a:blip r:embed="rId3">
              <a:alphaModFix/>
            </a:blip>
            <a:stretch>
              <a:fillRect b="0" l="0" r="0" t="0"/>
            </a:stretch>
          </a:blipFill>
          <a:ln>
            <a:noFill/>
          </a:ln>
        </p:spPr>
      </p:pic>
      <p:grpSp>
        <p:nvGrpSpPr>
          <p:cNvPr id="223" name="Google Shape;223;p30"/>
          <p:cNvGrpSpPr/>
          <p:nvPr/>
        </p:nvGrpSpPr>
        <p:grpSpPr>
          <a:xfrm>
            <a:off x="2724150" y="478465"/>
            <a:ext cx="5982023" cy="1795236"/>
            <a:chOff x="3683000" y="638356"/>
            <a:chExt cx="7976031" cy="2393648"/>
          </a:xfrm>
        </p:grpSpPr>
        <p:sp>
          <p:nvSpPr>
            <p:cNvPr id="224" name="Google Shape;224;p30"/>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25" name="Google Shape;225;p30"/>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26" name="Google Shape;226;p30"/>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sp>
        <p:nvSpPr>
          <p:cNvPr id="227" name="Google Shape;227;p30"/>
          <p:cNvSpPr txBox="1"/>
          <p:nvPr/>
        </p:nvSpPr>
        <p:spPr>
          <a:xfrm>
            <a:off x="4063621" y="4862430"/>
            <a:ext cx="4895924" cy="173124"/>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b="0" i="0" lang="en" sz="700" u="none" cap="none" strike="noStrik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228" name="Shape 228"/>
        <p:cNvGrpSpPr/>
        <p:nvPr/>
      </p:nvGrpSpPr>
      <p:grpSpPr>
        <a:xfrm>
          <a:off x="0" y="0"/>
          <a:ext cx="0" cy="0"/>
          <a:chOff x="0" y="0"/>
          <a:chExt cx="0" cy="0"/>
        </a:xfrm>
      </p:grpSpPr>
      <p:pic>
        <p:nvPicPr>
          <p:cNvPr descr="A picture containing screenshot&#10;&#10;Description automatically generated" id="229" name="Google Shape;229;p31"/>
          <p:cNvPicPr preferRelativeResize="0"/>
          <p:nvPr/>
        </p:nvPicPr>
        <p:blipFill rotWithShape="1">
          <a:blip r:embed="rId2">
            <a:alphaModFix/>
          </a:blip>
          <a:srcRect b="0" l="0" r="0" t="0"/>
          <a:stretch/>
        </p:blipFill>
        <p:spPr>
          <a:xfrm>
            <a:off x="1" y="0"/>
            <a:ext cx="9144000" cy="5143500"/>
          </a:xfrm>
          <a:prstGeom prst="rect">
            <a:avLst/>
          </a:prstGeom>
          <a:noFill/>
          <a:ln>
            <a:noFill/>
          </a:ln>
        </p:spPr>
      </p:pic>
      <p:sp>
        <p:nvSpPr>
          <p:cNvPr id="230" name="Google Shape;230;p31"/>
          <p:cNvSpPr txBox="1"/>
          <p:nvPr>
            <p:ph idx="1" type="body"/>
          </p:nvPr>
        </p:nvSpPr>
        <p:spPr>
          <a:xfrm>
            <a:off x="1671893" y="2053457"/>
            <a:ext cx="6110478" cy="222527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31" name="Google Shape;231;p31"/>
          <p:cNvSpPr txBox="1"/>
          <p:nvPr>
            <p:ph type="title"/>
          </p:nvPr>
        </p:nvSpPr>
        <p:spPr>
          <a:xfrm>
            <a:off x="2970273" y="1357286"/>
            <a:ext cx="3269114" cy="56059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32" name="Google Shape;232;p31"/>
          <p:cNvSpPr txBox="1"/>
          <p:nvPr/>
        </p:nvSpPr>
        <p:spPr>
          <a:xfrm>
            <a:off x="184455" y="4829841"/>
            <a:ext cx="4895924" cy="1731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0" lang="en" sz="700" u="none" cap="none" strike="noStrik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233" name="Shape 233"/>
        <p:cNvGrpSpPr/>
        <p:nvPr/>
      </p:nvGrpSpPr>
      <p:grpSpPr>
        <a:xfrm>
          <a:off x="0" y="0"/>
          <a:ext cx="0" cy="0"/>
          <a:chOff x="0" y="0"/>
          <a:chExt cx="0" cy="0"/>
        </a:xfrm>
      </p:grpSpPr>
      <p:pic>
        <p:nvPicPr>
          <p:cNvPr descr="A close up of a sign&#10;&#10;Description automatically generated" id="234" name="Google Shape;234;p32"/>
          <p:cNvPicPr preferRelativeResize="0"/>
          <p:nvPr/>
        </p:nvPicPr>
        <p:blipFill rotWithShape="1">
          <a:blip r:embed="rId2">
            <a:alphaModFix/>
          </a:blip>
          <a:srcRect b="0" l="0" r="0" t="0"/>
          <a:stretch/>
        </p:blipFill>
        <p:spPr>
          <a:xfrm>
            <a:off x="-1" y="0"/>
            <a:ext cx="9148082" cy="5143500"/>
          </a:xfrm>
          <a:prstGeom prst="rect">
            <a:avLst/>
          </a:prstGeom>
          <a:noFill/>
          <a:ln>
            <a:noFill/>
          </a:ln>
        </p:spPr>
      </p:pic>
      <p:sp>
        <p:nvSpPr>
          <p:cNvPr id="235" name="Google Shape;235;p32"/>
          <p:cNvSpPr txBox="1"/>
          <p:nvPr>
            <p:ph idx="1" type="body"/>
          </p:nvPr>
        </p:nvSpPr>
        <p:spPr>
          <a:xfrm>
            <a:off x="1671893" y="2053457"/>
            <a:ext cx="6110478" cy="222527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sz="1400">
                <a:solidFill>
                  <a:schemeClr val="lt1"/>
                </a:solidFill>
              </a:defRPr>
            </a:lvl1pPr>
            <a:lvl2pPr indent="-317500" lvl="1" marL="914400" algn="l">
              <a:lnSpc>
                <a:spcPct val="90000"/>
              </a:lnSpc>
              <a:spcBef>
                <a:spcPts val="400"/>
              </a:spcBef>
              <a:spcAft>
                <a:spcPts val="0"/>
              </a:spcAft>
              <a:buClr>
                <a:schemeClr val="lt1"/>
              </a:buClr>
              <a:buSzPts val="1400"/>
              <a:buChar char="•"/>
              <a:defRPr sz="1400">
                <a:solidFill>
                  <a:schemeClr val="lt1"/>
                </a:solidFill>
              </a:defRPr>
            </a:lvl2pPr>
            <a:lvl3pPr indent="-317500" lvl="2" marL="1371600" algn="l">
              <a:lnSpc>
                <a:spcPct val="90000"/>
              </a:lnSpc>
              <a:spcBef>
                <a:spcPts val="400"/>
              </a:spcBef>
              <a:spcAft>
                <a:spcPts val="0"/>
              </a:spcAft>
              <a:buClr>
                <a:schemeClr val="lt1"/>
              </a:buClr>
              <a:buSzPts val="1400"/>
              <a:buChar char="•"/>
              <a:defRPr sz="1400">
                <a:solidFill>
                  <a:schemeClr val="lt1"/>
                </a:solidFill>
              </a:defRPr>
            </a:lvl3pPr>
            <a:lvl4pPr indent="-317500" lvl="3" marL="1828800" algn="l">
              <a:lnSpc>
                <a:spcPct val="90000"/>
              </a:lnSpc>
              <a:spcBef>
                <a:spcPts val="400"/>
              </a:spcBef>
              <a:spcAft>
                <a:spcPts val="0"/>
              </a:spcAft>
              <a:buClr>
                <a:schemeClr val="lt1"/>
              </a:buClr>
              <a:buSzPts val="1400"/>
              <a:buChar char="•"/>
              <a:defRPr sz="1400">
                <a:solidFill>
                  <a:schemeClr val="lt1"/>
                </a:solidFill>
              </a:defRPr>
            </a:lvl4pPr>
            <a:lvl5pPr indent="-317500" lvl="4" marL="2286000" algn="l">
              <a:lnSpc>
                <a:spcPct val="90000"/>
              </a:lnSpc>
              <a:spcBef>
                <a:spcPts val="400"/>
              </a:spcBef>
              <a:spcAft>
                <a:spcPts val="0"/>
              </a:spcAft>
              <a:buClr>
                <a:schemeClr val="lt1"/>
              </a:buClr>
              <a:buSzPts val="1400"/>
              <a:buChar char="•"/>
              <a:defRPr sz="1400">
                <a:solidFill>
                  <a:schemeClr val="l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36" name="Google Shape;236;p32"/>
          <p:cNvSpPr txBox="1"/>
          <p:nvPr>
            <p:ph type="title"/>
          </p:nvPr>
        </p:nvSpPr>
        <p:spPr>
          <a:xfrm>
            <a:off x="2970273" y="1357286"/>
            <a:ext cx="3269114" cy="56059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37" name="Google Shape;237;p32"/>
          <p:cNvSpPr txBox="1"/>
          <p:nvPr/>
        </p:nvSpPr>
        <p:spPr>
          <a:xfrm>
            <a:off x="5445164" y="4854976"/>
            <a:ext cx="3514379" cy="173124"/>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b="0" i="0" lang="en" sz="700" u="none" cap="none" strike="noStrike">
                <a:solidFill>
                  <a:srgbClr val="F2F2F2"/>
                </a:solidFill>
                <a:latin typeface="Arial"/>
                <a:ea typeface="Arial"/>
                <a:cs typeface="Arial"/>
                <a:sym typeface="Arial"/>
              </a:rPr>
              <a:t>COLLEGE OF ENGINEERING AND COMPUTING</a:t>
            </a:r>
            <a:endParaRPr sz="1100"/>
          </a:p>
        </p:txBody>
      </p:sp>
      <p:sp>
        <p:nvSpPr>
          <p:cNvPr id="238" name="Google Shape;238;p32"/>
          <p:cNvSpPr txBox="1"/>
          <p:nvPr/>
        </p:nvSpPr>
        <p:spPr>
          <a:xfrm>
            <a:off x="184456" y="4862430"/>
            <a:ext cx="3514379" cy="1731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0" lang="en" sz="700" u="none" cap="none" strike="noStrike">
                <a:solidFill>
                  <a:srgbClr val="F2F2F2"/>
                </a:solidFill>
                <a:latin typeface="Arial"/>
                <a:ea typeface="Arial"/>
                <a:cs typeface="Arial"/>
                <a:sym typeface="Arial"/>
              </a:rPr>
              <a:t>FLORIDA INTERNATIONAL UNIVERSITY</a:t>
            </a:r>
            <a:endParaRPr sz="110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239" name="Shape 239"/>
        <p:cNvGrpSpPr/>
        <p:nvPr/>
      </p:nvGrpSpPr>
      <p:grpSpPr>
        <a:xfrm>
          <a:off x="0" y="0"/>
          <a:ext cx="0" cy="0"/>
          <a:chOff x="0" y="0"/>
          <a:chExt cx="0" cy="0"/>
        </a:xfrm>
      </p:grpSpPr>
      <p:sp>
        <p:nvSpPr>
          <p:cNvPr id="240" name="Google Shape;240;p33"/>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nvGrpSpPr>
          <p:cNvPr id="241" name="Google Shape;241;p33"/>
          <p:cNvGrpSpPr/>
          <p:nvPr/>
        </p:nvGrpSpPr>
        <p:grpSpPr>
          <a:xfrm>
            <a:off x="4154662" y="558927"/>
            <a:ext cx="391936" cy="397790"/>
            <a:chOff x="5537620" y="745237"/>
            <a:chExt cx="522582" cy="530387"/>
          </a:xfrm>
        </p:grpSpPr>
        <p:sp>
          <p:nvSpPr>
            <p:cNvPr id="242" name="Google Shape;242;p33"/>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43" name="Google Shape;243;p33"/>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grpSp>
        <p:nvGrpSpPr>
          <p:cNvPr id="244" name="Google Shape;244;p33"/>
          <p:cNvGrpSpPr/>
          <p:nvPr/>
        </p:nvGrpSpPr>
        <p:grpSpPr>
          <a:xfrm flipH="1" rot="10800000">
            <a:off x="4154662" y="4195262"/>
            <a:ext cx="391936" cy="397790"/>
            <a:chOff x="5537620" y="745237"/>
            <a:chExt cx="522582" cy="530387"/>
          </a:xfrm>
        </p:grpSpPr>
        <p:sp>
          <p:nvSpPr>
            <p:cNvPr id="245" name="Google Shape;245;p33"/>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46" name="Google Shape;246;p33"/>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grpSp>
        <p:nvGrpSpPr>
          <p:cNvPr id="247" name="Google Shape;247;p33"/>
          <p:cNvGrpSpPr/>
          <p:nvPr/>
        </p:nvGrpSpPr>
        <p:grpSpPr>
          <a:xfrm>
            <a:off x="8314956" y="558927"/>
            <a:ext cx="391937" cy="397790"/>
            <a:chOff x="11140977" y="745237"/>
            <a:chExt cx="522582" cy="530387"/>
          </a:xfrm>
        </p:grpSpPr>
        <p:sp>
          <p:nvSpPr>
            <p:cNvPr id="248" name="Google Shape;248;p3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49" name="Google Shape;249;p3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grpSp>
        <p:nvGrpSpPr>
          <p:cNvPr id="250" name="Google Shape;250;p33"/>
          <p:cNvGrpSpPr/>
          <p:nvPr/>
        </p:nvGrpSpPr>
        <p:grpSpPr>
          <a:xfrm flipH="1" rot="10800000">
            <a:off x="8314956" y="4195262"/>
            <a:ext cx="391937" cy="397790"/>
            <a:chOff x="11140977" y="745237"/>
            <a:chExt cx="522582" cy="530387"/>
          </a:xfrm>
        </p:grpSpPr>
        <p:sp>
          <p:nvSpPr>
            <p:cNvPr id="251" name="Google Shape;251;p3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52" name="Google Shape;252;p3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sp>
        <p:nvSpPr>
          <p:cNvPr id="253" name="Google Shape;253;p33"/>
          <p:cNvSpPr txBox="1"/>
          <p:nvPr>
            <p:ph idx="1" type="body"/>
          </p:nvPr>
        </p:nvSpPr>
        <p:spPr>
          <a:xfrm>
            <a:off x="4867760" y="1389355"/>
            <a:ext cx="3207885" cy="246049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descr="A blue sky&#10;&#10;Description automatically generated" id="254" name="Google Shape;254;p33"/>
          <p:cNvPicPr preferRelativeResize="0"/>
          <p:nvPr/>
        </p:nvPicPr>
        <p:blipFill rotWithShape="1">
          <a:blip r:embed="rId2">
            <a:alphaModFix/>
          </a:blip>
          <a:srcRect b="0" l="0" r="0" t="0"/>
          <a:stretch/>
        </p:blipFill>
        <p:spPr>
          <a:xfrm>
            <a:off x="0" y="1"/>
            <a:ext cx="3799405" cy="5143500"/>
          </a:xfrm>
          <a:prstGeom prst="rect">
            <a:avLst/>
          </a:prstGeom>
          <a:noFill/>
          <a:ln>
            <a:noFill/>
          </a:ln>
        </p:spPr>
      </p:pic>
      <p:pic>
        <p:nvPicPr>
          <p:cNvPr descr="A close up of a sign&#10;&#10;Description automatically generated" id="255" name="Google Shape;255;p33"/>
          <p:cNvPicPr preferRelativeResize="0"/>
          <p:nvPr/>
        </p:nvPicPr>
        <p:blipFill rotWithShape="1">
          <a:blip r:embed="rId3">
            <a:alphaModFix/>
          </a:blip>
          <a:srcRect b="0" l="0" r="0" t="0"/>
          <a:stretch/>
        </p:blipFill>
        <p:spPr>
          <a:xfrm>
            <a:off x="408967" y="4285222"/>
            <a:ext cx="913163" cy="422910"/>
          </a:xfrm>
          <a:prstGeom prst="rect">
            <a:avLst/>
          </a:prstGeom>
          <a:noFill/>
          <a:ln>
            <a:noFill/>
          </a:ln>
        </p:spPr>
      </p:pic>
      <p:sp>
        <p:nvSpPr>
          <p:cNvPr id="256" name="Google Shape;256;p33"/>
          <p:cNvSpPr txBox="1"/>
          <p:nvPr>
            <p:ph idx="2" type="body"/>
          </p:nvPr>
        </p:nvSpPr>
        <p:spPr>
          <a:xfrm>
            <a:off x="408967" y="1389355"/>
            <a:ext cx="2852081" cy="246049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sz="1400">
                <a:solidFill>
                  <a:schemeClr val="lt1"/>
                </a:solidFill>
              </a:defRPr>
            </a:lvl1pPr>
            <a:lvl2pPr indent="-317500" lvl="1" marL="914400" algn="l">
              <a:lnSpc>
                <a:spcPct val="90000"/>
              </a:lnSpc>
              <a:spcBef>
                <a:spcPts val="400"/>
              </a:spcBef>
              <a:spcAft>
                <a:spcPts val="0"/>
              </a:spcAft>
              <a:buClr>
                <a:schemeClr val="lt1"/>
              </a:buClr>
              <a:buSzPts val="1400"/>
              <a:buChar char="•"/>
              <a:defRPr sz="1400">
                <a:solidFill>
                  <a:schemeClr val="lt1"/>
                </a:solidFill>
              </a:defRPr>
            </a:lvl2pPr>
            <a:lvl3pPr indent="-317500" lvl="2" marL="1371600" algn="l">
              <a:lnSpc>
                <a:spcPct val="90000"/>
              </a:lnSpc>
              <a:spcBef>
                <a:spcPts val="400"/>
              </a:spcBef>
              <a:spcAft>
                <a:spcPts val="0"/>
              </a:spcAft>
              <a:buClr>
                <a:schemeClr val="lt1"/>
              </a:buClr>
              <a:buSzPts val="1400"/>
              <a:buChar char="•"/>
              <a:defRPr sz="1400">
                <a:solidFill>
                  <a:schemeClr val="lt1"/>
                </a:solidFill>
              </a:defRPr>
            </a:lvl3pPr>
            <a:lvl4pPr indent="-317500" lvl="3" marL="1828800" algn="l">
              <a:lnSpc>
                <a:spcPct val="90000"/>
              </a:lnSpc>
              <a:spcBef>
                <a:spcPts val="400"/>
              </a:spcBef>
              <a:spcAft>
                <a:spcPts val="0"/>
              </a:spcAft>
              <a:buClr>
                <a:schemeClr val="lt1"/>
              </a:buClr>
              <a:buSzPts val="1400"/>
              <a:buChar char="•"/>
              <a:defRPr sz="1400">
                <a:solidFill>
                  <a:schemeClr val="lt1"/>
                </a:solidFill>
              </a:defRPr>
            </a:lvl4pPr>
            <a:lvl5pPr indent="-317500" lvl="4" marL="2286000" algn="l">
              <a:lnSpc>
                <a:spcPct val="90000"/>
              </a:lnSpc>
              <a:spcBef>
                <a:spcPts val="400"/>
              </a:spcBef>
              <a:spcAft>
                <a:spcPts val="0"/>
              </a:spcAft>
              <a:buClr>
                <a:schemeClr val="lt1"/>
              </a:buClr>
              <a:buSzPts val="1400"/>
              <a:buChar char="•"/>
              <a:defRPr sz="1400">
                <a:solidFill>
                  <a:schemeClr val="l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57" name="Google Shape;257;p33"/>
          <p:cNvSpPr txBox="1"/>
          <p:nvPr>
            <p:ph type="title"/>
          </p:nvPr>
        </p:nvSpPr>
        <p:spPr>
          <a:xfrm>
            <a:off x="408967" y="779392"/>
            <a:ext cx="2852081" cy="422910"/>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lt1"/>
              </a:buClr>
              <a:buSzPts val="2100"/>
              <a:buFont typeface="Arial"/>
              <a:buNone/>
              <a:defRPr sz="21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8" name="Google Shape;258;p33"/>
          <p:cNvSpPr txBox="1"/>
          <p:nvPr/>
        </p:nvSpPr>
        <p:spPr>
          <a:xfrm>
            <a:off x="4786921" y="167041"/>
            <a:ext cx="3369563" cy="173124"/>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0" i="0" lang="en" sz="700" u="none" cap="none" strike="noStrike">
                <a:solidFill>
                  <a:srgbClr val="7F7F7F"/>
                </a:solidFill>
                <a:latin typeface="Arial"/>
                <a:ea typeface="Arial"/>
                <a:cs typeface="Arial"/>
                <a:sym typeface="Arial"/>
              </a:rPr>
              <a:t>FLORIDA INTERNATIONAL UNIVERSITY</a:t>
            </a:r>
            <a:endParaRPr sz="1100"/>
          </a:p>
        </p:txBody>
      </p:sp>
      <p:sp>
        <p:nvSpPr>
          <p:cNvPr id="259" name="Google Shape;259;p33"/>
          <p:cNvSpPr txBox="1"/>
          <p:nvPr/>
        </p:nvSpPr>
        <p:spPr>
          <a:xfrm>
            <a:off x="4023740" y="4854976"/>
            <a:ext cx="4895924" cy="173124"/>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0" i="0" lang="en" sz="700" u="none" cap="none" strike="noStrik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0.xml"/><Relationship Id="rId11" Type="http://schemas.openxmlformats.org/officeDocument/2006/relationships/slideLayout" Target="../slideLayouts/slideLayout21.xml"/><Relationship Id="rId22" Type="http://schemas.openxmlformats.org/officeDocument/2006/relationships/theme" Target="../theme/theme2.xml"/><Relationship Id="rId10" Type="http://schemas.openxmlformats.org/officeDocument/2006/relationships/slideLayout" Target="../slideLayouts/slideLayout20.xml"/><Relationship Id="rId21" Type="http://schemas.openxmlformats.org/officeDocument/2006/relationships/slideLayout" Target="../slideLayouts/slideLayout31.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 Type="http://schemas.openxmlformats.org/officeDocument/2006/relationships/image" Target="../media/image1.jp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5" Type="http://schemas.openxmlformats.org/officeDocument/2006/relationships/slideLayout" Target="../slideLayouts/slideLayout15.xml"/><Relationship Id="rId19" Type="http://schemas.openxmlformats.org/officeDocument/2006/relationships/slideLayout" Target="../slideLayouts/slideLayout29.xml"/><Relationship Id="rId6" Type="http://schemas.openxmlformats.org/officeDocument/2006/relationships/slideLayout" Target="../slideLayouts/slideLayout16.xml"/><Relationship Id="rId18" Type="http://schemas.openxmlformats.org/officeDocument/2006/relationships/slideLayout" Target="../slideLayouts/slideLayout28.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accent5"/>
              </a:buClr>
              <a:buSzPts val="2700"/>
              <a:buFont typeface="Arial"/>
              <a:buNone/>
              <a:defRPr b="0" i="0" sz="2700" u="none" cap="none" strike="noStrike">
                <a:solidFill>
                  <a:schemeClr val="accent5"/>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rmAutofit/>
          </a:bodyPr>
          <a:lstStyle>
            <a:lvl1pPr indent="-361950" lvl="0" marL="457200" marR="0" rtl="0" algn="l">
              <a:lnSpc>
                <a:spcPct val="90000"/>
              </a:lnSpc>
              <a:spcBef>
                <a:spcPts val="800"/>
              </a:spcBef>
              <a:spcAft>
                <a:spcPts val="0"/>
              </a:spcAft>
              <a:buClr>
                <a:schemeClr val="accent5"/>
              </a:buClr>
              <a:buSzPts val="2100"/>
              <a:buFont typeface="Arial"/>
              <a:buChar char="•"/>
              <a:defRPr b="0" i="0" sz="2100" u="none" cap="none" strike="noStrike">
                <a:solidFill>
                  <a:schemeClr val="accent5"/>
                </a:solidFill>
                <a:latin typeface="Arial"/>
                <a:ea typeface="Arial"/>
                <a:cs typeface="Arial"/>
                <a:sym typeface="Arial"/>
              </a:defRPr>
            </a:lvl1pPr>
            <a:lvl2pPr indent="-342900" lvl="1" marL="914400" marR="0" rtl="0" algn="l">
              <a:lnSpc>
                <a:spcPct val="90000"/>
              </a:lnSpc>
              <a:spcBef>
                <a:spcPts val="4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2pPr>
            <a:lvl3pPr indent="-323850" lvl="2" marL="1371600" marR="0" rtl="0" algn="l">
              <a:lnSpc>
                <a:spcPct val="90000"/>
              </a:lnSpc>
              <a:spcBef>
                <a:spcPts val="400"/>
              </a:spcBef>
              <a:spcAft>
                <a:spcPts val="0"/>
              </a:spcAft>
              <a:buClr>
                <a:schemeClr val="accent5"/>
              </a:buClr>
              <a:buSzPts val="1500"/>
              <a:buFont typeface="Arial"/>
              <a:buChar char="•"/>
              <a:defRPr b="0" i="0" sz="1500" u="none" cap="none" strike="noStrike">
                <a:solidFill>
                  <a:schemeClr val="accent5"/>
                </a:solidFill>
                <a:latin typeface="Arial"/>
                <a:ea typeface="Arial"/>
                <a:cs typeface="Arial"/>
                <a:sym typeface="Arial"/>
              </a:defRPr>
            </a:lvl3pPr>
            <a:lvl4pPr indent="-317500" lvl="3" marL="1828800" marR="0" rtl="0" algn="l">
              <a:lnSpc>
                <a:spcPct val="90000"/>
              </a:lnSpc>
              <a:spcBef>
                <a:spcPts val="400"/>
              </a:spcBef>
              <a:spcAft>
                <a:spcPts val="0"/>
              </a:spcAft>
              <a:buClr>
                <a:schemeClr val="accent5"/>
              </a:buClr>
              <a:buSzPts val="1400"/>
              <a:buFont typeface="Arial"/>
              <a:buChar char="•"/>
              <a:defRPr b="0" i="0" sz="1400" u="none" cap="none" strike="noStrike">
                <a:solidFill>
                  <a:schemeClr val="accent5"/>
                </a:solidFill>
                <a:latin typeface="Arial"/>
                <a:ea typeface="Arial"/>
                <a:cs typeface="Arial"/>
                <a:sym typeface="Arial"/>
              </a:defRPr>
            </a:lvl4pPr>
            <a:lvl5pPr indent="-317500" lvl="4" marL="2286000" marR="0" rtl="0" algn="l">
              <a:lnSpc>
                <a:spcPct val="90000"/>
              </a:lnSpc>
              <a:spcBef>
                <a:spcPts val="400"/>
              </a:spcBef>
              <a:spcAft>
                <a:spcPts val="0"/>
              </a:spcAft>
              <a:buClr>
                <a:schemeClr val="accent5"/>
              </a:buClr>
              <a:buSzPts val="1400"/>
              <a:buFont typeface="Arial"/>
              <a:buChar char="•"/>
              <a:defRPr b="0" i="0" sz="1400" u="none" cap="none" strike="noStrike">
                <a:solidFill>
                  <a:schemeClr val="accent5"/>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descr="A blue sky&#10;&#10;Description automatically generated" id="53" name="Google Shape;53;p13"/>
          <p:cNvPicPr preferRelativeResize="0"/>
          <p:nvPr/>
        </p:nvPicPr>
        <p:blipFill rotWithShape="1">
          <a:blip r:embed="rId1">
            <a:alphaModFix/>
          </a:blip>
          <a:srcRect b="0" l="0" r="0" t="0"/>
          <a:stretch/>
        </p:blipFill>
        <p:spPr>
          <a:xfrm>
            <a:off x="0" y="2295"/>
            <a:ext cx="9144000" cy="514120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0.xml"/><Relationship Id="rId3" Type="http://schemas.openxmlformats.org/officeDocument/2006/relationships/image" Target="../media/image26.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 Id="rId3"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hyperlink" Target="mailto:Jsoto157@fiu.edu" TargetMode="External"/><Relationship Id="rId4" Type="http://schemas.openxmlformats.org/officeDocument/2006/relationships/hyperlink" Target="mailto:ksala046@fiu.edu" TargetMode="External"/><Relationship Id="rId5" Type="http://schemas.openxmlformats.org/officeDocument/2006/relationships/hyperlink" Target="mailto:phern115@fiu.edu" TargetMode="External"/><Relationship Id="rId6" Type="http://schemas.openxmlformats.org/officeDocument/2006/relationships/hyperlink" Target="mailto:lnels040@fiu.edu"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4.xml"/><Relationship Id="rId3"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5.xml"/><Relationship Id="rId3"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8.xml"/><Relationship Id="rId3" Type="http://schemas.openxmlformats.org/officeDocument/2006/relationships/image" Target="../media/image27.png"/><Relationship Id="rId4" Type="http://schemas.openxmlformats.org/officeDocument/2006/relationships/image" Target="../media/image25.png"/><Relationship Id="rId5"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23.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4"/>
          <p:cNvSpPr txBox="1"/>
          <p:nvPr>
            <p:ph type="title"/>
          </p:nvPr>
        </p:nvSpPr>
        <p:spPr>
          <a:xfrm>
            <a:off x="100" y="2352150"/>
            <a:ext cx="9144000" cy="27915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990"/>
              <a:buFont typeface="Arial"/>
              <a:buNone/>
            </a:pPr>
            <a:r>
              <a:rPr lang="en" sz="3365"/>
              <a:t>Capstone Project Selection Process</a:t>
            </a:r>
            <a:endParaRPr sz="3365"/>
          </a:p>
          <a:p>
            <a:pPr indent="0" lvl="0" marL="0" rtl="0" algn="ctr">
              <a:lnSpc>
                <a:spcPct val="90000"/>
              </a:lnSpc>
              <a:spcBef>
                <a:spcPts val="1000"/>
              </a:spcBef>
              <a:spcAft>
                <a:spcPts val="0"/>
              </a:spcAft>
              <a:buClr>
                <a:schemeClr val="dk1"/>
              </a:buClr>
              <a:buSzPts val="990"/>
              <a:buFont typeface="Arial"/>
              <a:buNone/>
            </a:pPr>
            <a:r>
              <a:rPr b="1" lang="en" sz="1790"/>
              <a:t>Team Members:</a:t>
            </a:r>
            <a:r>
              <a:rPr lang="en" sz="1790"/>
              <a:t> Karim Salazar Wong, Leanne Nelson, Jorge Soto,	</a:t>
            </a:r>
            <a:br>
              <a:rPr lang="en" sz="1790"/>
            </a:br>
            <a:r>
              <a:rPr lang="en" sz="1790"/>
              <a:t>  Paola Hernandez, Athena Scarlett</a:t>
            </a:r>
            <a:endParaRPr sz="1790"/>
          </a:p>
          <a:p>
            <a:pPr indent="0" lvl="0" marL="0" rtl="0" algn="ctr">
              <a:lnSpc>
                <a:spcPct val="90000"/>
              </a:lnSpc>
              <a:spcBef>
                <a:spcPts val="1000"/>
              </a:spcBef>
              <a:spcAft>
                <a:spcPts val="0"/>
              </a:spcAft>
              <a:buClr>
                <a:schemeClr val="dk1"/>
              </a:buClr>
              <a:buSzPts val="990"/>
              <a:buFont typeface="Arial"/>
              <a:buNone/>
            </a:pPr>
            <a:r>
              <a:rPr b="1" lang="en" sz="1790"/>
              <a:t>Professor:</a:t>
            </a:r>
            <a:r>
              <a:rPr lang="en" sz="1790"/>
              <a:t> Masoud Sadjadi</a:t>
            </a:r>
            <a:endParaRPr sz="1790"/>
          </a:p>
          <a:p>
            <a:pPr indent="0" lvl="0" marL="0" rtl="0" algn="ctr">
              <a:lnSpc>
                <a:spcPct val="90000"/>
              </a:lnSpc>
              <a:spcBef>
                <a:spcPts val="0"/>
              </a:spcBef>
              <a:spcAft>
                <a:spcPts val="0"/>
              </a:spcAft>
              <a:buClr>
                <a:schemeClr val="dk1"/>
              </a:buClr>
              <a:buSzPts val="990"/>
              <a:buFont typeface="Arial"/>
              <a:buNone/>
            </a:pPr>
            <a:r>
              <a:t/>
            </a:r>
            <a:endParaRPr sz="1790"/>
          </a:p>
          <a:p>
            <a:pPr indent="0" lvl="0" marL="0" rtl="0" algn="ctr">
              <a:lnSpc>
                <a:spcPct val="90000"/>
              </a:lnSpc>
              <a:spcBef>
                <a:spcPts val="0"/>
              </a:spcBef>
              <a:spcAft>
                <a:spcPts val="0"/>
              </a:spcAft>
              <a:buClr>
                <a:schemeClr val="dk1"/>
              </a:buClr>
              <a:buSzPts val="990"/>
              <a:buFont typeface="Arial"/>
              <a:buNone/>
            </a:pPr>
            <a:r>
              <a:rPr lang="en" sz="800"/>
              <a:t>School of Computing and Information Sciences</a:t>
            </a:r>
            <a:endParaRPr sz="800"/>
          </a:p>
          <a:p>
            <a:pPr indent="0" lvl="0" marL="0" rtl="0" algn="ctr">
              <a:lnSpc>
                <a:spcPct val="90000"/>
              </a:lnSpc>
              <a:spcBef>
                <a:spcPts val="0"/>
              </a:spcBef>
              <a:spcAft>
                <a:spcPts val="0"/>
              </a:spcAft>
              <a:buClr>
                <a:schemeClr val="accent5"/>
              </a:buClr>
              <a:buSzPts val="2430"/>
              <a:buFont typeface="Arial"/>
              <a:buNone/>
            </a:pPr>
            <a:r>
              <a:rPr lang="en" sz="800"/>
              <a:t>Florida International University</a:t>
            </a:r>
            <a:endParaRPr sz="800"/>
          </a:p>
          <a:p>
            <a:pPr indent="0" lvl="0" marL="0" rtl="0" algn="ctr">
              <a:lnSpc>
                <a:spcPct val="90000"/>
              </a:lnSpc>
              <a:spcBef>
                <a:spcPts val="0"/>
              </a:spcBef>
              <a:spcAft>
                <a:spcPts val="0"/>
              </a:spcAft>
              <a:buClr>
                <a:schemeClr val="accent5"/>
              </a:buClr>
              <a:buSzPts val="2430"/>
              <a:buFont typeface="Arial"/>
              <a:buNone/>
            </a:pPr>
            <a:r>
              <a:t/>
            </a:r>
            <a:endParaRPr sz="800"/>
          </a:p>
          <a:p>
            <a:pPr indent="0" lvl="0" marL="0" rtl="0" algn="ctr">
              <a:lnSpc>
                <a:spcPct val="90000"/>
              </a:lnSpc>
              <a:spcBef>
                <a:spcPts val="0"/>
              </a:spcBef>
              <a:spcAft>
                <a:spcPts val="0"/>
              </a:spcAft>
              <a:buClr>
                <a:schemeClr val="accent5"/>
              </a:buClr>
              <a:buSzPts val="2430"/>
              <a:buFont typeface="Arial"/>
              <a:buNone/>
            </a:pPr>
            <a:r>
              <a:rPr lang="en" sz="800"/>
              <a:t>4/21/2023</a:t>
            </a:r>
            <a:endParaRPr sz="800"/>
          </a:p>
        </p:txBody>
      </p:sp>
      <p:pic>
        <p:nvPicPr>
          <p:cNvPr descr="A picture containing drawing&#10;&#10;Description automatically generated" id="265" name="Google Shape;265;p34"/>
          <p:cNvPicPr preferRelativeResize="0"/>
          <p:nvPr/>
        </p:nvPicPr>
        <p:blipFill rotWithShape="1">
          <a:blip r:embed="rId3">
            <a:alphaModFix/>
          </a:blip>
          <a:srcRect b="0" l="0" r="0" t="0"/>
          <a:stretch/>
        </p:blipFill>
        <p:spPr>
          <a:xfrm>
            <a:off x="2824952" y="1680203"/>
            <a:ext cx="3494096" cy="671942"/>
          </a:xfrm>
          <a:prstGeom prst="rect">
            <a:avLst/>
          </a:prstGeom>
          <a:noFill/>
          <a:ln>
            <a:noFill/>
          </a:ln>
        </p:spPr>
      </p:pic>
      <p:sp>
        <p:nvSpPr>
          <p:cNvPr id="266" name="Google Shape;266;p34"/>
          <p:cNvSpPr txBox="1"/>
          <p:nvPr/>
        </p:nvSpPr>
        <p:spPr>
          <a:xfrm>
            <a:off x="100" y="379700"/>
            <a:ext cx="9144000" cy="13005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3000">
                <a:solidFill>
                  <a:schemeClr val="accent5"/>
                </a:solidFill>
              </a:rPr>
              <a:t>Senior Project Final Presentation</a:t>
            </a:r>
            <a:endParaRPr sz="3000">
              <a:solidFill>
                <a:schemeClr val="accent5"/>
              </a:solidFill>
            </a:endParaRPr>
          </a:p>
          <a:p>
            <a:pPr indent="0" lvl="0" marL="0" rtl="0" algn="ctr">
              <a:lnSpc>
                <a:spcPct val="115000"/>
              </a:lnSpc>
              <a:spcBef>
                <a:spcPts val="0"/>
              </a:spcBef>
              <a:spcAft>
                <a:spcPts val="0"/>
              </a:spcAft>
              <a:buNone/>
            </a:pPr>
            <a:r>
              <a:rPr lang="en" sz="3800">
                <a:solidFill>
                  <a:schemeClr val="accent5"/>
                </a:solidFill>
              </a:rPr>
              <a:t>Spring 2023</a:t>
            </a:r>
            <a:endParaRPr sz="38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pic>
        <p:nvPicPr>
          <p:cNvPr id="327" name="Google Shape;327;p43"/>
          <p:cNvPicPr preferRelativeResize="0"/>
          <p:nvPr/>
        </p:nvPicPr>
        <p:blipFill rotWithShape="1">
          <a:blip r:embed="rId3">
            <a:alphaModFix/>
          </a:blip>
          <a:srcRect b="5060" l="1016" r="2187" t="1742"/>
          <a:stretch/>
        </p:blipFill>
        <p:spPr>
          <a:xfrm>
            <a:off x="4074127" y="1106625"/>
            <a:ext cx="4516422" cy="2699125"/>
          </a:xfrm>
          <a:prstGeom prst="rect">
            <a:avLst/>
          </a:prstGeom>
          <a:noFill/>
          <a:ln cap="flat" cmpd="sng" w="9525">
            <a:solidFill>
              <a:srgbClr val="000000"/>
            </a:solidFill>
            <a:prstDash val="solid"/>
            <a:round/>
            <a:headEnd len="sm" w="sm" type="none"/>
            <a:tailEnd len="sm" w="sm" type="none"/>
          </a:ln>
        </p:spPr>
      </p:pic>
      <p:sp>
        <p:nvSpPr>
          <p:cNvPr id="328" name="Google Shape;328;p43"/>
          <p:cNvSpPr txBox="1"/>
          <p:nvPr>
            <p:ph type="title"/>
          </p:nvPr>
        </p:nvSpPr>
        <p:spPr>
          <a:xfrm>
            <a:off x="0" y="408400"/>
            <a:ext cx="2931900" cy="4230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Clr>
                <a:schemeClr val="accent3"/>
              </a:buClr>
              <a:buSzPts val="2400"/>
              <a:buFont typeface="Arial"/>
              <a:buNone/>
            </a:pPr>
            <a:r>
              <a:rPr lang="en" sz="3600"/>
              <a:t>Deployment Diagrams</a:t>
            </a:r>
            <a:endParaRPr sz="1100"/>
          </a:p>
        </p:txBody>
      </p:sp>
      <p:pic>
        <p:nvPicPr>
          <p:cNvPr id="329" name="Google Shape;329;p43"/>
          <p:cNvPicPr preferRelativeResize="0"/>
          <p:nvPr/>
        </p:nvPicPr>
        <p:blipFill rotWithShape="1">
          <a:blip r:embed="rId4">
            <a:alphaModFix/>
          </a:blip>
          <a:srcRect b="6253" l="1526" r="0" t="14387"/>
          <a:stretch/>
        </p:blipFill>
        <p:spPr>
          <a:xfrm>
            <a:off x="0" y="1761800"/>
            <a:ext cx="4844026" cy="2699125"/>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44"/>
          <p:cNvSpPr txBox="1"/>
          <p:nvPr>
            <p:ph idx="1" type="body"/>
          </p:nvPr>
        </p:nvSpPr>
        <p:spPr>
          <a:xfrm>
            <a:off x="0" y="1917975"/>
            <a:ext cx="4572000" cy="2514600"/>
          </a:xfrm>
          <a:prstGeom prst="rect">
            <a:avLst/>
          </a:prstGeom>
          <a:noFill/>
          <a:ln>
            <a:noFill/>
          </a:ln>
        </p:spPr>
        <p:txBody>
          <a:bodyPr anchorCtr="0" anchor="ctr" bIns="34275" lIns="68575" spcFirstLastPara="1" rIns="68575" wrap="square" tIns="34275">
            <a:normAutofit/>
          </a:bodyPr>
          <a:lstStyle/>
          <a:p>
            <a:pPr indent="-304800" lvl="0" marL="457200" rtl="0" algn="l">
              <a:lnSpc>
                <a:spcPct val="150000"/>
              </a:lnSpc>
              <a:spcBef>
                <a:spcPts val="0"/>
              </a:spcBef>
              <a:spcAft>
                <a:spcPts val="0"/>
              </a:spcAft>
              <a:buClr>
                <a:schemeClr val="dk1"/>
              </a:buClr>
              <a:buSzPts val="1200"/>
              <a:buChar char="•"/>
            </a:pPr>
            <a:r>
              <a:rPr lang="en" sz="1200">
                <a:solidFill>
                  <a:schemeClr val="dk1"/>
                </a:solidFill>
              </a:rPr>
              <a:t>By leveraging Google's suite of products, we can ensure enhanced security and privacy measures, as Google employs advanced data protection protocols in their world-class data centers. </a:t>
            </a:r>
            <a:endParaRPr sz="1200">
              <a:solidFill>
                <a:schemeClr val="dk1"/>
              </a:solidFill>
            </a:endParaRPr>
          </a:p>
          <a:p>
            <a:pPr indent="-304800" lvl="0" marL="457200" rtl="0" algn="l">
              <a:lnSpc>
                <a:spcPct val="150000"/>
              </a:lnSpc>
              <a:spcBef>
                <a:spcPts val="0"/>
              </a:spcBef>
              <a:spcAft>
                <a:spcPts val="0"/>
              </a:spcAft>
              <a:buClr>
                <a:schemeClr val="dk1"/>
              </a:buClr>
              <a:buSzPts val="1200"/>
              <a:buChar char="•"/>
            </a:pPr>
            <a:r>
              <a:rPr lang="en" sz="1200">
                <a:solidFill>
                  <a:schemeClr val="dk1"/>
                </a:solidFill>
              </a:rPr>
              <a:t>Includes encryption of data both in transit and at rest, providing an additional layer of safeguarding for the stored information. </a:t>
            </a:r>
            <a:endParaRPr sz="1200">
              <a:solidFill>
                <a:schemeClr val="dk1"/>
              </a:solidFill>
            </a:endParaRPr>
          </a:p>
          <a:p>
            <a:pPr indent="-304800" lvl="0" marL="457200" rtl="0" algn="l">
              <a:lnSpc>
                <a:spcPct val="150000"/>
              </a:lnSpc>
              <a:spcBef>
                <a:spcPts val="0"/>
              </a:spcBef>
              <a:spcAft>
                <a:spcPts val="0"/>
              </a:spcAft>
              <a:buClr>
                <a:schemeClr val="dk1"/>
              </a:buClr>
              <a:buSzPts val="1200"/>
              <a:buChar char="•"/>
            </a:pPr>
            <a:r>
              <a:rPr lang="en" sz="1200">
                <a:solidFill>
                  <a:schemeClr val="dk1"/>
                </a:solidFill>
              </a:rPr>
              <a:t>The spreadsheet is also only </a:t>
            </a:r>
            <a:r>
              <a:rPr lang="en" sz="1200">
                <a:solidFill>
                  <a:schemeClr val="dk1"/>
                </a:solidFill>
              </a:rPr>
              <a:t>accessible</a:t>
            </a:r>
            <a:r>
              <a:rPr lang="en" sz="1200">
                <a:solidFill>
                  <a:schemeClr val="dk1"/>
                </a:solidFill>
              </a:rPr>
              <a:t> to authorized individuals.</a:t>
            </a:r>
            <a:endParaRPr sz="2400"/>
          </a:p>
        </p:txBody>
      </p:sp>
      <p:sp>
        <p:nvSpPr>
          <p:cNvPr id="335" name="Google Shape;335;p44"/>
          <p:cNvSpPr txBox="1"/>
          <p:nvPr>
            <p:ph type="title"/>
          </p:nvPr>
        </p:nvSpPr>
        <p:spPr>
          <a:xfrm>
            <a:off x="-26" y="1357275"/>
            <a:ext cx="9144000" cy="5607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accent3"/>
              </a:buClr>
              <a:buSzPts val="2100"/>
              <a:buFont typeface="Arial"/>
              <a:buNone/>
            </a:pPr>
            <a:r>
              <a:rPr lang="en" sz="3600"/>
              <a:t>Safety &amp; Persistence</a:t>
            </a:r>
            <a:endParaRPr sz="3600"/>
          </a:p>
        </p:txBody>
      </p:sp>
      <p:sp>
        <p:nvSpPr>
          <p:cNvPr id="336" name="Google Shape;336;p44"/>
          <p:cNvSpPr txBox="1"/>
          <p:nvPr>
            <p:ph idx="1" type="body"/>
          </p:nvPr>
        </p:nvSpPr>
        <p:spPr>
          <a:xfrm>
            <a:off x="4572000" y="1917975"/>
            <a:ext cx="4572000" cy="2514600"/>
          </a:xfrm>
          <a:prstGeom prst="rect">
            <a:avLst/>
          </a:prstGeom>
          <a:noFill/>
          <a:ln>
            <a:noFill/>
          </a:ln>
        </p:spPr>
        <p:txBody>
          <a:bodyPr anchorCtr="0" anchor="ctr" bIns="34275" lIns="68575" spcFirstLastPara="1" rIns="68575" wrap="square" tIns="34275">
            <a:normAutofit/>
          </a:bodyPr>
          <a:lstStyle/>
          <a:p>
            <a:pPr indent="-304800" lvl="0" marL="457200" rtl="0" algn="l">
              <a:lnSpc>
                <a:spcPct val="150000"/>
              </a:lnSpc>
              <a:spcBef>
                <a:spcPts val="0"/>
              </a:spcBef>
              <a:spcAft>
                <a:spcPts val="0"/>
              </a:spcAft>
              <a:buClr>
                <a:schemeClr val="dk1"/>
              </a:buClr>
              <a:buSzPts val="1200"/>
              <a:buChar char="•"/>
            </a:pPr>
            <a:r>
              <a:rPr lang="en" sz="1200">
                <a:solidFill>
                  <a:schemeClr val="dk1"/>
                </a:solidFill>
              </a:rPr>
              <a:t>Incorporates a data retention mechanism that archives form input by storing it in our associated Google Sheets, ensuring the persistence of the data even in the event of system shutdowns. </a:t>
            </a:r>
            <a:endParaRPr sz="1200">
              <a:solidFill>
                <a:schemeClr val="dk1"/>
              </a:solidFill>
            </a:endParaRPr>
          </a:p>
          <a:p>
            <a:pPr indent="-304800" lvl="0" marL="457200" rtl="0" algn="l">
              <a:lnSpc>
                <a:spcPct val="150000"/>
              </a:lnSpc>
              <a:spcBef>
                <a:spcPts val="0"/>
              </a:spcBef>
              <a:spcAft>
                <a:spcPts val="0"/>
              </a:spcAft>
              <a:buClr>
                <a:schemeClr val="dk1"/>
              </a:buClr>
              <a:buSzPts val="1200"/>
              <a:buChar char="•"/>
            </a:pPr>
            <a:r>
              <a:rPr lang="en" sz="1200">
                <a:solidFill>
                  <a:schemeClr val="dk1"/>
                </a:solidFill>
              </a:rPr>
              <a:t>The utilization of Google Sheets leverages the cloud-based storage capabilities of Google Drive, allowing for online data preservation. </a:t>
            </a:r>
            <a:endParaRPr sz="24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pic>
        <p:nvPicPr>
          <p:cNvPr id="341" name="Google Shape;341;p45"/>
          <p:cNvPicPr preferRelativeResize="0"/>
          <p:nvPr/>
        </p:nvPicPr>
        <p:blipFill>
          <a:blip r:embed="rId3">
            <a:alphaModFix/>
          </a:blip>
          <a:stretch>
            <a:fillRect/>
          </a:stretch>
        </p:blipFill>
        <p:spPr>
          <a:xfrm>
            <a:off x="2057525" y="1168753"/>
            <a:ext cx="6755450" cy="3669945"/>
          </a:xfrm>
          <a:prstGeom prst="rect">
            <a:avLst/>
          </a:prstGeom>
          <a:noFill/>
          <a:ln>
            <a:noFill/>
          </a:ln>
        </p:spPr>
      </p:pic>
      <p:sp>
        <p:nvSpPr>
          <p:cNvPr id="342" name="Google Shape;342;p45"/>
          <p:cNvSpPr txBox="1"/>
          <p:nvPr>
            <p:ph type="title"/>
          </p:nvPr>
        </p:nvSpPr>
        <p:spPr>
          <a:xfrm>
            <a:off x="2461652" y="614886"/>
            <a:ext cx="5947200" cy="5607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sz="3600"/>
              <a:t>Class Diagram</a:t>
            </a:r>
            <a:endParaRPr sz="36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46"/>
          <p:cNvSpPr txBox="1"/>
          <p:nvPr>
            <p:ph idx="1" type="body"/>
          </p:nvPr>
        </p:nvSpPr>
        <p:spPr>
          <a:xfrm>
            <a:off x="108900" y="2053450"/>
            <a:ext cx="8916000" cy="2870400"/>
          </a:xfrm>
          <a:prstGeom prst="rect">
            <a:avLst/>
          </a:prstGeom>
          <a:noFill/>
          <a:ln>
            <a:noFill/>
          </a:ln>
        </p:spPr>
        <p:txBody>
          <a:bodyPr anchorCtr="0" anchor="ctr" bIns="34275" lIns="68575" spcFirstLastPara="1" rIns="68575" wrap="square" tIns="34275">
            <a:normAutofit fontScale="47500" lnSpcReduction="10000"/>
          </a:bodyPr>
          <a:lstStyle/>
          <a:p>
            <a:pPr indent="0" lvl="0" marL="0" rtl="0" algn="l">
              <a:lnSpc>
                <a:spcPct val="90000"/>
              </a:lnSpc>
              <a:spcBef>
                <a:spcPts val="1000"/>
              </a:spcBef>
              <a:spcAft>
                <a:spcPts val="0"/>
              </a:spcAft>
              <a:buNone/>
            </a:pPr>
            <a:r>
              <a:rPr lang="en" sz="2400"/>
              <a:t>This r</a:t>
            </a:r>
            <a:r>
              <a:rPr lang="en" sz="2400"/>
              <a:t>uns if there are Capstone I students and it is the day after the deadline to submit group preferences.</a:t>
            </a:r>
            <a:endParaRPr sz="2400"/>
          </a:p>
          <a:p>
            <a:pPr indent="-300990" lvl="0" marL="457200" rtl="0" algn="l">
              <a:lnSpc>
                <a:spcPct val="90000"/>
              </a:lnSpc>
              <a:spcBef>
                <a:spcPts val="1000"/>
              </a:spcBef>
              <a:spcAft>
                <a:spcPts val="0"/>
              </a:spcAft>
              <a:buSzPct val="100000"/>
              <a:buChar char="●"/>
            </a:pPr>
            <a:r>
              <a:rPr lang="en" sz="2400"/>
              <a:t>S</a:t>
            </a:r>
            <a:r>
              <a:rPr lang="en" sz="2400"/>
              <a:t>tudents who mutually prefer </a:t>
            </a:r>
            <a:r>
              <a:rPr lang="en" sz="2400"/>
              <a:t>each other are grouped together first.</a:t>
            </a:r>
            <a:endParaRPr sz="2400"/>
          </a:p>
          <a:p>
            <a:pPr indent="-300990" lvl="0" marL="457200" rtl="0" algn="l">
              <a:lnSpc>
                <a:spcPct val="90000"/>
              </a:lnSpc>
              <a:spcBef>
                <a:spcPts val="1000"/>
              </a:spcBef>
              <a:spcAft>
                <a:spcPts val="0"/>
              </a:spcAft>
              <a:buSzPct val="100000"/>
              <a:buChar char="●"/>
            </a:pPr>
            <a:r>
              <a:rPr lang="en" sz="2400"/>
              <a:t>Then, for every remaining student with preferences</a:t>
            </a:r>
            <a:r>
              <a:rPr lang="en" sz="2400"/>
              <a:t> (</a:t>
            </a:r>
            <a:r>
              <a:rPr b="1" lang="en" sz="2400"/>
              <a:t>S</a:t>
            </a:r>
            <a:r>
              <a:rPr lang="en" sz="2400"/>
              <a:t>):</a:t>
            </a:r>
            <a:endParaRPr sz="2400"/>
          </a:p>
          <a:p>
            <a:pPr indent="-300990" lvl="1" marL="914400" rtl="0" algn="l">
              <a:lnSpc>
                <a:spcPct val="90000"/>
              </a:lnSpc>
              <a:spcBef>
                <a:spcPts val="1000"/>
              </a:spcBef>
              <a:spcAft>
                <a:spcPts val="0"/>
              </a:spcAft>
              <a:buSzPct val="100000"/>
              <a:buChar char="○"/>
            </a:pPr>
            <a:r>
              <a:rPr lang="en" sz="2400"/>
              <a:t>Identify whether students they prefer (</a:t>
            </a:r>
            <a:r>
              <a:rPr b="1" lang="en" sz="2400"/>
              <a:t>P</a:t>
            </a:r>
            <a:r>
              <a:rPr lang="en" sz="2400"/>
              <a:t>) are already in a group.</a:t>
            </a:r>
            <a:endParaRPr sz="2400"/>
          </a:p>
          <a:p>
            <a:pPr indent="-300990" lvl="1" marL="914400" rtl="0" algn="l">
              <a:lnSpc>
                <a:spcPct val="90000"/>
              </a:lnSpc>
              <a:spcBef>
                <a:spcPts val="1000"/>
              </a:spcBef>
              <a:spcAft>
                <a:spcPts val="0"/>
              </a:spcAft>
              <a:buSzPct val="100000"/>
              <a:buChar char="○"/>
            </a:pPr>
            <a:r>
              <a:rPr lang="en" sz="2400"/>
              <a:t>If there are multiple </a:t>
            </a:r>
            <a:r>
              <a:rPr b="1" lang="en" sz="2400"/>
              <a:t>P</a:t>
            </a:r>
            <a:r>
              <a:rPr lang="en" sz="2400"/>
              <a:t>’s in a group </a:t>
            </a:r>
            <a:r>
              <a:rPr lang="en" sz="2400"/>
              <a:t>and</a:t>
            </a:r>
            <a:r>
              <a:rPr lang="en" sz="2400"/>
              <a:t> 2</a:t>
            </a:r>
            <a:r>
              <a:rPr lang="en" sz="2400"/>
              <a:t> of those </a:t>
            </a:r>
            <a:r>
              <a:rPr b="1" lang="en" sz="2400"/>
              <a:t>P</a:t>
            </a:r>
            <a:r>
              <a:rPr lang="en" sz="2400"/>
              <a:t> </a:t>
            </a:r>
            <a:r>
              <a:rPr lang="en" sz="2400"/>
              <a:t>groups have a combined student total less than the maximum group size, then merge those groups and add </a:t>
            </a:r>
            <a:r>
              <a:rPr b="1" lang="en" sz="2400"/>
              <a:t>S</a:t>
            </a:r>
            <a:r>
              <a:rPr lang="en" sz="2400"/>
              <a:t> to that merged group.</a:t>
            </a:r>
            <a:endParaRPr sz="2400"/>
          </a:p>
          <a:p>
            <a:pPr indent="-300990" lvl="1" marL="914400" rtl="0" algn="l">
              <a:lnSpc>
                <a:spcPct val="90000"/>
              </a:lnSpc>
              <a:spcBef>
                <a:spcPts val="1000"/>
              </a:spcBef>
              <a:spcAft>
                <a:spcPts val="0"/>
              </a:spcAft>
              <a:buSzPct val="100000"/>
              <a:buChar char="○"/>
            </a:pPr>
            <a:r>
              <a:rPr lang="en" sz="2400"/>
              <a:t>Otherwise for every </a:t>
            </a:r>
            <a:r>
              <a:rPr b="1" lang="en" sz="2400"/>
              <a:t>P</a:t>
            </a:r>
            <a:r>
              <a:rPr lang="en" sz="2400"/>
              <a:t> in a group:</a:t>
            </a:r>
            <a:endParaRPr sz="2400"/>
          </a:p>
          <a:p>
            <a:pPr indent="-300989" lvl="2" marL="1371600" rtl="0" algn="l">
              <a:lnSpc>
                <a:spcPct val="90000"/>
              </a:lnSpc>
              <a:spcBef>
                <a:spcPts val="1000"/>
              </a:spcBef>
              <a:spcAft>
                <a:spcPts val="0"/>
              </a:spcAft>
              <a:buSzPct val="100000"/>
              <a:buChar char="■"/>
            </a:pPr>
            <a:r>
              <a:rPr lang="en" sz="2400"/>
              <a:t>If </a:t>
            </a:r>
            <a:r>
              <a:rPr b="1" lang="en" sz="2400"/>
              <a:t>P</a:t>
            </a:r>
            <a:r>
              <a:rPr lang="en" sz="2400"/>
              <a:t>’s</a:t>
            </a:r>
            <a:r>
              <a:rPr lang="en" sz="2400"/>
              <a:t> group can fit </a:t>
            </a:r>
            <a:r>
              <a:rPr b="1" lang="en" sz="2400"/>
              <a:t>S </a:t>
            </a:r>
            <a:r>
              <a:rPr lang="en" sz="2400"/>
              <a:t>and all ungrouped preferences (</a:t>
            </a:r>
            <a:r>
              <a:rPr b="1" lang="en" sz="2400"/>
              <a:t>U</a:t>
            </a:r>
            <a:r>
              <a:rPr lang="en" sz="2400"/>
              <a:t>), then add </a:t>
            </a:r>
            <a:r>
              <a:rPr b="1" lang="en" sz="2400"/>
              <a:t>S</a:t>
            </a:r>
            <a:r>
              <a:rPr lang="en" sz="2400"/>
              <a:t> and </a:t>
            </a:r>
            <a:r>
              <a:rPr b="1" lang="en" sz="2400"/>
              <a:t>U </a:t>
            </a:r>
            <a:r>
              <a:rPr lang="en" sz="2400"/>
              <a:t>to that group.</a:t>
            </a:r>
            <a:endParaRPr sz="2400"/>
          </a:p>
          <a:p>
            <a:pPr indent="-300989" lvl="2" marL="1371600" rtl="0" algn="l">
              <a:spcBef>
                <a:spcPts val="1000"/>
              </a:spcBef>
              <a:spcAft>
                <a:spcPts val="0"/>
              </a:spcAft>
              <a:buSzPct val="100000"/>
              <a:buChar char="■"/>
            </a:pPr>
            <a:r>
              <a:rPr lang="en" sz="2400"/>
              <a:t>If </a:t>
            </a:r>
            <a:r>
              <a:rPr b="1" lang="en" sz="2400"/>
              <a:t>P</a:t>
            </a:r>
            <a:r>
              <a:rPr lang="en" sz="2400"/>
              <a:t>’s group is full and there is another group that can fit </a:t>
            </a:r>
            <a:r>
              <a:rPr b="1" lang="en" sz="2400"/>
              <a:t>S </a:t>
            </a:r>
            <a:r>
              <a:rPr lang="en" sz="2400"/>
              <a:t>and</a:t>
            </a:r>
            <a:r>
              <a:rPr b="1" lang="en" sz="2400"/>
              <a:t> U</a:t>
            </a:r>
            <a:r>
              <a:rPr lang="en" sz="2400"/>
              <a:t>, then add </a:t>
            </a:r>
            <a:r>
              <a:rPr b="1" lang="en" sz="2400"/>
              <a:t>S</a:t>
            </a:r>
            <a:r>
              <a:rPr lang="en" sz="2400"/>
              <a:t> and </a:t>
            </a:r>
            <a:r>
              <a:rPr b="1" lang="en" sz="2400"/>
              <a:t>U</a:t>
            </a:r>
            <a:r>
              <a:rPr lang="en" sz="2400"/>
              <a:t> into that other group.</a:t>
            </a:r>
            <a:endParaRPr sz="2400"/>
          </a:p>
          <a:p>
            <a:pPr indent="-300989" lvl="2" marL="1371600" rtl="0" algn="l">
              <a:lnSpc>
                <a:spcPct val="90000"/>
              </a:lnSpc>
              <a:spcBef>
                <a:spcPts val="1000"/>
              </a:spcBef>
              <a:spcAft>
                <a:spcPts val="0"/>
              </a:spcAft>
              <a:buSzPct val="100000"/>
              <a:buChar char="■"/>
            </a:pPr>
            <a:r>
              <a:rPr lang="en" sz="2400"/>
              <a:t>Otherwise, if </a:t>
            </a:r>
            <a:r>
              <a:rPr b="1" lang="en" sz="2400"/>
              <a:t>P</a:t>
            </a:r>
            <a:r>
              <a:rPr lang="en" sz="2400"/>
              <a:t>’s group can fit at least one more student, then add </a:t>
            </a:r>
            <a:r>
              <a:rPr b="1" lang="en" sz="2400"/>
              <a:t>S</a:t>
            </a:r>
            <a:r>
              <a:rPr lang="en" sz="2400"/>
              <a:t> to that group.</a:t>
            </a:r>
            <a:endParaRPr sz="2400"/>
          </a:p>
          <a:p>
            <a:pPr indent="-300990" lvl="0" marL="457200" rtl="0" algn="l">
              <a:lnSpc>
                <a:spcPct val="90000"/>
              </a:lnSpc>
              <a:spcBef>
                <a:spcPts val="1000"/>
              </a:spcBef>
              <a:spcAft>
                <a:spcPts val="0"/>
              </a:spcAft>
              <a:buSzPct val="100000"/>
              <a:buChar char="●"/>
            </a:pPr>
            <a:r>
              <a:rPr lang="en" sz="2400"/>
              <a:t>Place the remaining students into groups based on which groups have the most space left.</a:t>
            </a:r>
            <a:endParaRPr sz="2400"/>
          </a:p>
        </p:txBody>
      </p:sp>
      <p:sp>
        <p:nvSpPr>
          <p:cNvPr id="348" name="Google Shape;348;p46"/>
          <p:cNvSpPr txBox="1"/>
          <p:nvPr>
            <p:ph type="title"/>
          </p:nvPr>
        </p:nvSpPr>
        <p:spPr>
          <a:xfrm>
            <a:off x="2970273" y="1357286"/>
            <a:ext cx="3269100" cy="5607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accent3"/>
              </a:buClr>
              <a:buSzPts val="2100"/>
              <a:buFont typeface="Arial"/>
              <a:buNone/>
            </a:pPr>
            <a:r>
              <a:rPr lang="en" sz="3600"/>
              <a:t>Main Algorithm</a:t>
            </a:r>
            <a:endParaRPr sz="36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47"/>
          <p:cNvSpPr txBox="1"/>
          <p:nvPr>
            <p:ph idx="1" type="body"/>
          </p:nvPr>
        </p:nvSpPr>
        <p:spPr>
          <a:xfrm>
            <a:off x="0" y="1917850"/>
            <a:ext cx="4572000" cy="2996100"/>
          </a:xfrm>
          <a:prstGeom prst="rect">
            <a:avLst/>
          </a:prstGeom>
        </p:spPr>
        <p:txBody>
          <a:bodyPr anchorCtr="0" anchor="t" bIns="34275" lIns="68575" spcFirstLastPara="1" rIns="68575" wrap="square" tIns="34275">
            <a:normAutofit fontScale="55000" lnSpcReduction="10000"/>
          </a:bodyPr>
          <a:lstStyle/>
          <a:p>
            <a:pPr indent="0" lvl="0" marL="0" rtl="0" algn="ctr">
              <a:spcBef>
                <a:spcPts val="1000"/>
              </a:spcBef>
              <a:spcAft>
                <a:spcPts val="0"/>
              </a:spcAft>
              <a:buNone/>
            </a:pPr>
            <a:r>
              <a:rPr b="1" lang="en" sz="2400">
                <a:solidFill>
                  <a:srgbClr val="FFFFFF"/>
                </a:solidFill>
              </a:rPr>
              <a:t>Sunny Day</a:t>
            </a:r>
            <a:endParaRPr b="1" sz="2400">
              <a:solidFill>
                <a:srgbClr val="FFFFFF"/>
              </a:solidFill>
            </a:endParaRPr>
          </a:p>
          <a:p>
            <a:pPr indent="0" lvl="0" marL="457200" rtl="0" algn="l">
              <a:spcBef>
                <a:spcPts val="1000"/>
              </a:spcBef>
              <a:spcAft>
                <a:spcPts val="0"/>
              </a:spcAft>
              <a:buNone/>
            </a:pPr>
            <a:r>
              <a:rPr b="1" lang="en" sz="2100">
                <a:solidFill>
                  <a:srgbClr val="93C47D"/>
                </a:solidFill>
              </a:rPr>
              <a:t>Test Case 1.1:</a:t>
            </a:r>
            <a:r>
              <a:rPr lang="en" sz="2100">
                <a:solidFill>
                  <a:srgbClr val="93C47D"/>
                </a:solidFill>
              </a:rPr>
              <a:t> Enter A Name</a:t>
            </a:r>
            <a:br>
              <a:rPr lang="en" sz="2400">
                <a:solidFill>
                  <a:srgbClr val="93C47D"/>
                </a:solidFill>
              </a:rPr>
            </a:br>
            <a:r>
              <a:rPr lang="en" sz="2400">
                <a:solidFill>
                  <a:srgbClr val="93C47D"/>
                </a:solidFill>
              </a:rPr>
              <a:t>	</a:t>
            </a:r>
            <a:r>
              <a:rPr lang="en" sz="1600">
                <a:solidFill>
                  <a:srgbClr val="93C47D"/>
                </a:solidFill>
              </a:rPr>
              <a:t>The form accepts and saves the entered name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2.1:</a:t>
            </a:r>
            <a:r>
              <a:rPr lang="en" sz="2100">
                <a:solidFill>
                  <a:srgbClr val="93C47D"/>
                </a:solidFill>
              </a:rPr>
              <a:t> Enter a Valid Email</a:t>
            </a:r>
            <a:br>
              <a:rPr lang="en" sz="2400">
                <a:solidFill>
                  <a:srgbClr val="93C47D"/>
                </a:solidFill>
              </a:rPr>
            </a:br>
            <a:r>
              <a:rPr lang="en" sz="2400">
                <a:solidFill>
                  <a:srgbClr val="93C47D"/>
                </a:solidFill>
              </a:rPr>
              <a:t>	</a:t>
            </a:r>
            <a:r>
              <a:rPr lang="en" sz="1600">
                <a:solidFill>
                  <a:srgbClr val="93C47D"/>
                </a:solidFill>
              </a:rPr>
              <a:t>The form accepts and saves the entered email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3.1:</a:t>
            </a:r>
            <a:r>
              <a:rPr lang="en" sz="2100">
                <a:solidFill>
                  <a:srgbClr val="93C47D"/>
                </a:solidFill>
              </a:rPr>
              <a:t> Enter Affiliation</a:t>
            </a:r>
            <a:br>
              <a:rPr lang="en" sz="2400">
                <a:solidFill>
                  <a:srgbClr val="93C47D"/>
                </a:solidFill>
              </a:rPr>
            </a:br>
            <a:r>
              <a:rPr lang="en" sz="2400">
                <a:solidFill>
                  <a:srgbClr val="93C47D"/>
                </a:solidFill>
              </a:rPr>
              <a:t>	</a:t>
            </a:r>
            <a:r>
              <a:rPr lang="en" sz="1600">
                <a:solidFill>
                  <a:srgbClr val="93C47D"/>
                </a:solidFill>
              </a:rPr>
              <a:t>The form accepts and saves the entered affiliation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4.1:</a:t>
            </a:r>
            <a:r>
              <a:rPr lang="en" sz="2100">
                <a:solidFill>
                  <a:srgbClr val="93C47D"/>
                </a:solidFill>
              </a:rPr>
              <a:t> Enter Job Title</a:t>
            </a:r>
            <a:br>
              <a:rPr lang="en" sz="2400">
                <a:solidFill>
                  <a:srgbClr val="93C47D"/>
                </a:solidFill>
              </a:rPr>
            </a:br>
            <a:r>
              <a:rPr lang="en" sz="2400">
                <a:solidFill>
                  <a:srgbClr val="93C47D"/>
                </a:solidFill>
              </a:rPr>
              <a:t>	</a:t>
            </a:r>
            <a:r>
              <a:rPr lang="en" sz="1600">
                <a:solidFill>
                  <a:srgbClr val="93C47D"/>
                </a:solidFill>
              </a:rPr>
              <a:t>The form accepts and saves the entered title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5.1:</a:t>
            </a:r>
            <a:r>
              <a:rPr lang="en" sz="2100">
                <a:solidFill>
                  <a:srgbClr val="93C47D"/>
                </a:solidFill>
              </a:rPr>
              <a:t> Indicate Highest Completed Degree</a:t>
            </a:r>
            <a:br>
              <a:rPr lang="en" sz="2400">
                <a:solidFill>
                  <a:srgbClr val="93C47D"/>
                </a:solidFill>
              </a:rPr>
            </a:br>
            <a:r>
              <a:rPr lang="en" sz="2400">
                <a:solidFill>
                  <a:srgbClr val="93C47D"/>
                </a:solidFill>
              </a:rPr>
              <a:t>	</a:t>
            </a:r>
            <a:r>
              <a:rPr lang="en" sz="1600">
                <a:solidFill>
                  <a:srgbClr val="93C47D"/>
                </a:solidFill>
              </a:rPr>
              <a:t>The form accepts and saves the entered degree without any errors.</a:t>
            </a:r>
            <a:endParaRPr sz="1600">
              <a:solidFill>
                <a:srgbClr val="93C47D"/>
              </a:solidFill>
            </a:endParaRPr>
          </a:p>
          <a:p>
            <a:pPr indent="0" lvl="0" marL="457200" rtl="0" algn="l">
              <a:spcBef>
                <a:spcPts val="1000"/>
              </a:spcBef>
              <a:spcAft>
                <a:spcPts val="0"/>
              </a:spcAft>
              <a:buClr>
                <a:schemeClr val="dk1"/>
              </a:buClr>
              <a:buSzPct val="52380"/>
              <a:buFont typeface="Arial"/>
              <a:buNone/>
            </a:pPr>
            <a:r>
              <a:rPr b="1" lang="en" sz="2100">
                <a:solidFill>
                  <a:srgbClr val="93C47D"/>
                </a:solidFill>
              </a:rPr>
              <a:t>Test Case 6.1:</a:t>
            </a:r>
            <a:r>
              <a:rPr lang="en" sz="2100">
                <a:solidFill>
                  <a:srgbClr val="93C47D"/>
                </a:solidFill>
              </a:rPr>
              <a:t> Enter Major</a:t>
            </a:r>
            <a:br>
              <a:rPr lang="en" sz="2400">
                <a:solidFill>
                  <a:srgbClr val="93C47D"/>
                </a:solidFill>
              </a:rPr>
            </a:br>
            <a:r>
              <a:rPr lang="en" sz="2400">
                <a:solidFill>
                  <a:srgbClr val="93C47D"/>
                </a:solidFill>
              </a:rPr>
              <a:t>	</a:t>
            </a:r>
            <a:r>
              <a:rPr lang="en" sz="1600">
                <a:solidFill>
                  <a:srgbClr val="93C47D"/>
                </a:solidFill>
              </a:rPr>
              <a:t>The form accepts and saves the entered major without any errors.</a:t>
            </a:r>
            <a:endParaRPr sz="1600">
              <a:solidFill>
                <a:srgbClr val="93C47D"/>
              </a:solidFill>
            </a:endParaRPr>
          </a:p>
        </p:txBody>
      </p:sp>
      <p:sp>
        <p:nvSpPr>
          <p:cNvPr id="354" name="Google Shape;354;p47"/>
          <p:cNvSpPr txBox="1"/>
          <p:nvPr>
            <p:ph type="title"/>
          </p:nvPr>
        </p:nvSpPr>
        <p:spPr>
          <a:xfrm>
            <a:off x="-1" y="1357275"/>
            <a:ext cx="9144000" cy="5607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sz="3600"/>
              <a:t>Test Suite 1:</a:t>
            </a:r>
            <a:r>
              <a:rPr lang="en" sz="3600"/>
              <a:t> Submit Project Information</a:t>
            </a:r>
            <a:endParaRPr sz="3600"/>
          </a:p>
        </p:txBody>
      </p:sp>
      <p:sp>
        <p:nvSpPr>
          <p:cNvPr id="355" name="Google Shape;355;p47"/>
          <p:cNvSpPr txBox="1"/>
          <p:nvPr>
            <p:ph idx="4294967295" type="body"/>
          </p:nvPr>
        </p:nvSpPr>
        <p:spPr>
          <a:xfrm>
            <a:off x="4572000" y="1917975"/>
            <a:ext cx="4572000" cy="2996100"/>
          </a:xfrm>
          <a:prstGeom prst="rect">
            <a:avLst/>
          </a:prstGeom>
        </p:spPr>
        <p:txBody>
          <a:bodyPr anchorCtr="0" anchor="t" bIns="34275" lIns="68575" spcFirstLastPara="1" rIns="68575" wrap="square" tIns="34275">
            <a:normAutofit/>
          </a:bodyPr>
          <a:lstStyle/>
          <a:p>
            <a:pPr indent="0" lvl="0" marL="0" rtl="0" algn="ctr">
              <a:spcBef>
                <a:spcPts val="800"/>
              </a:spcBef>
              <a:spcAft>
                <a:spcPts val="0"/>
              </a:spcAft>
              <a:buNone/>
            </a:pPr>
            <a:r>
              <a:rPr b="1" lang="en" sz="1300"/>
              <a:t>Rainy Day</a:t>
            </a:r>
            <a:endParaRPr sz="1300"/>
          </a:p>
        </p:txBody>
      </p:sp>
      <p:graphicFrame>
        <p:nvGraphicFramePr>
          <p:cNvPr id="356" name="Google Shape;356;p47"/>
          <p:cNvGraphicFramePr/>
          <p:nvPr/>
        </p:nvGraphicFramePr>
        <p:xfrm>
          <a:off x="4572000" y="2190750"/>
          <a:ext cx="3000000" cy="3000000"/>
        </p:xfrm>
        <a:graphic>
          <a:graphicData uri="http://schemas.openxmlformats.org/drawingml/2006/table">
            <a:tbl>
              <a:tblPr>
                <a:noFill/>
                <a:tableStyleId>{DF8E7F29-B82A-4810-AC3A-3F90F6EE5220}</a:tableStyleId>
              </a:tblPr>
              <a:tblGrid>
                <a:gridCol w="2255750"/>
                <a:gridCol w="2248550"/>
              </a:tblGrid>
              <a:tr h="2723200">
                <a:tc>
                  <a:txBody>
                    <a:bodyPr/>
                    <a:lstStyle/>
                    <a:p>
                      <a:pPr indent="0" lvl="0" marL="0" rtl="0" algn="l">
                        <a:lnSpc>
                          <a:spcPct val="90000"/>
                        </a:lnSpc>
                        <a:spcBef>
                          <a:spcPts val="1000"/>
                        </a:spcBef>
                        <a:spcAft>
                          <a:spcPts val="0"/>
                        </a:spcAft>
                        <a:buClr>
                          <a:schemeClr val="dk1"/>
                        </a:buClr>
                        <a:buSzPts val="1100"/>
                        <a:buFont typeface="Arial"/>
                        <a:buNone/>
                      </a:pPr>
                      <a:r>
                        <a:rPr b="1" lang="en" sz="1000">
                          <a:solidFill>
                            <a:srgbClr val="93C47D"/>
                          </a:solidFill>
                        </a:rPr>
                        <a:t>Test Case 1.2:</a:t>
                      </a:r>
                      <a:r>
                        <a:rPr lang="en" sz="1000">
                          <a:solidFill>
                            <a:srgbClr val="93C47D"/>
                          </a:solidFill>
                        </a:rPr>
                        <a:t> No Name Entered</a:t>
                      </a:r>
                      <a:br>
                        <a:rPr lang="en" sz="1300">
                          <a:solidFill>
                            <a:srgbClr val="93C47D"/>
                          </a:solidFill>
                        </a:rPr>
                      </a:br>
                      <a:r>
                        <a:rPr lang="en" sz="800">
                          <a:solidFill>
                            <a:srgbClr val="93C47D"/>
                          </a:solidFill>
                        </a:rPr>
                        <a:t>The user is given a warning stating that “This is a required question”. </a:t>
                      </a:r>
                      <a:endParaRPr sz="800">
                        <a:solidFill>
                          <a:srgbClr val="93C47D"/>
                        </a:solidFill>
                      </a:endParaRPr>
                    </a:p>
                    <a:p>
                      <a:pPr indent="0" lvl="0" marL="0" rtl="0" algn="l">
                        <a:lnSpc>
                          <a:spcPct val="90000"/>
                        </a:lnSpc>
                        <a:spcBef>
                          <a:spcPts val="1000"/>
                        </a:spcBef>
                        <a:spcAft>
                          <a:spcPts val="0"/>
                        </a:spcAft>
                        <a:buNone/>
                      </a:pPr>
                      <a:r>
                        <a:rPr b="1" lang="en" sz="1000">
                          <a:solidFill>
                            <a:srgbClr val="93C47D"/>
                          </a:solidFill>
                        </a:rPr>
                        <a:t>Test Case 2.2:</a:t>
                      </a:r>
                      <a:r>
                        <a:rPr lang="en" sz="1000">
                          <a:solidFill>
                            <a:srgbClr val="93C47D"/>
                          </a:solidFill>
                        </a:rPr>
                        <a:t> Enter an Invalid Email</a:t>
                      </a:r>
                      <a:br>
                        <a:rPr lang="en" sz="1300">
                          <a:solidFill>
                            <a:srgbClr val="93C47D"/>
                          </a:solidFill>
                        </a:rPr>
                      </a:br>
                      <a:r>
                        <a:rPr lang="en" sz="800">
                          <a:solidFill>
                            <a:srgbClr val="93C47D"/>
                          </a:solidFill>
                        </a:rPr>
                        <a:t>The user is given a warning stating that the entered email “Must be a valid email”. </a:t>
                      </a:r>
                      <a:endParaRPr sz="800">
                        <a:solidFill>
                          <a:srgbClr val="93C47D"/>
                        </a:solidFill>
                      </a:endParaRPr>
                    </a:p>
                    <a:p>
                      <a:pPr indent="0" lvl="0" marL="0" rtl="0" algn="l">
                        <a:lnSpc>
                          <a:spcPct val="90000"/>
                        </a:lnSpc>
                        <a:spcBef>
                          <a:spcPts val="1000"/>
                        </a:spcBef>
                        <a:spcAft>
                          <a:spcPts val="0"/>
                        </a:spcAft>
                        <a:buClr>
                          <a:schemeClr val="dk1"/>
                        </a:buClr>
                        <a:buSzPts val="1100"/>
                        <a:buFont typeface="Arial"/>
                        <a:buNone/>
                      </a:pPr>
                      <a:r>
                        <a:rPr b="1" lang="en" sz="1000">
                          <a:solidFill>
                            <a:srgbClr val="E06666"/>
                          </a:solidFill>
                        </a:rPr>
                        <a:t>Test Case 2.4:</a:t>
                      </a:r>
                      <a:r>
                        <a:rPr lang="en" sz="1000">
                          <a:solidFill>
                            <a:srgbClr val="E06666"/>
                          </a:solidFill>
                        </a:rPr>
                        <a:t> Enter an Email from a Free Email Service Provider</a:t>
                      </a:r>
                      <a:br>
                        <a:rPr lang="en" sz="2400">
                          <a:solidFill>
                            <a:srgbClr val="E06666"/>
                          </a:solidFill>
                        </a:rPr>
                      </a:br>
                      <a:r>
                        <a:rPr b="1" lang="en" sz="800">
                          <a:solidFill>
                            <a:srgbClr val="E06666"/>
                          </a:solidFill>
                        </a:rPr>
                        <a:t>Expected: </a:t>
                      </a:r>
                      <a:r>
                        <a:rPr lang="en" sz="800">
                          <a:solidFill>
                            <a:srgbClr val="E06666"/>
                          </a:solidFill>
                        </a:rPr>
                        <a:t>The user receives an error and cannot proceed to the next page of the form.</a:t>
                      </a:r>
                      <a:br>
                        <a:rPr lang="en" sz="800">
                          <a:solidFill>
                            <a:srgbClr val="E06666"/>
                          </a:solidFill>
                        </a:rPr>
                      </a:br>
                      <a:r>
                        <a:rPr b="1" lang="en" sz="800">
                          <a:solidFill>
                            <a:srgbClr val="E06666"/>
                          </a:solidFill>
                        </a:rPr>
                        <a:t>Actual:</a:t>
                      </a:r>
                      <a:r>
                        <a:rPr lang="en" sz="800">
                          <a:solidFill>
                            <a:srgbClr val="E06666"/>
                          </a:solidFill>
                        </a:rPr>
                        <a:t> The form accepts and saves the entered email without any errors. </a:t>
                      </a:r>
                      <a:endParaRPr sz="600">
                        <a:solidFill>
                          <a:srgbClr val="93C47D"/>
                        </a:solidFill>
                      </a:endParaRPr>
                    </a:p>
                    <a:p>
                      <a:pPr indent="0" lvl="0" marL="0" rtl="0" algn="l">
                        <a:lnSpc>
                          <a:spcPct val="90000"/>
                        </a:lnSpc>
                        <a:spcBef>
                          <a:spcPts val="1000"/>
                        </a:spcBef>
                        <a:spcAft>
                          <a:spcPts val="0"/>
                        </a:spcAft>
                        <a:buNone/>
                      </a:pPr>
                      <a:r>
                        <a:rPr b="1" lang="en" sz="1000">
                          <a:solidFill>
                            <a:srgbClr val="93C47D"/>
                          </a:solidFill>
                        </a:rPr>
                        <a:t>Test Case 2.3:</a:t>
                      </a:r>
                      <a:r>
                        <a:rPr lang="en" sz="1000">
                          <a:solidFill>
                            <a:srgbClr val="93C47D"/>
                          </a:solidFill>
                        </a:rPr>
                        <a:t>  No Email Entered</a:t>
                      </a:r>
                      <a:br>
                        <a:rPr lang="en" sz="1300">
                          <a:solidFill>
                            <a:srgbClr val="93C47D"/>
                          </a:solidFill>
                        </a:rPr>
                      </a:br>
                      <a:r>
                        <a:rPr lang="en" sz="800">
                          <a:solidFill>
                            <a:srgbClr val="93C47D"/>
                          </a:solidFill>
                        </a:rPr>
                        <a:t>The user is given a warning stating that “This is a required question”.</a:t>
                      </a:r>
                      <a:endParaRPr sz="1600">
                        <a:solidFill>
                          <a:srgbClr val="93C47D"/>
                        </a:solidFill>
                      </a:endParaRPr>
                    </a:p>
                    <a:p>
                      <a:pPr indent="0" lvl="0" marL="0" rtl="0" algn="l">
                        <a:lnSpc>
                          <a:spcPct val="90000"/>
                        </a:lnSpc>
                        <a:spcBef>
                          <a:spcPts val="1000"/>
                        </a:spcBef>
                        <a:spcAft>
                          <a:spcPts val="0"/>
                        </a:spcAft>
                        <a:buClr>
                          <a:schemeClr val="dk1"/>
                        </a:buClr>
                        <a:buSzPts val="1100"/>
                        <a:buFont typeface="Arial"/>
                        <a:buNone/>
                      </a:pPr>
                      <a:r>
                        <a:rPr b="1" lang="en" sz="1000">
                          <a:solidFill>
                            <a:srgbClr val="93C47D"/>
                          </a:solidFill>
                        </a:rPr>
                        <a:t>Test Case 3.2:</a:t>
                      </a:r>
                      <a:r>
                        <a:rPr lang="en" sz="1000">
                          <a:solidFill>
                            <a:srgbClr val="93C47D"/>
                          </a:solidFill>
                        </a:rPr>
                        <a:t> No Affiliation Entered</a:t>
                      </a:r>
                      <a:br>
                        <a:rPr lang="en" sz="2400">
                          <a:solidFill>
                            <a:srgbClr val="93C47D"/>
                          </a:solidFill>
                        </a:rPr>
                      </a:br>
                      <a:r>
                        <a:rPr lang="en" sz="800">
                          <a:solidFill>
                            <a:srgbClr val="93C47D"/>
                          </a:solidFill>
                        </a:rPr>
                        <a:t>The user is given a warning stating that “This is a required question”.</a:t>
                      </a:r>
                      <a:endParaRPr sz="800">
                        <a:solidFill>
                          <a:srgbClr val="93C47D"/>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lnSpc>
                          <a:spcPct val="90000"/>
                        </a:lnSpc>
                        <a:spcBef>
                          <a:spcPts val="1000"/>
                        </a:spcBef>
                        <a:spcAft>
                          <a:spcPts val="0"/>
                        </a:spcAft>
                        <a:buNone/>
                      </a:pPr>
                      <a:r>
                        <a:rPr b="1" lang="en" sz="1000">
                          <a:solidFill>
                            <a:srgbClr val="E06666"/>
                          </a:solidFill>
                        </a:rPr>
                        <a:t>Test Case 3.3:</a:t>
                      </a:r>
                      <a:r>
                        <a:rPr lang="en" sz="1000">
                          <a:solidFill>
                            <a:srgbClr val="E06666"/>
                          </a:solidFill>
                        </a:rPr>
                        <a:t> Enter Nonexistent Affiliation</a:t>
                      </a:r>
                      <a:br>
                        <a:rPr lang="en" sz="2400">
                          <a:solidFill>
                            <a:srgbClr val="E06666"/>
                          </a:solidFill>
                        </a:rPr>
                      </a:br>
                      <a:r>
                        <a:rPr b="1" lang="en" sz="800">
                          <a:solidFill>
                            <a:srgbClr val="E06666"/>
                          </a:solidFill>
                        </a:rPr>
                        <a:t>Expected: </a:t>
                      </a:r>
                      <a:r>
                        <a:rPr lang="en" sz="800">
                          <a:solidFill>
                            <a:srgbClr val="E06666"/>
                          </a:solidFill>
                        </a:rPr>
                        <a:t>The user receives an error and cannot proceed to the next page of the form.</a:t>
                      </a:r>
                      <a:br>
                        <a:rPr lang="en" sz="800">
                          <a:solidFill>
                            <a:srgbClr val="E06666"/>
                          </a:solidFill>
                        </a:rPr>
                      </a:br>
                      <a:r>
                        <a:rPr b="1" lang="en" sz="800">
                          <a:solidFill>
                            <a:srgbClr val="E06666"/>
                          </a:solidFill>
                        </a:rPr>
                        <a:t>Actual:</a:t>
                      </a:r>
                      <a:r>
                        <a:rPr lang="en" sz="800">
                          <a:solidFill>
                            <a:srgbClr val="E06666"/>
                          </a:solidFill>
                        </a:rPr>
                        <a:t> The form accepts and saves the entered affiliation without any errors.</a:t>
                      </a:r>
                      <a:endParaRPr sz="800">
                        <a:solidFill>
                          <a:srgbClr val="E06666"/>
                        </a:solidFill>
                      </a:endParaRPr>
                    </a:p>
                    <a:p>
                      <a:pPr indent="0" lvl="0" marL="0" rtl="0" algn="l">
                        <a:lnSpc>
                          <a:spcPct val="90000"/>
                        </a:lnSpc>
                        <a:spcBef>
                          <a:spcPts val="1000"/>
                        </a:spcBef>
                        <a:spcAft>
                          <a:spcPts val="0"/>
                        </a:spcAft>
                        <a:buNone/>
                      </a:pPr>
                      <a:r>
                        <a:rPr b="1" lang="en" sz="1000">
                          <a:solidFill>
                            <a:srgbClr val="93C47D"/>
                          </a:solidFill>
                        </a:rPr>
                        <a:t>Test Case 4.2:</a:t>
                      </a:r>
                      <a:r>
                        <a:rPr lang="en" sz="1000">
                          <a:solidFill>
                            <a:srgbClr val="93C47D"/>
                          </a:solidFill>
                        </a:rPr>
                        <a:t> No Job Title Entered</a:t>
                      </a:r>
                      <a:br>
                        <a:rPr lang="en" sz="2400">
                          <a:solidFill>
                            <a:srgbClr val="93C47D"/>
                          </a:solidFill>
                        </a:rPr>
                      </a:br>
                      <a:r>
                        <a:rPr lang="en" sz="800">
                          <a:solidFill>
                            <a:srgbClr val="93C47D"/>
                          </a:solidFill>
                        </a:rPr>
                        <a:t>The user is given a warning stating that “This is a required question”.</a:t>
                      </a:r>
                      <a:endParaRPr sz="1600">
                        <a:solidFill>
                          <a:srgbClr val="93C47D"/>
                        </a:solidFill>
                      </a:endParaRPr>
                    </a:p>
                    <a:p>
                      <a:pPr indent="0" lvl="0" marL="0" rtl="0" algn="l">
                        <a:lnSpc>
                          <a:spcPct val="90000"/>
                        </a:lnSpc>
                        <a:spcBef>
                          <a:spcPts val="1000"/>
                        </a:spcBef>
                        <a:spcAft>
                          <a:spcPts val="0"/>
                        </a:spcAft>
                        <a:buNone/>
                      </a:pPr>
                      <a:r>
                        <a:rPr b="1" lang="en" sz="1000">
                          <a:solidFill>
                            <a:srgbClr val="93C47D"/>
                          </a:solidFill>
                        </a:rPr>
                        <a:t>Test Case 5.2:</a:t>
                      </a:r>
                      <a:r>
                        <a:rPr lang="en" sz="1000">
                          <a:solidFill>
                            <a:srgbClr val="93C47D"/>
                          </a:solidFill>
                        </a:rPr>
                        <a:t> No Highest Degree Indicated</a:t>
                      </a:r>
                      <a:br>
                        <a:rPr lang="en" sz="2400">
                          <a:solidFill>
                            <a:srgbClr val="93C47D"/>
                          </a:solidFill>
                        </a:rPr>
                      </a:br>
                      <a:r>
                        <a:rPr lang="en" sz="800">
                          <a:solidFill>
                            <a:srgbClr val="93C47D"/>
                          </a:solidFill>
                        </a:rPr>
                        <a:t>The user is given a warning stating that “This is a required question”.</a:t>
                      </a:r>
                      <a:endParaRPr sz="1600">
                        <a:solidFill>
                          <a:srgbClr val="93C47D"/>
                        </a:solidFill>
                      </a:endParaRPr>
                    </a:p>
                    <a:p>
                      <a:pPr indent="0" lvl="0" marL="0" rtl="0" algn="l">
                        <a:lnSpc>
                          <a:spcPct val="90000"/>
                        </a:lnSpc>
                        <a:spcBef>
                          <a:spcPts val="1000"/>
                        </a:spcBef>
                        <a:spcAft>
                          <a:spcPts val="0"/>
                        </a:spcAft>
                        <a:buNone/>
                      </a:pPr>
                      <a:r>
                        <a:rPr b="1" lang="en" sz="1000">
                          <a:solidFill>
                            <a:srgbClr val="93C47D"/>
                          </a:solidFill>
                        </a:rPr>
                        <a:t>Test Case 5.3:</a:t>
                      </a:r>
                      <a:r>
                        <a:rPr lang="en" sz="1000">
                          <a:solidFill>
                            <a:srgbClr val="93C47D"/>
                          </a:solidFill>
                        </a:rPr>
                        <a:t> Indicate Valid Other Highest Degree</a:t>
                      </a:r>
                      <a:br>
                        <a:rPr lang="en" sz="2400">
                          <a:solidFill>
                            <a:srgbClr val="93C47D"/>
                          </a:solidFill>
                        </a:rPr>
                      </a:br>
                      <a:r>
                        <a:rPr lang="en" sz="800">
                          <a:solidFill>
                            <a:srgbClr val="93C47D"/>
                          </a:solidFill>
                        </a:rPr>
                        <a:t>The form accepts and saves the entered degree without any errors.</a:t>
                      </a:r>
                      <a:endParaRPr sz="1000">
                        <a:solidFill>
                          <a:srgbClr val="E06666"/>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48"/>
          <p:cNvSpPr txBox="1"/>
          <p:nvPr>
            <p:ph idx="1" type="body"/>
          </p:nvPr>
        </p:nvSpPr>
        <p:spPr>
          <a:xfrm>
            <a:off x="0" y="1917850"/>
            <a:ext cx="4572000" cy="2996100"/>
          </a:xfrm>
          <a:prstGeom prst="rect">
            <a:avLst/>
          </a:prstGeom>
        </p:spPr>
        <p:txBody>
          <a:bodyPr anchorCtr="0" anchor="t" bIns="34275" lIns="68575" spcFirstLastPara="1" rIns="68575" wrap="square" tIns="34275">
            <a:normAutofit fontScale="55000"/>
          </a:bodyPr>
          <a:lstStyle/>
          <a:p>
            <a:pPr indent="0" lvl="0" marL="0" rtl="0" algn="ctr">
              <a:spcBef>
                <a:spcPts val="1000"/>
              </a:spcBef>
              <a:spcAft>
                <a:spcPts val="0"/>
              </a:spcAft>
              <a:buNone/>
            </a:pPr>
            <a:r>
              <a:rPr b="1" lang="en" sz="2400">
                <a:solidFill>
                  <a:srgbClr val="FFFFFF"/>
                </a:solidFill>
              </a:rPr>
              <a:t>Sunny Day</a:t>
            </a:r>
            <a:endParaRPr b="1" sz="2400">
              <a:solidFill>
                <a:srgbClr val="FFFFFF"/>
              </a:solidFill>
            </a:endParaRPr>
          </a:p>
          <a:p>
            <a:pPr indent="0" lvl="0" marL="457200" rtl="0" algn="l">
              <a:spcBef>
                <a:spcPts val="1000"/>
              </a:spcBef>
              <a:spcAft>
                <a:spcPts val="0"/>
              </a:spcAft>
              <a:buNone/>
            </a:pPr>
            <a:r>
              <a:rPr b="1" lang="en" sz="2100">
                <a:solidFill>
                  <a:srgbClr val="93C47D"/>
                </a:solidFill>
              </a:rPr>
              <a:t>Test Case 7.1:</a:t>
            </a:r>
            <a:r>
              <a:rPr lang="en" sz="2100">
                <a:solidFill>
                  <a:srgbClr val="93C47D"/>
                </a:solidFill>
              </a:rPr>
              <a:t> </a:t>
            </a:r>
            <a:r>
              <a:rPr lang="en" sz="2100">
                <a:solidFill>
                  <a:srgbClr val="93C47D"/>
                </a:solidFill>
              </a:rPr>
              <a:t>Enter Project Title</a:t>
            </a:r>
            <a:br>
              <a:rPr lang="en" sz="2400">
                <a:solidFill>
                  <a:srgbClr val="93C47D"/>
                </a:solidFill>
              </a:rPr>
            </a:br>
            <a:r>
              <a:rPr lang="en" sz="2400">
                <a:solidFill>
                  <a:srgbClr val="93C47D"/>
                </a:solidFill>
              </a:rPr>
              <a:t>	</a:t>
            </a:r>
            <a:r>
              <a:rPr lang="en" sz="1600">
                <a:solidFill>
                  <a:srgbClr val="93C47D"/>
                </a:solidFill>
              </a:rPr>
              <a:t>The form accepts and saves the entered title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8.1:</a:t>
            </a:r>
            <a:r>
              <a:rPr lang="en" sz="2100">
                <a:solidFill>
                  <a:srgbClr val="93C47D"/>
                </a:solidFill>
              </a:rPr>
              <a:t> </a:t>
            </a:r>
            <a:r>
              <a:rPr lang="en" sz="2100">
                <a:solidFill>
                  <a:srgbClr val="93C47D"/>
                </a:solidFill>
              </a:rPr>
              <a:t>Indicate Project Major</a:t>
            </a:r>
            <a:br>
              <a:rPr lang="en" sz="2400">
                <a:solidFill>
                  <a:srgbClr val="93C47D"/>
                </a:solidFill>
              </a:rPr>
            </a:br>
            <a:r>
              <a:rPr lang="en" sz="2400">
                <a:solidFill>
                  <a:srgbClr val="93C47D"/>
                </a:solidFill>
              </a:rPr>
              <a:t>	</a:t>
            </a:r>
            <a:r>
              <a:rPr lang="en" sz="1600">
                <a:solidFill>
                  <a:srgbClr val="93C47D"/>
                </a:solidFill>
              </a:rPr>
              <a:t>The form accepts and saves the entered major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9.1:</a:t>
            </a:r>
            <a:r>
              <a:rPr lang="en" sz="2100">
                <a:solidFill>
                  <a:srgbClr val="93C47D"/>
                </a:solidFill>
              </a:rPr>
              <a:t> </a:t>
            </a:r>
            <a:r>
              <a:rPr lang="en" sz="2100">
                <a:solidFill>
                  <a:srgbClr val="93C47D"/>
                </a:solidFill>
              </a:rPr>
              <a:t>Describe The Project</a:t>
            </a:r>
            <a:br>
              <a:rPr lang="en" sz="2400">
                <a:solidFill>
                  <a:srgbClr val="93C47D"/>
                </a:solidFill>
              </a:rPr>
            </a:br>
            <a:r>
              <a:rPr lang="en" sz="2400">
                <a:solidFill>
                  <a:srgbClr val="93C47D"/>
                </a:solidFill>
              </a:rPr>
              <a:t>	</a:t>
            </a:r>
            <a:r>
              <a:rPr lang="en" sz="1600">
                <a:solidFill>
                  <a:srgbClr val="93C47D"/>
                </a:solidFill>
              </a:rPr>
              <a:t>The form accepts and saves the description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10.1:</a:t>
            </a:r>
            <a:r>
              <a:rPr lang="en" sz="2100">
                <a:solidFill>
                  <a:srgbClr val="93C47D"/>
                </a:solidFill>
              </a:rPr>
              <a:t> </a:t>
            </a:r>
            <a:r>
              <a:rPr lang="en" sz="2100">
                <a:solidFill>
                  <a:srgbClr val="93C47D"/>
                </a:solidFill>
              </a:rPr>
              <a:t>Specify The Maximum Number of Students</a:t>
            </a:r>
            <a:br>
              <a:rPr lang="en" sz="2400">
                <a:solidFill>
                  <a:srgbClr val="93C47D"/>
                </a:solidFill>
              </a:rPr>
            </a:br>
            <a:r>
              <a:rPr lang="en" sz="2400">
                <a:solidFill>
                  <a:srgbClr val="93C47D"/>
                </a:solidFill>
              </a:rPr>
              <a:t>	</a:t>
            </a:r>
            <a:r>
              <a:rPr lang="en" sz="1600">
                <a:solidFill>
                  <a:srgbClr val="93C47D"/>
                </a:solidFill>
              </a:rPr>
              <a:t>The form accepts and saves the entered maximum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11.1:</a:t>
            </a:r>
            <a:r>
              <a:rPr lang="en" sz="2100">
                <a:solidFill>
                  <a:srgbClr val="93C47D"/>
                </a:solidFill>
              </a:rPr>
              <a:t> </a:t>
            </a:r>
            <a:r>
              <a:rPr lang="en" sz="2100">
                <a:solidFill>
                  <a:srgbClr val="93C47D"/>
                </a:solidFill>
              </a:rPr>
              <a:t>Agree to Commitments</a:t>
            </a:r>
            <a:br>
              <a:rPr lang="en" sz="2400">
                <a:solidFill>
                  <a:srgbClr val="93C47D"/>
                </a:solidFill>
              </a:rPr>
            </a:br>
            <a:r>
              <a:rPr lang="en" sz="2400">
                <a:solidFill>
                  <a:srgbClr val="93C47D"/>
                </a:solidFill>
              </a:rPr>
              <a:t>	</a:t>
            </a:r>
            <a:r>
              <a:rPr lang="en" sz="1600">
                <a:solidFill>
                  <a:srgbClr val="93C47D"/>
                </a:solidFill>
              </a:rPr>
              <a:t>The form accepts and saves the entered agreement without any errors.</a:t>
            </a:r>
            <a:endParaRPr sz="1600">
              <a:solidFill>
                <a:srgbClr val="93C47D"/>
              </a:solidFill>
            </a:endParaRPr>
          </a:p>
        </p:txBody>
      </p:sp>
      <p:sp>
        <p:nvSpPr>
          <p:cNvPr id="362" name="Google Shape;362;p48"/>
          <p:cNvSpPr txBox="1"/>
          <p:nvPr>
            <p:ph type="title"/>
          </p:nvPr>
        </p:nvSpPr>
        <p:spPr>
          <a:xfrm>
            <a:off x="-1" y="1357275"/>
            <a:ext cx="9144000" cy="5607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sz="3600"/>
              <a:t>Test Suite 1:</a:t>
            </a:r>
            <a:r>
              <a:rPr lang="en" sz="3600"/>
              <a:t> </a:t>
            </a:r>
            <a:r>
              <a:rPr lang="en" sz="3600"/>
              <a:t>Submit Project Information</a:t>
            </a:r>
            <a:endParaRPr sz="3600"/>
          </a:p>
        </p:txBody>
      </p:sp>
      <p:sp>
        <p:nvSpPr>
          <p:cNvPr id="363" name="Google Shape;363;p48"/>
          <p:cNvSpPr txBox="1"/>
          <p:nvPr>
            <p:ph idx="4294967295" type="body"/>
          </p:nvPr>
        </p:nvSpPr>
        <p:spPr>
          <a:xfrm>
            <a:off x="4572000" y="1917975"/>
            <a:ext cx="4572000" cy="2996100"/>
          </a:xfrm>
          <a:prstGeom prst="rect">
            <a:avLst/>
          </a:prstGeom>
        </p:spPr>
        <p:txBody>
          <a:bodyPr anchorCtr="0" anchor="t" bIns="34275" lIns="68575" spcFirstLastPara="1" rIns="68575" wrap="square" tIns="34275">
            <a:normAutofit/>
          </a:bodyPr>
          <a:lstStyle/>
          <a:p>
            <a:pPr indent="0" lvl="0" marL="0" rtl="0" algn="ctr">
              <a:spcBef>
                <a:spcPts val="800"/>
              </a:spcBef>
              <a:spcAft>
                <a:spcPts val="0"/>
              </a:spcAft>
              <a:buNone/>
            </a:pPr>
            <a:r>
              <a:rPr b="1" lang="en" sz="1300"/>
              <a:t>Rainy Day</a:t>
            </a:r>
            <a:endParaRPr sz="1300"/>
          </a:p>
        </p:txBody>
      </p:sp>
      <p:graphicFrame>
        <p:nvGraphicFramePr>
          <p:cNvPr id="364" name="Google Shape;364;p48"/>
          <p:cNvGraphicFramePr/>
          <p:nvPr/>
        </p:nvGraphicFramePr>
        <p:xfrm>
          <a:off x="4572000" y="2190750"/>
          <a:ext cx="3000000" cy="3000000"/>
        </p:xfrm>
        <a:graphic>
          <a:graphicData uri="http://schemas.openxmlformats.org/drawingml/2006/table">
            <a:tbl>
              <a:tblPr>
                <a:noFill/>
                <a:tableStyleId>{DF8E7F29-B82A-4810-AC3A-3F90F6EE5220}</a:tableStyleId>
              </a:tblPr>
              <a:tblGrid>
                <a:gridCol w="2255750"/>
                <a:gridCol w="2248550"/>
              </a:tblGrid>
              <a:tr h="2723200">
                <a:tc>
                  <a:txBody>
                    <a:bodyPr/>
                    <a:lstStyle/>
                    <a:p>
                      <a:pPr indent="0" lvl="0" marL="0" rtl="0" algn="l">
                        <a:lnSpc>
                          <a:spcPct val="90000"/>
                        </a:lnSpc>
                        <a:spcBef>
                          <a:spcPts val="1000"/>
                        </a:spcBef>
                        <a:spcAft>
                          <a:spcPts val="0"/>
                        </a:spcAft>
                        <a:buNone/>
                      </a:pPr>
                      <a:r>
                        <a:rPr b="1" lang="en" sz="900">
                          <a:solidFill>
                            <a:srgbClr val="93C47D"/>
                          </a:solidFill>
                        </a:rPr>
                        <a:t>Test Case 7.2:</a:t>
                      </a:r>
                      <a:r>
                        <a:rPr lang="en" sz="900">
                          <a:solidFill>
                            <a:srgbClr val="93C47D"/>
                          </a:solidFill>
                        </a:rPr>
                        <a:t> </a:t>
                      </a:r>
                      <a:r>
                        <a:rPr lang="en" sz="900">
                          <a:solidFill>
                            <a:srgbClr val="93C47D"/>
                          </a:solidFill>
                        </a:rPr>
                        <a:t>No Project Title Entered</a:t>
                      </a:r>
                      <a:br>
                        <a:rPr lang="en" sz="1200">
                          <a:solidFill>
                            <a:srgbClr val="93C47D"/>
                          </a:solidFill>
                        </a:rPr>
                      </a:br>
                      <a:r>
                        <a:rPr lang="en" sz="700">
                          <a:solidFill>
                            <a:srgbClr val="93C47D"/>
                          </a:solidFill>
                        </a:rPr>
                        <a:t>The user is given a warning stating that “This is a required question”.</a:t>
                      </a:r>
                      <a:r>
                        <a:rPr lang="en" sz="700">
                          <a:solidFill>
                            <a:srgbClr val="93C47D"/>
                          </a:solidFill>
                        </a:rPr>
                        <a:t> </a:t>
                      </a:r>
                      <a:endParaRPr sz="700">
                        <a:solidFill>
                          <a:srgbClr val="93C47D"/>
                        </a:solidFill>
                      </a:endParaRPr>
                    </a:p>
                    <a:p>
                      <a:pPr indent="0" lvl="0" marL="0" rtl="0" algn="l">
                        <a:lnSpc>
                          <a:spcPct val="90000"/>
                        </a:lnSpc>
                        <a:spcBef>
                          <a:spcPts val="1000"/>
                        </a:spcBef>
                        <a:spcAft>
                          <a:spcPts val="0"/>
                        </a:spcAft>
                        <a:buNone/>
                      </a:pPr>
                      <a:r>
                        <a:rPr b="1" lang="en" sz="900">
                          <a:solidFill>
                            <a:srgbClr val="93C47D"/>
                          </a:solidFill>
                        </a:rPr>
                        <a:t>Test Case 8.2:</a:t>
                      </a:r>
                      <a:r>
                        <a:rPr lang="en" sz="900">
                          <a:solidFill>
                            <a:srgbClr val="93C47D"/>
                          </a:solidFill>
                        </a:rPr>
                        <a:t> </a:t>
                      </a:r>
                      <a:r>
                        <a:rPr lang="en" sz="900">
                          <a:solidFill>
                            <a:srgbClr val="93C47D"/>
                          </a:solidFill>
                        </a:rPr>
                        <a:t>No Project Major Indicated</a:t>
                      </a:r>
                      <a:br>
                        <a:rPr lang="en" sz="1200">
                          <a:solidFill>
                            <a:srgbClr val="93C47D"/>
                          </a:solidFill>
                        </a:rPr>
                      </a:br>
                      <a:r>
                        <a:rPr lang="en" sz="700">
                          <a:solidFill>
                            <a:srgbClr val="93C47D"/>
                          </a:solidFill>
                        </a:rPr>
                        <a:t>The user is given a warning stating that “This is a required question”.</a:t>
                      </a:r>
                      <a:r>
                        <a:rPr lang="en" sz="700">
                          <a:solidFill>
                            <a:srgbClr val="93C47D"/>
                          </a:solidFill>
                        </a:rPr>
                        <a:t> </a:t>
                      </a:r>
                      <a:endParaRPr sz="600">
                        <a:solidFill>
                          <a:srgbClr val="93C47D"/>
                        </a:solidFill>
                      </a:endParaRPr>
                    </a:p>
                    <a:p>
                      <a:pPr indent="0" lvl="0" marL="0" rtl="0" algn="l">
                        <a:lnSpc>
                          <a:spcPct val="90000"/>
                        </a:lnSpc>
                        <a:spcBef>
                          <a:spcPts val="1000"/>
                        </a:spcBef>
                        <a:spcAft>
                          <a:spcPts val="0"/>
                        </a:spcAft>
                        <a:buNone/>
                      </a:pPr>
                      <a:r>
                        <a:rPr b="1" lang="en" sz="900">
                          <a:solidFill>
                            <a:srgbClr val="93C47D"/>
                          </a:solidFill>
                        </a:rPr>
                        <a:t>Test Case 9.2:</a:t>
                      </a:r>
                      <a:r>
                        <a:rPr lang="en" sz="900">
                          <a:solidFill>
                            <a:srgbClr val="93C47D"/>
                          </a:solidFill>
                        </a:rPr>
                        <a:t> </a:t>
                      </a:r>
                      <a:r>
                        <a:rPr lang="en" sz="900">
                          <a:solidFill>
                            <a:srgbClr val="93C47D"/>
                          </a:solidFill>
                        </a:rPr>
                        <a:t>Project Not Described</a:t>
                      </a:r>
                      <a:br>
                        <a:rPr lang="en" sz="1200">
                          <a:solidFill>
                            <a:srgbClr val="93C47D"/>
                          </a:solidFill>
                        </a:rPr>
                      </a:br>
                      <a:r>
                        <a:rPr lang="en" sz="700">
                          <a:solidFill>
                            <a:srgbClr val="93C47D"/>
                          </a:solidFill>
                        </a:rPr>
                        <a:t>The user is given a warning stating that “This is a required question”.</a:t>
                      </a:r>
                      <a:endParaRPr sz="1500">
                        <a:solidFill>
                          <a:srgbClr val="93C47D"/>
                        </a:solidFill>
                      </a:endParaRPr>
                    </a:p>
                    <a:p>
                      <a:pPr indent="0" lvl="0" marL="0" rtl="0" algn="l">
                        <a:lnSpc>
                          <a:spcPct val="90000"/>
                        </a:lnSpc>
                        <a:spcBef>
                          <a:spcPts val="1000"/>
                        </a:spcBef>
                        <a:spcAft>
                          <a:spcPts val="0"/>
                        </a:spcAft>
                        <a:buNone/>
                      </a:pPr>
                      <a:r>
                        <a:rPr b="1" lang="en" sz="900">
                          <a:solidFill>
                            <a:srgbClr val="93C47D"/>
                          </a:solidFill>
                        </a:rPr>
                        <a:t>Test Case 10.2:</a:t>
                      </a:r>
                      <a:r>
                        <a:rPr lang="en" sz="900">
                          <a:solidFill>
                            <a:srgbClr val="93C47D"/>
                          </a:solidFill>
                        </a:rPr>
                        <a:t> Maximum Number of Students Unspecified</a:t>
                      </a:r>
                      <a:br>
                        <a:rPr lang="en" sz="2300">
                          <a:solidFill>
                            <a:srgbClr val="93C47D"/>
                          </a:solidFill>
                        </a:rPr>
                      </a:br>
                      <a:r>
                        <a:rPr lang="en" sz="700">
                          <a:solidFill>
                            <a:srgbClr val="93C47D"/>
                          </a:solidFill>
                        </a:rPr>
                        <a:t>The form accepts the empty field and sets the default maximum to 5 after form submission. The text field remains blank despite the default successfully being set to 5.</a:t>
                      </a:r>
                      <a:endParaRPr sz="1500">
                        <a:solidFill>
                          <a:srgbClr val="93C47D"/>
                        </a:solidFill>
                      </a:endParaRPr>
                    </a:p>
                    <a:p>
                      <a:pPr indent="0" lvl="0" marL="0" rtl="0" algn="l">
                        <a:lnSpc>
                          <a:spcPct val="90000"/>
                        </a:lnSpc>
                        <a:spcBef>
                          <a:spcPts val="1000"/>
                        </a:spcBef>
                        <a:spcAft>
                          <a:spcPts val="0"/>
                        </a:spcAft>
                        <a:buNone/>
                      </a:pPr>
                      <a:r>
                        <a:rPr b="1" lang="en" sz="900">
                          <a:solidFill>
                            <a:srgbClr val="93C47D"/>
                          </a:solidFill>
                        </a:rPr>
                        <a:t>Test Case 10.3:</a:t>
                      </a:r>
                      <a:r>
                        <a:rPr lang="en" sz="900">
                          <a:solidFill>
                            <a:srgbClr val="93C47D"/>
                          </a:solidFill>
                        </a:rPr>
                        <a:t> Maximum Number of Students Less Than 3</a:t>
                      </a:r>
                      <a:br>
                        <a:rPr lang="en" sz="2300">
                          <a:solidFill>
                            <a:srgbClr val="93C47D"/>
                          </a:solidFill>
                        </a:rPr>
                      </a:br>
                      <a:r>
                        <a:rPr lang="en" sz="700">
                          <a:solidFill>
                            <a:srgbClr val="93C47D"/>
                          </a:solidFill>
                        </a:rPr>
                        <a:t>The user is given a warning stating that the project “Must have at least 3 students”.</a:t>
                      </a:r>
                      <a:endParaRPr sz="700">
                        <a:solidFill>
                          <a:srgbClr val="93C47D"/>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lnSpc>
                          <a:spcPct val="90000"/>
                        </a:lnSpc>
                        <a:spcBef>
                          <a:spcPts val="1000"/>
                        </a:spcBef>
                        <a:spcAft>
                          <a:spcPts val="0"/>
                        </a:spcAft>
                        <a:buNone/>
                      </a:pPr>
                      <a:r>
                        <a:rPr b="1" lang="en" sz="900">
                          <a:solidFill>
                            <a:srgbClr val="93C47D"/>
                          </a:solidFill>
                        </a:rPr>
                        <a:t>Test Case 11.2:</a:t>
                      </a:r>
                      <a:r>
                        <a:rPr lang="en" sz="900">
                          <a:solidFill>
                            <a:srgbClr val="93C47D"/>
                          </a:solidFill>
                        </a:rPr>
                        <a:t> Indicate That Someone Else Will Fulfill These Commitments</a:t>
                      </a:r>
                      <a:br>
                        <a:rPr lang="en" sz="2300">
                          <a:solidFill>
                            <a:srgbClr val="93C47D"/>
                          </a:solidFill>
                        </a:rPr>
                      </a:br>
                      <a:r>
                        <a:rPr lang="en" sz="700">
                          <a:solidFill>
                            <a:srgbClr val="93C47D"/>
                          </a:solidFill>
                        </a:rPr>
                        <a:t>The form accepts and saves the entered agreement without any errors.</a:t>
                      </a:r>
                      <a:endParaRPr sz="1500">
                        <a:solidFill>
                          <a:srgbClr val="93C47D"/>
                        </a:solidFill>
                      </a:endParaRPr>
                    </a:p>
                    <a:p>
                      <a:pPr indent="0" lvl="0" marL="0" rtl="0" algn="l">
                        <a:lnSpc>
                          <a:spcPct val="90000"/>
                        </a:lnSpc>
                        <a:spcBef>
                          <a:spcPts val="1000"/>
                        </a:spcBef>
                        <a:spcAft>
                          <a:spcPts val="0"/>
                        </a:spcAft>
                        <a:buNone/>
                      </a:pPr>
                      <a:r>
                        <a:rPr b="1" lang="en" sz="900">
                          <a:solidFill>
                            <a:srgbClr val="93C47D"/>
                          </a:solidFill>
                        </a:rPr>
                        <a:t>Test Case 11.3:</a:t>
                      </a:r>
                      <a:r>
                        <a:rPr lang="en" sz="900">
                          <a:solidFill>
                            <a:srgbClr val="93C47D"/>
                          </a:solidFill>
                        </a:rPr>
                        <a:t> State Other Responses to The Commitments</a:t>
                      </a:r>
                      <a:br>
                        <a:rPr lang="en" sz="2300">
                          <a:solidFill>
                            <a:srgbClr val="93C47D"/>
                          </a:solidFill>
                        </a:rPr>
                      </a:br>
                      <a:r>
                        <a:rPr lang="en" sz="700">
                          <a:solidFill>
                            <a:srgbClr val="93C47D"/>
                          </a:solidFill>
                        </a:rPr>
                        <a:t>The form accepts and saves the entered agreement without any errors.</a:t>
                      </a:r>
                      <a:endParaRPr sz="1500">
                        <a:solidFill>
                          <a:srgbClr val="93C47D"/>
                        </a:solidFill>
                      </a:endParaRPr>
                    </a:p>
                    <a:p>
                      <a:pPr indent="0" lvl="0" marL="0" rtl="0" algn="l">
                        <a:lnSpc>
                          <a:spcPct val="90000"/>
                        </a:lnSpc>
                        <a:spcBef>
                          <a:spcPts val="1000"/>
                        </a:spcBef>
                        <a:spcAft>
                          <a:spcPts val="0"/>
                        </a:spcAft>
                        <a:buClr>
                          <a:schemeClr val="dk1"/>
                        </a:buClr>
                        <a:buSzPts val="1100"/>
                        <a:buFont typeface="Arial"/>
                        <a:buNone/>
                      </a:pPr>
                      <a:r>
                        <a:rPr b="1" lang="en" sz="900">
                          <a:solidFill>
                            <a:srgbClr val="93C47D"/>
                          </a:solidFill>
                        </a:rPr>
                        <a:t>Test Case 11.4:</a:t>
                      </a:r>
                      <a:r>
                        <a:rPr lang="en" sz="900">
                          <a:solidFill>
                            <a:srgbClr val="93C47D"/>
                          </a:solidFill>
                        </a:rPr>
                        <a:t> No Response to Commitments</a:t>
                      </a:r>
                      <a:br>
                        <a:rPr lang="en" sz="2300">
                          <a:solidFill>
                            <a:srgbClr val="93C47D"/>
                          </a:solidFill>
                        </a:rPr>
                      </a:br>
                      <a:r>
                        <a:rPr lang="en" sz="700">
                          <a:solidFill>
                            <a:srgbClr val="93C47D"/>
                          </a:solidFill>
                        </a:rPr>
                        <a:t>The form accepts and saves the entered agreement without any errors.</a:t>
                      </a:r>
                      <a:endParaRPr sz="700">
                        <a:solidFill>
                          <a:srgbClr val="93C47D"/>
                        </a:solidFill>
                      </a:endParaRPr>
                    </a:p>
                    <a:p>
                      <a:pPr indent="0" lvl="0" marL="0" rtl="0" algn="l">
                        <a:lnSpc>
                          <a:spcPct val="90000"/>
                        </a:lnSpc>
                        <a:spcBef>
                          <a:spcPts val="1000"/>
                        </a:spcBef>
                        <a:spcAft>
                          <a:spcPts val="0"/>
                        </a:spcAft>
                        <a:buClr>
                          <a:schemeClr val="dk1"/>
                        </a:buClr>
                        <a:buSzPts val="1100"/>
                        <a:buFont typeface="Arial"/>
                        <a:buNone/>
                      </a:pPr>
                      <a:r>
                        <a:rPr b="1" lang="en" sz="900">
                          <a:solidFill>
                            <a:srgbClr val="E06666"/>
                          </a:solidFill>
                        </a:rPr>
                        <a:t>Test Case 11.5:</a:t>
                      </a:r>
                      <a:r>
                        <a:rPr lang="en" sz="900">
                          <a:solidFill>
                            <a:srgbClr val="E06666"/>
                          </a:solidFill>
                        </a:rPr>
                        <a:t> No Agreement to Commitments Indicated</a:t>
                      </a:r>
                      <a:br>
                        <a:rPr lang="en" sz="2300">
                          <a:solidFill>
                            <a:srgbClr val="E06666"/>
                          </a:solidFill>
                        </a:rPr>
                      </a:br>
                      <a:r>
                        <a:rPr b="1" lang="en" sz="700">
                          <a:solidFill>
                            <a:srgbClr val="E06666"/>
                          </a:solidFill>
                        </a:rPr>
                        <a:t>Expected: </a:t>
                      </a:r>
                      <a:r>
                        <a:rPr lang="en" sz="700">
                          <a:solidFill>
                            <a:srgbClr val="E06666"/>
                          </a:solidFill>
                        </a:rPr>
                        <a:t>The user receives an error and cannot submit the form.</a:t>
                      </a:r>
                      <a:br>
                        <a:rPr lang="en" sz="700">
                          <a:solidFill>
                            <a:srgbClr val="E06666"/>
                          </a:solidFill>
                        </a:rPr>
                      </a:br>
                      <a:r>
                        <a:rPr b="1" lang="en" sz="700">
                          <a:solidFill>
                            <a:srgbClr val="E06666"/>
                          </a:solidFill>
                        </a:rPr>
                        <a:t>Actual:</a:t>
                      </a:r>
                      <a:r>
                        <a:rPr lang="en" sz="700">
                          <a:solidFill>
                            <a:srgbClr val="E06666"/>
                          </a:solidFill>
                        </a:rPr>
                        <a:t> The form accepts and saves the entered agreement without any errors.</a:t>
                      </a:r>
                      <a:endParaRPr sz="700">
                        <a:solidFill>
                          <a:srgbClr val="E06666"/>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49"/>
          <p:cNvSpPr txBox="1"/>
          <p:nvPr>
            <p:ph idx="1" type="body"/>
          </p:nvPr>
        </p:nvSpPr>
        <p:spPr>
          <a:xfrm>
            <a:off x="0" y="1917850"/>
            <a:ext cx="4572000" cy="2996100"/>
          </a:xfrm>
          <a:prstGeom prst="rect">
            <a:avLst/>
          </a:prstGeom>
        </p:spPr>
        <p:txBody>
          <a:bodyPr anchorCtr="0" anchor="t" bIns="34275" lIns="68575" spcFirstLastPara="1" rIns="68575" wrap="square" tIns="34275">
            <a:normAutofit fontScale="70000" lnSpcReduction="20000"/>
          </a:bodyPr>
          <a:lstStyle/>
          <a:p>
            <a:pPr indent="0" lvl="0" marL="0" rtl="0" algn="ctr">
              <a:spcBef>
                <a:spcPts val="1000"/>
              </a:spcBef>
              <a:spcAft>
                <a:spcPts val="0"/>
              </a:spcAft>
              <a:buNone/>
            </a:pPr>
            <a:r>
              <a:rPr b="1" lang="en" sz="1892">
                <a:solidFill>
                  <a:srgbClr val="FFFFFF"/>
                </a:solidFill>
              </a:rPr>
              <a:t>Sunny Day</a:t>
            </a:r>
            <a:endParaRPr b="1" sz="1892">
              <a:solidFill>
                <a:srgbClr val="FFFFFF"/>
              </a:solidFill>
            </a:endParaRPr>
          </a:p>
          <a:p>
            <a:pPr indent="0" lvl="0" marL="457200" rtl="0" algn="l">
              <a:spcBef>
                <a:spcPts val="1000"/>
              </a:spcBef>
              <a:spcAft>
                <a:spcPts val="0"/>
              </a:spcAft>
              <a:buNone/>
            </a:pPr>
            <a:r>
              <a:rPr b="1" lang="en" sz="2100">
                <a:solidFill>
                  <a:srgbClr val="93C47D"/>
                </a:solidFill>
              </a:rPr>
              <a:t>Test Case 1.1:</a:t>
            </a:r>
            <a:r>
              <a:rPr lang="en" sz="2100">
                <a:solidFill>
                  <a:srgbClr val="93C47D"/>
                </a:solidFill>
              </a:rPr>
              <a:t> </a:t>
            </a:r>
            <a:r>
              <a:rPr lang="en" sz="2100">
                <a:solidFill>
                  <a:srgbClr val="93C47D"/>
                </a:solidFill>
              </a:rPr>
              <a:t>Enter a Valid Email</a:t>
            </a:r>
            <a:br>
              <a:rPr lang="en" sz="2400">
                <a:solidFill>
                  <a:srgbClr val="93C47D"/>
                </a:solidFill>
              </a:rPr>
            </a:br>
            <a:r>
              <a:rPr lang="en" sz="2400">
                <a:solidFill>
                  <a:srgbClr val="93C47D"/>
                </a:solidFill>
              </a:rPr>
              <a:t>	</a:t>
            </a:r>
            <a:r>
              <a:rPr lang="en" sz="1600">
                <a:solidFill>
                  <a:srgbClr val="93C47D"/>
                </a:solidFill>
              </a:rPr>
              <a:t>The form accepts and saves the entered email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2.1:</a:t>
            </a:r>
            <a:r>
              <a:rPr lang="en" sz="2100">
                <a:solidFill>
                  <a:srgbClr val="93C47D"/>
                </a:solidFill>
              </a:rPr>
              <a:t> </a:t>
            </a:r>
            <a:r>
              <a:rPr lang="en" sz="2100">
                <a:solidFill>
                  <a:srgbClr val="93C47D"/>
                </a:solidFill>
              </a:rPr>
              <a:t>Select a Name</a:t>
            </a:r>
            <a:br>
              <a:rPr lang="en" sz="2400">
                <a:solidFill>
                  <a:srgbClr val="93C47D"/>
                </a:solidFill>
              </a:rPr>
            </a:br>
            <a:r>
              <a:rPr lang="en" sz="2400">
                <a:solidFill>
                  <a:srgbClr val="93C47D"/>
                </a:solidFill>
              </a:rPr>
              <a:t>	</a:t>
            </a:r>
            <a:r>
              <a:rPr lang="en" sz="1600">
                <a:solidFill>
                  <a:srgbClr val="93C47D"/>
                </a:solidFill>
              </a:rPr>
              <a:t>The form accepts and saves the entered name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3.1:</a:t>
            </a:r>
            <a:r>
              <a:rPr lang="en" sz="2100">
                <a:solidFill>
                  <a:srgbClr val="93C47D"/>
                </a:solidFill>
              </a:rPr>
              <a:t> </a:t>
            </a:r>
            <a:r>
              <a:rPr lang="en" sz="2100">
                <a:solidFill>
                  <a:srgbClr val="93C47D"/>
                </a:solidFill>
              </a:rPr>
              <a:t>Indicate Major</a:t>
            </a:r>
            <a:br>
              <a:rPr lang="en" sz="2400">
                <a:solidFill>
                  <a:srgbClr val="93C47D"/>
                </a:solidFill>
              </a:rPr>
            </a:br>
            <a:r>
              <a:rPr lang="en" sz="2400">
                <a:solidFill>
                  <a:srgbClr val="93C47D"/>
                </a:solidFill>
              </a:rPr>
              <a:t>	</a:t>
            </a:r>
            <a:r>
              <a:rPr lang="en" sz="1600">
                <a:solidFill>
                  <a:srgbClr val="93C47D"/>
                </a:solidFill>
              </a:rPr>
              <a:t>The form accepts and saves the entered major without any errors. The user is directed to projects of their major on the following page.</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4.1:</a:t>
            </a:r>
            <a:r>
              <a:rPr lang="en" sz="2100">
                <a:solidFill>
                  <a:srgbClr val="93C47D"/>
                </a:solidFill>
              </a:rPr>
              <a:t> </a:t>
            </a:r>
            <a:r>
              <a:rPr lang="en" sz="2100">
                <a:solidFill>
                  <a:srgbClr val="93C47D"/>
                </a:solidFill>
              </a:rPr>
              <a:t>Indicate Project Preferences</a:t>
            </a:r>
            <a:br>
              <a:rPr lang="en" sz="2100">
                <a:solidFill>
                  <a:srgbClr val="93C47D"/>
                </a:solidFill>
              </a:rPr>
            </a:br>
            <a:r>
              <a:rPr lang="en" sz="2400">
                <a:solidFill>
                  <a:srgbClr val="93C47D"/>
                </a:solidFill>
              </a:rPr>
              <a:t>	</a:t>
            </a:r>
            <a:r>
              <a:rPr lang="en" sz="1600">
                <a:solidFill>
                  <a:srgbClr val="93C47D"/>
                </a:solidFill>
              </a:rPr>
              <a:t>The form accepts and saves the entered preferences without any errors. </a:t>
            </a:r>
            <a:endParaRPr sz="1600">
              <a:solidFill>
                <a:srgbClr val="93C47D"/>
              </a:solidFill>
            </a:endParaRPr>
          </a:p>
        </p:txBody>
      </p:sp>
      <p:sp>
        <p:nvSpPr>
          <p:cNvPr id="370" name="Google Shape;370;p49"/>
          <p:cNvSpPr txBox="1"/>
          <p:nvPr>
            <p:ph type="title"/>
          </p:nvPr>
        </p:nvSpPr>
        <p:spPr>
          <a:xfrm>
            <a:off x="-1" y="1357275"/>
            <a:ext cx="9144000" cy="5607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sz="3600"/>
              <a:t>Test Suite 2: </a:t>
            </a:r>
            <a:r>
              <a:rPr lang="en" sz="3600"/>
              <a:t>Submit Project Preferences</a:t>
            </a:r>
            <a:endParaRPr sz="3600"/>
          </a:p>
        </p:txBody>
      </p:sp>
      <p:sp>
        <p:nvSpPr>
          <p:cNvPr id="371" name="Google Shape;371;p49"/>
          <p:cNvSpPr txBox="1"/>
          <p:nvPr>
            <p:ph idx="4294967295" type="body"/>
          </p:nvPr>
        </p:nvSpPr>
        <p:spPr>
          <a:xfrm>
            <a:off x="4572000" y="1917975"/>
            <a:ext cx="4572000" cy="2996100"/>
          </a:xfrm>
          <a:prstGeom prst="rect">
            <a:avLst/>
          </a:prstGeom>
        </p:spPr>
        <p:txBody>
          <a:bodyPr anchorCtr="0" anchor="t" bIns="34275" lIns="68575" spcFirstLastPara="1" rIns="68575" wrap="square" tIns="34275">
            <a:normAutofit/>
          </a:bodyPr>
          <a:lstStyle/>
          <a:p>
            <a:pPr indent="0" lvl="0" marL="0" rtl="0" algn="ctr">
              <a:spcBef>
                <a:spcPts val="800"/>
              </a:spcBef>
              <a:spcAft>
                <a:spcPts val="0"/>
              </a:spcAft>
              <a:buNone/>
            </a:pPr>
            <a:r>
              <a:rPr b="1" lang="en" sz="1300"/>
              <a:t>Rainy Day</a:t>
            </a:r>
            <a:endParaRPr sz="1300"/>
          </a:p>
        </p:txBody>
      </p:sp>
      <p:graphicFrame>
        <p:nvGraphicFramePr>
          <p:cNvPr id="372" name="Google Shape;372;p49"/>
          <p:cNvGraphicFramePr/>
          <p:nvPr/>
        </p:nvGraphicFramePr>
        <p:xfrm>
          <a:off x="4572000" y="2190750"/>
          <a:ext cx="3000000" cy="3000000"/>
        </p:xfrm>
        <a:graphic>
          <a:graphicData uri="http://schemas.openxmlformats.org/drawingml/2006/table">
            <a:tbl>
              <a:tblPr>
                <a:noFill/>
                <a:tableStyleId>{DF8E7F29-B82A-4810-AC3A-3F90F6EE5220}</a:tableStyleId>
              </a:tblPr>
              <a:tblGrid>
                <a:gridCol w="2255750"/>
                <a:gridCol w="2248550"/>
              </a:tblGrid>
              <a:tr h="2723200">
                <a:tc>
                  <a:txBody>
                    <a:bodyPr/>
                    <a:lstStyle/>
                    <a:p>
                      <a:pPr indent="0" lvl="0" marL="0" rtl="0" algn="l">
                        <a:lnSpc>
                          <a:spcPct val="90000"/>
                        </a:lnSpc>
                        <a:spcBef>
                          <a:spcPts val="1000"/>
                        </a:spcBef>
                        <a:spcAft>
                          <a:spcPts val="0"/>
                        </a:spcAft>
                        <a:buNone/>
                      </a:pPr>
                      <a:r>
                        <a:rPr b="1" lang="en" sz="1000">
                          <a:solidFill>
                            <a:srgbClr val="93C47D"/>
                          </a:solidFill>
                        </a:rPr>
                        <a:t>Test Case 1.2:</a:t>
                      </a:r>
                      <a:r>
                        <a:rPr lang="en" sz="1000">
                          <a:solidFill>
                            <a:srgbClr val="93C47D"/>
                          </a:solidFill>
                        </a:rPr>
                        <a:t> Enter an Invalid Email</a:t>
                      </a:r>
                      <a:br>
                        <a:rPr lang="en" sz="900">
                          <a:solidFill>
                            <a:srgbClr val="93C47D"/>
                          </a:solidFill>
                        </a:rPr>
                      </a:br>
                      <a:r>
                        <a:rPr lang="en" sz="800">
                          <a:solidFill>
                            <a:srgbClr val="93C47D"/>
                          </a:solidFill>
                        </a:rPr>
                        <a:t>The user is given a warning stating that the entered email “Must be a valid email”. </a:t>
                      </a:r>
                      <a:endParaRPr sz="800">
                        <a:solidFill>
                          <a:srgbClr val="93C47D"/>
                        </a:solidFill>
                      </a:endParaRPr>
                    </a:p>
                    <a:p>
                      <a:pPr indent="0" lvl="0" marL="0" rtl="0" algn="l">
                        <a:lnSpc>
                          <a:spcPct val="90000"/>
                        </a:lnSpc>
                        <a:spcBef>
                          <a:spcPts val="1000"/>
                        </a:spcBef>
                        <a:spcAft>
                          <a:spcPts val="0"/>
                        </a:spcAft>
                        <a:buNone/>
                      </a:pPr>
                      <a:r>
                        <a:rPr b="1" lang="en" sz="1000">
                          <a:solidFill>
                            <a:srgbClr val="93C47D"/>
                          </a:solidFill>
                        </a:rPr>
                        <a:t>Test Case 1.3:</a:t>
                      </a:r>
                      <a:r>
                        <a:rPr lang="en" sz="1000">
                          <a:solidFill>
                            <a:srgbClr val="93C47D"/>
                          </a:solidFill>
                        </a:rPr>
                        <a:t> No Email Entered</a:t>
                      </a:r>
                      <a:br>
                        <a:rPr lang="en" sz="900">
                          <a:solidFill>
                            <a:srgbClr val="93C47D"/>
                          </a:solidFill>
                        </a:rPr>
                      </a:br>
                      <a:r>
                        <a:rPr lang="en" sz="800">
                          <a:solidFill>
                            <a:srgbClr val="93C47D"/>
                          </a:solidFill>
                        </a:rPr>
                        <a:t>The user is given a warning stating that “This is a required question”.</a:t>
                      </a:r>
                      <a:endParaRPr sz="800">
                        <a:solidFill>
                          <a:srgbClr val="93C47D"/>
                        </a:solidFill>
                      </a:endParaRPr>
                    </a:p>
                    <a:p>
                      <a:pPr indent="0" lvl="0" marL="0" rtl="0" algn="l">
                        <a:lnSpc>
                          <a:spcPct val="90000"/>
                        </a:lnSpc>
                        <a:spcBef>
                          <a:spcPts val="1000"/>
                        </a:spcBef>
                        <a:spcAft>
                          <a:spcPts val="0"/>
                        </a:spcAft>
                        <a:buNone/>
                      </a:pPr>
                      <a:r>
                        <a:rPr b="1" lang="en" sz="1000">
                          <a:solidFill>
                            <a:srgbClr val="93C47D"/>
                          </a:solidFill>
                        </a:rPr>
                        <a:t>Test Case 2.2:</a:t>
                      </a:r>
                      <a:r>
                        <a:rPr lang="en" sz="1000">
                          <a:solidFill>
                            <a:srgbClr val="93C47D"/>
                          </a:solidFill>
                        </a:rPr>
                        <a:t> No Name Selected</a:t>
                      </a:r>
                      <a:br>
                        <a:rPr lang="en" sz="1100">
                          <a:solidFill>
                            <a:srgbClr val="93C47D"/>
                          </a:solidFill>
                        </a:rPr>
                      </a:br>
                      <a:r>
                        <a:rPr lang="en" sz="800">
                          <a:solidFill>
                            <a:srgbClr val="93C47D"/>
                          </a:solidFill>
                        </a:rPr>
                        <a:t>The user is given a warning stating that “This is a required question”.</a:t>
                      </a:r>
                      <a:endParaRPr sz="800">
                        <a:solidFill>
                          <a:srgbClr val="93C47D"/>
                        </a:solidFill>
                      </a:endParaRPr>
                    </a:p>
                    <a:p>
                      <a:pPr indent="0" lvl="0" marL="0" rtl="0" algn="l">
                        <a:lnSpc>
                          <a:spcPct val="90000"/>
                        </a:lnSpc>
                        <a:spcBef>
                          <a:spcPts val="1000"/>
                        </a:spcBef>
                        <a:spcAft>
                          <a:spcPts val="0"/>
                        </a:spcAft>
                        <a:buNone/>
                      </a:pPr>
                      <a:r>
                        <a:rPr b="1" lang="en" sz="1000">
                          <a:solidFill>
                            <a:srgbClr val="93C47D"/>
                          </a:solidFill>
                        </a:rPr>
                        <a:t>Test Case 3.2:</a:t>
                      </a:r>
                      <a:r>
                        <a:rPr lang="en" sz="1000">
                          <a:solidFill>
                            <a:srgbClr val="93C47D"/>
                          </a:solidFill>
                        </a:rPr>
                        <a:t> No Major Indicated</a:t>
                      </a:r>
                      <a:br>
                        <a:rPr lang="en" sz="2000">
                          <a:solidFill>
                            <a:srgbClr val="93C47D"/>
                          </a:solidFill>
                        </a:rPr>
                      </a:br>
                      <a:r>
                        <a:rPr lang="en" sz="800">
                          <a:solidFill>
                            <a:srgbClr val="93C47D"/>
                          </a:solidFill>
                        </a:rPr>
                        <a:t>The user is given a warning stating that “This is a required question”.</a:t>
                      </a:r>
                      <a:endParaRPr sz="800">
                        <a:solidFill>
                          <a:srgbClr val="93C47D"/>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lnSpc>
                          <a:spcPct val="90000"/>
                        </a:lnSpc>
                        <a:spcBef>
                          <a:spcPts val="1000"/>
                        </a:spcBef>
                        <a:spcAft>
                          <a:spcPts val="0"/>
                        </a:spcAft>
                        <a:buNone/>
                      </a:pPr>
                      <a:r>
                        <a:rPr b="1" lang="en" sz="1000">
                          <a:solidFill>
                            <a:srgbClr val="E06666"/>
                          </a:solidFill>
                        </a:rPr>
                        <a:t>Test Case 3.3:</a:t>
                      </a:r>
                      <a:r>
                        <a:rPr lang="en" sz="1000">
                          <a:solidFill>
                            <a:srgbClr val="E06666"/>
                          </a:solidFill>
                        </a:rPr>
                        <a:t> Incorrect Major Indicated</a:t>
                      </a:r>
                      <a:br>
                        <a:rPr lang="en" sz="2400">
                          <a:solidFill>
                            <a:srgbClr val="E06666"/>
                          </a:solidFill>
                        </a:rPr>
                      </a:br>
                      <a:r>
                        <a:rPr b="1" lang="en" sz="800">
                          <a:solidFill>
                            <a:srgbClr val="E06666"/>
                          </a:solidFill>
                        </a:rPr>
                        <a:t>Expected: </a:t>
                      </a:r>
                      <a:r>
                        <a:rPr lang="en" sz="800">
                          <a:solidFill>
                            <a:srgbClr val="E06666"/>
                          </a:solidFill>
                        </a:rPr>
                        <a:t>The user receives an error stating this major does not match student records and cannot proceed to the next page of the form.</a:t>
                      </a:r>
                      <a:br>
                        <a:rPr lang="en" sz="800">
                          <a:solidFill>
                            <a:srgbClr val="E06666"/>
                          </a:solidFill>
                        </a:rPr>
                      </a:br>
                      <a:r>
                        <a:rPr b="1" lang="en" sz="800">
                          <a:solidFill>
                            <a:srgbClr val="E06666"/>
                          </a:solidFill>
                        </a:rPr>
                        <a:t>Actual:</a:t>
                      </a:r>
                      <a:r>
                        <a:rPr lang="en" sz="800">
                          <a:solidFill>
                            <a:srgbClr val="E06666"/>
                          </a:solidFill>
                        </a:rPr>
                        <a:t> The form accepts and saves the entered major without any errors. The user is directed to projects of the (incorrect) major on the following page.</a:t>
                      </a:r>
                      <a:endParaRPr sz="800">
                        <a:solidFill>
                          <a:srgbClr val="E06666"/>
                        </a:solidFill>
                      </a:endParaRPr>
                    </a:p>
                    <a:p>
                      <a:pPr indent="0" lvl="0" marL="0" rtl="0" algn="l">
                        <a:lnSpc>
                          <a:spcPct val="90000"/>
                        </a:lnSpc>
                        <a:spcBef>
                          <a:spcPts val="1000"/>
                        </a:spcBef>
                        <a:spcAft>
                          <a:spcPts val="0"/>
                        </a:spcAft>
                        <a:buNone/>
                      </a:pPr>
                      <a:r>
                        <a:rPr b="1" lang="en" sz="1000">
                          <a:solidFill>
                            <a:srgbClr val="93C47D"/>
                          </a:solidFill>
                        </a:rPr>
                        <a:t>Test Case 4.2:</a:t>
                      </a:r>
                      <a:r>
                        <a:rPr lang="en" sz="1000">
                          <a:solidFill>
                            <a:srgbClr val="93C47D"/>
                          </a:solidFill>
                        </a:rPr>
                        <a:t> Indicate Equal Preference of Two or More Projects</a:t>
                      </a:r>
                      <a:br>
                        <a:rPr lang="en" sz="2400">
                          <a:solidFill>
                            <a:srgbClr val="93C47D"/>
                          </a:solidFill>
                        </a:rPr>
                      </a:br>
                      <a:r>
                        <a:rPr lang="en" sz="800">
                          <a:solidFill>
                            <a:srgbClr val="93C47D"/>
                          </a:solidFill>
                        </a:rPr>
                        <a:t>The user is given a warning stating that each preference ranking can only have one project.</a:t>
                      </a:r>
                      <a:endParaRPr sz="800">
                        <a:solidFill>
                          <a:srgbClr val="93C47D"/>
                        </a:solidFill>
                      </a:endParaRPr>
                    </a:p>
                    <a:p>
                      <a:pPr indent="0" lvl="0" marL="0" rtl="0" algn="l">
                        <a:lnSpc>
                          <a:spcPct val="90000"/>
                        </a:lnSpc>
                        <a:spcBef>
                          <a:spcPts val="1000"/>
                        </a:spcBef>
                        <a:spcAft>
                          <a:spcPts val="0"/>
                        </a:spcAft>
                        <a:buNone/>
                      </a:pPr>
                      <a:r>
                        <a:rPr b="1" lang="en" sz="1000">
                          <a:solidFill>
                            <a:srgbClr val="93C47D"/>
                          </a:solidFill>
                        </a:rPr>
                        <a:t>Test Case 4.3:</a:t>
                      </a:r>
                      <a:r>
                        <a:rPr lang="en" sz="1000">
                          <a:solidFill>
                            <a:srgbClr val="93C47D"/>
                          </a:solidFill>
                        </a:rPr>
                        <a:t> Indicate Some But Not All Project Preferences</a:t>
                      </a:r>
                      <a:br>
                        <a:rPr lang="en" sz="2400">
                          <a:solidFill>
                            <a:srgbClr val="93C47D"/>
                          </a:solidFill>
                        </a:rPr>
                      </a:br>
                      <a:r>
                        <a:rPr lang="en" sz="800">
                          <a:solidFill>
                            <a:srgbClr val="93C47D"/>
                          </a:solidFill>
                        </a:rPr>
                        <a:t>The user is given a warning stating that each project must be given a preference. Attempting to click the submit button will do nothing.</a:t>
                      </a:r>
                      <a:endParaRPr sz="800">
                        <a:solidFill>
                          <a:srgbClr val="93C47D"/>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50"/>
          <p:cNvSpPr txBox="1"/>
          <p:nvPr>
            <p:ph idx="1" type="body"/>
          </p:nvPr>
        </p:nvSpPr>
        <p:spPr>
          <a:xfrm>
            <a:off x="0" y="1917850"/>
            <a:ext cx="4572000" cy="2996100"/>
          </a:xfrm>
          <a:prstGeom prst="rect">
            <a:avLst/>
          </a:prstGeom>
        </p:spPr>
        <p:txBody>
          <a:bodyPr anchorCtr="0" anchor="t" bIns="34275" lIns="68575" spcFirstLastPara="1" rIns="68575" wrap="square" tIns="34275">
            <a:normAutofit fontScale="77500" lnSpcReduction="20000"/>
          </a:bodyPr>
          <a:lstStyle/>
          <a:p>
            <a:pPr indent="0" lvl="0" marL="0" rtl="0" algn="ctr">
              <a:spcBef>
                <a:spcPts val="1000"/>
              </a:spcBef>
              <a:spcAft>
                <a:spcPts val="0"/>
              </a:spcAft>
              <a:buNone/>
            </a:pPr>
            <a:r>
              <a:rPr b="1" lang="en" sz="1629">
                <a:solidFill>
                  <a:srgbClr val="FFFFFF"/>
                </a:solidFill>
              </a:rPr>
              <a:t>Sunny Day</a:t>
            </a:r>
            <a:endParaRPr b="1" sz="1629">
              <a:solidFill>
                <a:srgbClr val="FFFFFF"/>
              </a:solidFill>
            </a:endParaRPr>
          </a:p>
          <a:p>
            <a:pPr indent="0" lvl="0" marL="457200" rtl="0" algn="l">
              <a:spcBef>
                <a:spcPts val="1000"/>
              </a:spcBef>
              <a:spcAft>
                <a:spcPts val="0"/>
              </a:spcAft>
              <a:buNone/>
            </a:pPr>
            <a:r>
              <a:rPr b="1" lang="en" sz="2100">
                <a:solidFill>
                  <a:srgbClr val="93C47D"/>
                </a:solidFill>
              </a:rPr>
              <a:t>Test Case 1.1:</a:t>
            </a:r>
            <a:r>
              <a:rPr lang="en" sz="2100">
                <a:solidFill>
                  <a:srgbClr val="93C47D"/>
                </a:solidFill>
              </a:rPr>
              <a:t> Enter a Valid Email</a:t>
            </a:r>
            <a:br>
              <a:rPr lang="en" sz="2400">
                <a:solidFill>
                  <a:srgbClr val="93C47D"/>
                </a:solidFill>
              </a:rPr>
            </a:br>
            <a:r>
              <a:rPr lang="en" sz="2400">
                <a:solidFill>
                  <a:srgbClr val="93C47D"/>
                </a:solidFill>
              </a:rPr>
              <a:t>	</a:t>
            </a:r>
            <a:r>
              <a:rPr lang="en" sz="1600">
                <a:solidFill>
                  <a:srgbClr val="93C47D"/>
                </a:solidFill>
              </a:rPr>
              <a:t>The form accepts and saves the entered email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2.1:</a:t>
            </a:r>
            <a:r>
              <a:rPr lang="en" sz="2100">
                <a:solidFill>
                  <a:srgbClr val="93C47D"/>
                </a:solidFill>
              </a:rPr>
              <a:t> Select a Name</a:t>
            </a:r>
            <a:br>
              <a:rPr lang="en" sz="2400">
                <a:solidFill>
                  <a:srgbClr val="93C47D"/>
                </a:solidFill>
              </a:rPr>
            </a:br>
            <a:r>
              <a:rPr lang="en" sz="2400">
                <a:solidFill>
                  <a:srgbClr val="93C47D"/>
                </a:solidFill>
              </a:rPr>
              <a:t>	</a:t>
            </a:r>
            <a:r>
              <a:rPr lang="en" sz="1600">
                <a:solidFill>
                  <a:srgbClr val="93C47D"/>
                </a:solidFill>
              </a:rPr>
              <a:t>The form accepts and saves the entered name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3.1:</a:t>
            </a:r>
            <a:r>
              <a:rPr lang="en" sz="2100">
                <a:solidFill>
                  <a:srgbClr val="93C47D"/>
                </a:solidFill>
              </a:rPr>
              <a:t> Indicate Major</a:t>
            </a:r>
            <a:br>
              <a:rPr lang="en" sz="2400">
                <a:solidFill>
                  <a:srgbClr val="93C47D"/>
                </a:solidFill>
              </a:rPr>
            </a:br>
            <a:r>
              <a:rPr lang="en" sz="2400">
                <a:solidFill>
                  <a:srgbClr val="93C47D"/>
                </a:solidFill>
              </a:rPr>
              <a:t>	</a:t>
            </a:r>
            <a:r>
              <a:rPr lang="en" sz="1600">
                <a:solidFill>
                  <a:srgbClr val="93C47D"/>
                </a:solidFill>
              </a:rPr>
              <a:t>The form accepts and saves the entered major without any errors. The user is directed to a list of students of the same major on the following page.</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4.1:</a:t>
            </a:r>
            <a:r>
              <a:rPr lang="en" sz="2100">
                <a:solidFill>
                  <a:srgbClr val="93C47D"/>
                </a:solidFill>
              </a:rPr>
              <a:t> </a:t>
            </a:r>
            <a:r>
              <a:rPr lang="en" sz="2100">
                <a:solidFill>
                  <a:srgbClr val="93C47D"/>
                </a:solidFill>
              </a:rPr>
              <a:t>Indicate Group Preferences</a:t>
            </a:r>
            <a:br>
              <a:rPr lang="en" sz="2100">
                <a:solidFill>
                  <a:srgbClr val="93C47D"/>
                </a:solidFill>
              </a:rPr>
            </a:br>
            <a:r>
              <a:rPr lang="en" sz="2400">
                <a:solidFill>
                  <a:srgbClr val="93C47D"/>
                </a:solidFill>
              </a:rPr>
              <a:t>	</a:t>
            </a:r>
            <a:r>
              <a:rPr lang="en" sz="1600">
                <a:solidFill>
                  <a:srgbClr val="93C47D"/>
                </a:solidFill>
              </a:rPr>
              <a:t>The form accepts and saves the entered preferences without any errors.</a:t>
            </a:r>
            <a:r>
              <a:rPr lang="en" sz="1600">
                <a:solidFill>
                  <a:srgbClr val="93C47D"/>
                </a:solidFill>
              </a:rPr>
              <a:t> </a:t>
            </a:r>
            <a:endParaRPr sz="1600">
              <a:solidFill>
                <a:srgbClr val="93C47D"/>
              </a:solidFill>
            </a:endParaRPr>
          </a:p>
        </p:txBody>
      </p:sp>
      <p:sp>
        <p:nvSpPr>
          <p:cNvPr id="378" name="Google Shape;378;p50"/>
          <p:cNvSpPr txBox="1"/>
          <p:nvPr>
            <p:ph type="title"/>
          </p:nvPr>
        </p:nvSpPr>
        <p:spPr>
          <a:xfrm>
            <a:off x="-1" y="1357275"/>
            <a:ext cx="9144000" cy="5607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sz="3600"/>
              <a:t>Test Suite 3: </a:t>
            </a:r>
            <a:r>
              <a:rPr lang="en" sz="3600"/>
              <a:t>Submit Group Preferences</a:t>
            </a:r>
            <a:endParaRPr sz="3600"/>
          </a:p>
        </p:txBody>
      </p:sp>
      <p:sp>
        <p:nvSpPr>
          <p:cNvPr id="379" name="Google Shape;379;p50"/>
          <p:cNvSpPr txBox="1"/>
          <p:nvPr>
            <p:ph idx="4294967295" type="body"/>
          </p:nvPr>
        </p:nvSpPr>
        <p:spPr>
          <a:xfrm>
            <a:off x="4572000" y="1917975"/>
            <a:ext cx="4572000" cy="2996100"/>
          </a:xfrm>
          <a:prstGeom prst="rect">
            <a:avLst/>
          </a:prstGeom>
        </p:spPr>
        <p:txBody>
          <a:bodyPr anchorCtr="0" anchor="t" bIns="34275" lIns="68575" spcFirstLastPara="1" rIns="68575" wrap="square" tIns="34275">
            <a:normAutofit/>
          </a:bodyPr>
          <a:lstStyle/>
          <a:p>
            <a:pPr indent="0" lvl="0" marL="0" rtl="0" algn="ctr">
              <a:spcBef>
                <a:spcPts val="800"/>
              </a:spcBef>
              <a:spcAft>
                <a:spcPts val="0"/>
              </a:spcAft>
              <a:buNone/>
            </a:pPr>
            <a:r>
              <a:rPr b="1" lang="en" sz="1300"/>
              <a:t>Rainy Day</a:t>
            </a:r>
            <a:endParaRPr sz="1300"/>
          </a:p>
        </p:txBody>
      </p:sp>
      <p:graphicFrame>
        <p:nvGraphicFramePr>
          <p:cNvPr id="380" name="Google Shape;380;p50"/>
          <p:cNvGraphicFramePr/>
          <p:nvPr/>
        </p:nvGraphicFramePr>
        <p:xfrm>
          <a:off x="4572000" y="2190750"/>
          <a:ext cx="3000000" cy="3000000"/>
        </p:xfrm>
        <a:graphic>
          <a:graphicData uri="http://schemas.openxmlformats.org/drawingml/2006/table">
            <a:tbl>
              <a:tblPr>
                <a:noFill/>
                <a:tableStyleId>{DF8E7F29-B82A-4810-AC3A-3F90F6EE5220}</a:tableStyleId>
              </a:tblPr>
              <a:tblGrid>
                <a:gridCol w="2255750"/>
                <a:gridCol w="2248550"/>
              </a:tblGrid>
              <a:tr h="2723200">
                <a:tc>
                  <a:txBody>
                    <a:bodyPr/>
                    <a:lstStyle/>
                    <a:p>
                      <a:pPr indent="0" lvl="0" marL="0" rtl="0" algn="l">
                        <a:lnSpc>
                          <a:spcPct val="90000"/>
                        </a:lnSpc>
                        <a:spcBef>
                          <a:spcPts val="1000"/>
                        </a:spcBef>
                        <a:spcAft>
                          <a:spcPts val="0"/>
                        </a:spcAft>
                        <a:buNone/>
                      </a:pPr>
                      <a:r>
                        <a:rPr b="1" lang="en" sz="900">
                          <a:solidFill>
                            <a:srgbClr val="93C47D"/>
                          </a:solidFill>
                        </a:rPr>
                        <a:t>Test Case 1.2:</a:t>
                      </a:r>
                      <a:r>
                        <a:rPr lang="en" sz="900">
                          <a:solidFill>
                            <a:srgbClr val="93C47D"/>
                          </a:solidFill>
                        </a:rPr>
                        <a:t> Enter an Invalid Email</a:t>
                      </a:r>
                      <a:br>
                        <a:rPr lang="en" sz="800">
                          <a:solidFill>
                            <a:srgbClr val="93C47D"/>
                          </a:solidFill>
                        </a:rPr>
                      </a:br>
                      <a:r>
                        <a:rPr lang="en" sz="700">
                          <a:solidFill>
                            <a:srgbClr val="93C47D"/>
                          </a:solidFill>
                        </a:rPr>
                        <a:t>The user is given a warning stating that the entered email “Must be a valid email”. </a:t>
                      </a:r>
                      <a:endParaRPr sz="700">
                        <a:solidFill>
                          <a:srgbClr val="93C47D"/>
                        </a:solidFill>
                      </a:endParaRPr>
                    </a:p>
                    <a:p>
                      <a:pPr indent="0" lvl="0" marL="0" rtl="0" algn="l">
                        <a:lnSpc>
                          <a:spcPct val="90000"/>
                        </a:lnSpc>
                        <a:spcBef>
                          <a:spcPts val="1000"/>
                        </a:spcBef>
                        <a:spcAft>
                          <a:spcPts val="0"/>
                        </a:spcAft>
                        <a:buNone/>
                      </a:pPr>
                      <a:r>
                        <a:rPr b="1" lang="en" sz="900">
                          <a:solidFill>
                            <a:srgbClr val="93C47D"/>
                          </a:solidFill>
                        </a:rPr>
                        <a:t>Test Case 1.3:</a:t>
                      </a:r>
                      <a:r>
                        <a:rPr lang="en" sz="900">
                          <a:solidFill>
                            <a:srgbClr val="93C47D"/>
                          </a:solidFill>
                        </a:rPr>
                        <a:t> No Email Entered</a:t>
                      </a:r>
                      <a:br>
                        <a:rPr lang="en" sz="800">
                          <a:solidFill>
                            <a:srgbClr val="93C47D"/>
                          </a:solidFill>
                        </a:rPr>
                      </a:br>
                      <a:r>
                        <a:rPr lang="en" sz="700">
                          <a:solidFill>
                            <a:srgbClr val="93C47D"/>
                          </a:solidFill>
                        </a:rPr>
                        <a:t>The user is given a warning stating that “This is a required question”.</a:t>
                      </a:r>
                      <a:endParaRPr sz="700">
                        <a:solidFill>
                          <a:srgbClr val="93C47D"/>
                        </a:solidFill>
                      </a:endParaRPr>
                    </a:p>
                    <a:p>
                      <a:pPr indent="0" lvl="0" marL="0" rtl="0" algn="l">
                        <a:lnSpc>
                          <a:spcPct val="90000"/>
                        </a:lnSpc>
                        <a:spcBef>
                          <a:spcPts val="1000"/>
                        </a:spcBef>
                        <a:spcAft>
                          <a:spcPts val="0"/>
                        </a:spcAft>
                        <a:buNone/>
                      </a:pPr>
                      <a:r>
                        <a:rPr b="1" lang="en" sz="900">
                          <a:solidFill>
                            <a:srgbClr val="93C47D"/>
                          </a:solidFill>
                        </a:rPr>
                        <a:t>Test Case 2.2:</a:t>
                      </a:r>
                      <a:r>
                        <a:rPr lang="en" sz="900">
                          <a:solidFill>
                            <a:srgbClr val="93C47D"/>
                          </a:solidFill>
                        </a:rPr>
                        <a:t> No Name Selected</a:t>
                      </a:r>
                      <a:br>
                        <a:rPr lang="en" sz="1000">
                          <a:solidFill>
                            <a:srgbClr val="93C47D"/>
                          </a:solidFill>
                        </a:rPr>
                      </a:br>
                      <a:r>
                        <a:rPr lang="en" sz="700">
                          <a:solidFill>
                            <a:srgbClr val="93C47D"/>
                          </a:solidFill>
                        </a:rPr>
                        <a:t>The user is given a warning stating that “This is a required question”.</a:t>
                      </a:r>
                      <a:endParaRPr sz="700">
                        <a:solidFill>
                          <a:srgbClr val="93C47D"/>
                        </a:solidFill>
                      </a:endParaRPr>
                    </a:p>
                    <a:p>
                      <a:pPr indent="0" lvl="0" marL="0" rtl="0" algn="l">
                        <a:lnSpc>
                          <a:spcPct val="90000"/>
                        </a:lnSpc>
                        <a:spcBef>
                          <a:spcPts val="1000"/>
                        </a:spcBef>
                        <a:spcAft>
                          <a:spcPts val="0"/>
                        </a:spcAft>
                        <a:buNone/>
                      </a:pPr>
                      <a:r>
                        <a:rPr b="1" lang="en" sz="900">
                          <a:solidFill>
                            <a:srgbClr val="93C47D"/>
                          </a:solidFill>
                        </a:rPr>
                        <a:t>Test Case 3.2:</a:t>
                      </a:r>
                      <a:r>
                        <a:rPr lang="en" sz="900">
                          <a:solidFill>
                            <a:srgbClr val="93C47D"/>
                          </a:solidFill>
                        </a:rPr>
                        <a:t> No Major Indicated</a:t>
                      </a:r>
                      <a:br>
                        <a:rPr lang="en" sz="1900">
                          <a:solidFill>
                            <a:srgbClr val="93C47D"/>
                          </a:solidFill>
                        </a:rPr>
                      </a:br>
                      <a:r>
                        <a:rPr lang="en" sz="700">
                          <a:solidFill>
                            <a:srgbClr val="93C47D"/>
                          </a:solidFill>
                        </a:rPr>
                        <a:t>The user is given a warning stating that “This is a required question”.</a:t>
                      </a:r>
                      <a:endParaRPr sz="700">
                        <a:solidFill>
                          <a:srgbClr val="93C47D"/>
                        </a:solidFill>
                      </a:endParaRPr>
                    </a:p>
                    <a:p>
                      <a:pPr indent="0" lvl="0" marL="0" rtl="0" algn="l">
                        <a:lnSpc>
                          <a:spcPct val="90000"/>
                        </a:lnSpc>
                        <a:spcBef>
                          <a:spcPts val="1000"/>
                        </a:spcBef>
                        <a:spcAft>
                          <a:spcPts val="0"/>
                        </a:spcAft>
                        <a:buNone/>
                      </a:pPr>
                      <a:r>
                        <a:rPr b="1" lang="en" sz="900">
                          <a:solidFill>
                            <a:srgbClr val="E06666"/>
                          </a:solidFill>
                        </a:rPr>
                        <a:t>Test Case 3.3:</a:t>
                      </a:r>
                      <a:r>
                        <a:rPr lang="en" sz="900">
                          <a:solidFill>
                            <a:srgbClr val="E06666"/>
                          </a:solidFill>
                        </a:rPr>
                        <a:t> Incorrect Major Indicated</a:t>
                      </a:r>
                      <a:br>
                        <a:rPr lang="en" sz="2300">
                          <a:solidFill>
                            <a:srgbClr val="E06666"/>
                          </a:solidFill>
                        </a:rPr>
                      </a:br>
                      <a:r>
                        <a:rPr b="1" lang="en" sz="700">
                          <a:solidFill>
                            <a:srgbClr val="E06666"/>
                          </a:solidFill>
                        </a:rPr>
                        <a:t>Expected: </a:t>
                      </a:r>
                      <a:r>
                        <a:rPr lang="en" sz="700">
                          <a:solidFill>
                            <a:srgbClr val="E06666"/>
                          </a:solidFill>
                        </a:rPr>
                        <a:t>The user receives an error stating this major does not match student records and cannot proceed to the next page of the form.</a:t>
                      </a:r>
                      <a:br>
                        <a:rPr lang="en" sz="700">
                          <a:solidFill>
                            <a:srgbClr val="E06666"/>
                          </a:solidFill>
                        </a:rPr>
                      </a:br>
                      <a:r>
                        <a:rPr b="1" lang="en" sz="700">
                          <a:solidFill>
                            <a:srgbClr val="E06666"/>
                          </a:solidFill>
                        </a:rPr>
                        <a:t>Actual:</a:t>
                      </a:r>
                      <a:r>
                        <a:rPr lang="en" sz="700">
                          <a:solidFill>
                            <a:srgbClr val="E06666"/>
                          </a:solidFill>
                        </a:rPr>
                        <a:t> The form accepts and saves the entered major without any errors. The user is directed to a list of students of the same (incorrect) major on the following page.</a:t>
                      </a:r>
                      <a:endParaRPr sz="700">
                        <a:solidFill>
                          <a:srgbClr val="93C47D"/>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lnSpc>
                          <a:spcPct val="90000"/>
                        </a:lnSpc>
                        <a:spcBef>
                          <a:spcPts val="1000"/>
                        </a:spcBef>
                        <a:spcAft>
                          <a:spcPts val="0"/>
                        </a:spcAft>
                        <a:buNone/>
                      </a:pPr>
                      <a:r>
                        <a:rPr b="1" lang="en" sz="900">
                          <a:solidFill>
                            <a:srgbClr val="93C47D"/>
                          </a:solidFill>
                        </a:rPr>
                        <a:t>Test Case 4.2:</a:t>
                      </a:r>
                      <a:r>
                        <a:rPr lang="en" sz="900">
                          <a:solidFill>
                            <a:srgbClr val="93C47D"/>
                          </a:solidFill>
                        </a:rPr>
                        <a:t> </a:t>
                      </a:r>
                      <a:r>
                        <a:rPr lang="en" sz="900">
                          <a:solidFill>
                            <a:srgbClr val="93C47D"/>
                          </a:solidFill>
                        </a:rPr>
                        <a:t>Indicate Group Preferences with Self</a:t>
                      </a:r>
                      <a:br>
                        <a:rPr lang="en" sz="2300">
                          <a:solidFill>
                            <a:srgbClr val="93C47D"/>
                          </a:solidFill>
                        </a:rPr>
                      </a:br>
                      <a:r>
                        <a:rPr lang="en" sz="700">
                          <a:solidFill>
                            <a:srgbClr val="93C47D"/>
                          </a:solidFill>
                        </a:rPr>
                        <a:t>The form accepts and saves the entered preferences without any errors. The grouping algorithm successfully ignores the self-grouping preferences.</a:t>
                      </a:r>
                      <a:endParaRPr sz="700">
                        <a:solidFill>
                          <a:srgbClr val="93C47D"/>
                        </a:solidFill>
                      </a:endParaRPr>
                    </a:p>
                    <a:p>
                      <a:pPr indent="0" lvl="0" marL="0" rtl="0" algn="l">
                        <a:lnSpc>
                          <a:spcPct val="90000"/>
                        </a:lnSpc>
                        <a:spcBef>
                          <a:spcPts val="1000"/>
                        </a:spcBef>
                        <a:spcAft>
                          <a:spcPts val="0"/>
                        </a:spcAft>
                        <a:buNone/>
                      </a:pPr>
                      <a:r>
                        <a:rPr b="1" lang="en" sz="900">
                          <a:solidFill>
                            <a:srgbClr val="93C47D"/>
                          </a:solidFill>
                        </a:rPr>
                        <a:t>Test Case 4.3:</a:t>
                      </a:r>
                      <a:r>
                        <a:rPr lang="en" sz="900">
                          <a:solidFill>
                            <a:srgbClr val="93C47D"/>
                          </a:solidFill>
                        </a:rPr>
                        <a:t> </a:t>
                      </a:r>
                      <a:r>
                        <a:rPr lang="en" sz="900">
                          <a:solidFill>
                            <a:srgbClr val="93C47D"/>
                          </a:solidFill>
                        </a:rPr>
                        <a:t>No Group Preferences Indicated</a:t>
                      </a:r>
                      <a:br>
                        <a:rPr lang="en" sz="2300">
                          <a:solidFill>
                            <a:srgbClr val="93C47D"/>
                          </a:solidFill>
                        </a:rPr>
                      </a:br>
                      <a:r>
                        <a:rPr lang="en" sz="700">
                          <a:solidFill>
                            <a:srgbClr val="93C47D"/>
                          </a:solidFill>
                        </a:rPr>
                        <a:t>The form accepts and saves the entered preferences without any errors. The student is randomly placed in a group based on leftover space.</a:t>
                      </a:r>
                      <a:endParaRPr sz="700">
                        <a:solidFill>
                          <a:srgbClr val="93C47D"/>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51"/>
          <p:cNvSpPr txBox="1"/>
          <p:nvPr>
            <p:ph idx="1" type="body"/>
          </p:nvPr>
        </p:nvSpPr>
        <p:spPr>
          <a:xfrm>
            <a:off x="0" y="1917850"/>
            <a:ext cx="4572000" cy="2996100"/>
          </a:xfrm>
          <a:prstGeom prst="rect">
            <a:avLst/>
          </a:prstGeom>
        </p:spPr>
        <p:txBody>
          <a:bodyPr anchorCtr="0" anchor="t" bIns="34275" lIns="68575" spcFirstLastPara="1" rIns="68575" wrap="square" tIns="34275">
            <a:normAutofit fontScale="92500" lnSpcReduction="20000"/>
          </a:bodyPr>
          <a:lstStyle/>
          <a:p>
            <a:pPr indent="0" lvl="0" marL="0" rtl="0" algn="ctr">
              <a:spcBef>
                <a:spcPts val="1000"/>
              </a:spcBef>
              <a:spcAft>
                <a:spcPts val="0"/>
              </a:spcAft>
              <a:buNone/>
            </a:pPr>
            <a:r>
              <a:rPr b="1" lang="en" sz="1412">
                <a:solidFill>
                  <a:srgbClr val="FFFFFF"/>
                </a:solidFill>
              </a:rPr>
              <a:t>Sunny Day</a:t>
            </a:r>
            <a:endParaRPr b="1" sz="1412">
              <a:solidFill>
                <a:srgbClr val="FFFFFF"/>
              </a:solidFill>
            </a:endParaRPr>
          </a:p>
          <a:p>
            <a:pPr indent="0" lvl="0" marL="457200" rtl="0" algn="l">
              <a:spcBef>
                <a:spcPts val="1000"/>
              </a:spcBef>
              <a:spcAft>
                <a:spcPts val="0"/>
              </a:spcAft>
              <a:buNone/>
            </a:pPr>
            <a:r>
              <a:rPr b="1" lang="en" sz="2100">
                <a:solidFill>
                  <a:srgbClr val="93C47D"/>
                </a:solidFill>
              </a:rPr>
              <a:t>Test Case 1.1:</a:t>
            </a:r>
            <a:r>
              <a:rPr lang="en" sz="2100">
                <a:solidFill>
                  <a:srgbClr val="93C47D"/>
                </a:solidFill>
              </a:rPr>
              <a:t> </a:t>
            </a:r>
            <a:r>
              <a:rPr lang="en" sz="2100">
                <a:solidFill>
                  <a:srgbClr val="93C47D"/>
                </a:solidFill>
              </a:rPr>
              <a:t>Enter A Name</a:t>
            </a:r>
            <a:br>
              <a:rPr lang="en" sz="2400">
                <a:solidFill>
                  <a:srgbClr val="93C47D"/>
                </a:solidFill>
              </a:rPr>
            </a:br>
            <a:r>
              <a:rPr lang="en" sz="2400">
                <a:solidFill>
                  <a:srgbClr val="93C47D"/>
                </a:solidFill>
              </a:rPr>
              <a:t>	</a:t>
            </a:r>
            <a:r>
              <a:rPr lang="en" sz="1600">
                <a:solidFill>
                  <a:srgbClr val="93C47D"/>
                </a:solidFill>
              </a:rPr>
              <a:t>The spreadsheet saves the entered name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2.1:</a:t>
            </a:r>
            <a:r>
              <a:rPr lang="en" sz="2100">
                <a:solidFill>
                  <a:srgbClr val="93C47D"/>
                </a:solidFill>
              </a:rPr>
              <a:t> </a:t>
            </a:r>
            <a:r>
              <a:rPr lang="en" sz="2100">
                <a:solidFill>
                  <a:srgbClr val="93C47D"/>
                </a:solidFill>
              </a:rPr>
              <a:t>Indicate Valid Major</a:t>
            </a:r>
            <a:br>
              <a:rPr lang="en" sz="2400">
                <a:solidFill>
                  <a:srgbClr val="93C47D"/>
                </a:solidFill>
              </a:rPr>
            </a:br>
            <a:r>
              <a:rPr lang="en" sz="2400">
                <a:solidFill>
                  <a:srgbClr val="93C47D"/>
                </a:solidFill>
              </a:rPr>
              <a:t>	</a:t>
            </a:r>
            <a:r>
              <a:rPr lang="en" sz="1600">
                <a:solidFill>
                  <a:srgbClr val="93C47D"/>
                </a:solidFill>
              </a:rPr>
              <a:t>The spreadsheet saves the entered major without any errors.</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3.1:</a:t>
            </a:r>
            <a:r>
              <a:rPr lang="en" sz="2100">
                <a:solidFill>
                  <a:srgbClr val="93C47D"/>
                </a:solidFill>
              </a:rPr>
              <a:t> </a:t>
            </a:r>
            <a:r>
              <a:rPr lang="en" sz="2100">
                <a:solidFill>
                  <a:srgbClr val="93C47D"/>
                </a:solidFill>
              </a:rPr>
              <a:t>Indicate Valid Course</a:t>
            </a:r>
            <a:br>
              <a:rPr lang="en" sz="2400">
                <a:solidFill>
                  <a:srgbClr val="93C47D"/>
                </a:solidFill>
              </a:rPr>
            </a:br>
            <a:r>
              <a:rPr lang="en" sz="2400">
                <a:solidFill>
                  <a:srgbClr val="93C47D"/>
                </a:solidFill>
              </a:rPr>
              <a:t>	</a:t>
            </a:r>
            <a:r>
              <a:rPr lang="en" sz="1600">
                <a:solidFill>
                  <a:srgbClr val="93C47D"/>
                </a:solidFill>
              </a:rPr>
              <a:t>The spreadsheet saves the entered major without any errors and utilizes the student’s information assuming the Major and Name were also valid.</a:t>
            </a:r>
            <a:endParaRPr sz="1600">
              <a:solidFill>
                <a:srgbClr val="93C47D"/>
              </a:solidFill>
            </a:endParaRPr>
          </a:p>
        </p:txBody>
      </p:sp>
      <p:sp>
        <p:nvSpPr>
          <p:cNvPr id="386" name="Google Shape;386;p51"/>
          <p:cNvSpPr txBox="1"/>
          <p:nvPr>
            <p:ph type="title"/>
          </p:nvPr>
        </p:nvSpPr>
        <p:spPr>
          <a:xfrm>
            <a:off x="-1" y="1357275"/>
            <a:ext cx="9144000" cy="5607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sz="3600"/>
              <a:t>Test Suite 4: </a:t>
            </a:r>
            <a:r>
              <a:rPr lang="en" sz="3600"/>
              <a:t>Add Student Information</a:t>
            </a:r>
            <a:endParaRPr sz="3600"/>
          </a:p>
        </p:txBody>
      </p:sp>
      <p:sp>
        <p:nvSpPr>
          <p:cNvPr id="387" name="Google Shape;387;p51"/>
          <p:cNvSpPr txBox="1"/>
          <p:nvPr>
            <p:ph idx="4294967295" type="body"/>
          </p:nvPr>
        </p:nvSpPr>
        <p:spPr>
          <a:xfrm>
            <a:off x="4572000" y="1917975"/>
            <a:ext cx="4572000" cy="2996100"/>
          </a:xfrm>
          <a:prstGeom prst="rect">
            <a:avLst/>
          </a:prstGeom>
        </p:spPr>
        <p:txBody>
          <a:bodyPr anchorCtr="0" anchor="t" bIns="34275" lIns="68575" spcFirstLastPara="1" rIns="68575" wrap="square" tIns="34275">
            <a:normAutofit/>
          </a:bodyPr>
          <a:lstStyle/>
          <a:p>
            <a:pPr indent="0" lvl="0" marL="0" rtl="0" algn="ctr">
              <a:spcBef>
                <a:spcPts val="800"/>
              </a:spcBef>
              <a:spcAft>
                <a:spcPts val="0"/>
              </a:spcAft>
              <a:buNone/>
            </a:pPr>
            <a:r>
              <a:rPr b="1" lang="en" sz="1300"/>
              <a:t>Rainy Day</a:t>
            </a:r>
            <a:endParaRPr sz="1300"/>
          </a:p>
        </p:txBody>
      </p:sp>
      <p:graphicFrame>
        <p:nvGraphicFramePr>
          <p:cNvPr id="388" name="Google Shape;388;p51"/>
          <p:cNvGraphicFramePr/>
          <p:nvPr/>
        </p:nvGraphicFramePr>
        <p:xfrm>
          <a:off x="4572000" y="2190750"/>
          <a:ext cx="3000000" cy="3000000"/>
        </p:xfrm>
        <a:graphic>
          <a:graphicData uri="http://schemas.openxmlformats.org/drawingml/2006/table">
            <a:tbl>
              <a:tblPr>
                <a:noFill/>
                <a:tableStyleId>{DF8E7F29-B82A-4810-AC3A-3F90F6EE5220}</a:tableStyleId>
              </a:tblPr>
              <a:tblGrid>
                <a:gridCol w="2255750"/>
                <a:gridCol w="2248550"/>
              </a:tblGrid>
              <a:tr h="2723200">
                <a:tc>
                  <a:txBody>
                    <a:bodyPr/>
                    <a:lstStyle/>
                    <a:p>
                      <a:pPr indent="0" lvl="0" marL="0" rtl="0" algn="l">
                        <a:lnSpc>
                          <a:spcPct val="90000"/>
                        </a:lnSpc>
                        <a:spcBef>
                          <a:spcPts val="1000"/>
                        </a:spcBef>
                        <a:spcAft>
                          <a:spcPts val="0"/>
                        </a:spcAft>
                        <a:buNone/>
                      </a:pPr>
                      <a:r>
                        <a:rPr b="1" lang="en" sz="1000">
                          <a:solidFill>
                            <a:srgbClr val="93C47D"/>
                          </a:solidFill>
                        </a:rPr>
                        <a:t>Test Case 1.2:</a:t>
                      </a:r>
                      <a:r>
                        <a:rPr lang="en" sz="1000">
                          <a:solidFill>
                            <a:srgbClr val="93C47D"/>
                          </a:solidFill>
                        </a:rPr>
                        <a:t> </a:t>
                      </a:r>
                      <a:r>
                        <a:rPr lang="en" sz="1000">
                          <a:solidFill>
                            <a:srgbClr val="93C47D"/>
                          </a:solidFill>
                        </a:rPr>
                        <a:t>No Name Entered</a:t>
                      </a:r>
                      <a:br>
                        <a:rPr lang="en" sz="900">
                          <a:solidFill>
                            <a:srgbClr val="93C47D"/>
                          </a:solidFill>
                        </a:rPr>
                      </a:br>
                      <a:r>
                        <a:rPr lang="en" sz="800">
                          <a:solidFill>
                            <a:srgbClr val="93C47D"/>
                          </a:solidFill>
                        </a:rPr>
                        <a:t>The user is not given any warning indicators unless a name is entered above and below the row with no name. The row without a name will then become yellow to indicate a problem.</a:t>
                      </a:r>
                      <a:endParaRPr sz="800">
                        <a:solidFill>
                          <a:srgbClr val="93C47D"/>
                        </a:solidFill>
                      </a:endParaRPr>
                    </a:p>
                    <a:p>
                      <a:pPr indent="0" lvl="0" marL="0" rtl="0" algn="l">
                        <a:lnSpc>
                          <a:spcPct val="90000"/>
                        </a:lnSpc>
                        <a:spcBef>
                          <a:spcPts val="1000"/>
                        </a:spcBef>
                        <a:spcAft>
                          <a:spcPts val="0"/>
                        </a:spcAft>
                        <a:buNone/>
                      </a:pPr>
                      <a:r>
                        <a:rPr b="1" lang="en" sz="1000">
                          <a:solidFill>
                            <a:srgbClr val="93C47D"/>
                          </a:solidFill>
                        </a:rPr>
                        <a:t>Test Case 2.2:</a:t>
                      </a:r>
                      <a:r>
                        <a:rPr lang="en" sz="1000">
                          <a:solidFill>
                            <a:srgbClr val="93C47D"/>
                          </a:solidFill>
                        </a:rPr>
                        <a:t> </a:t>
                      </a:r>
                      <a:r>
                        <a:rPr lang="en" sz="1000">
                          <a:solidFill>
                            <a:srgbClr val="93C47D"/>
                          </a:solidFill>
                        </a:rPr>
                        <a:t>Invalid Major Indicated</a:t>
                      </a:r>
                      <a:br>
                        <a:rPr lang="en" sz="900">
                          <a:solidFill>
                            <a:srgbClr val="93C47D"/>
                          </a:solidFill>
                        </a:rPr>
                      </a:br>
                      <a:r>
                        <a:rPr lang="en" sz="800">
                          <a:solidFill>
                            <a:srgbClr val="93C47D"/>
                          </a:solidFill>
                        </a:rPr>
                        <a:t>The spreadsheet successfully rejects the input and provides a detailed error message including a list of valid majors.</a:t>
                      </a:r>
                      <a:endParaRPr sz="800">
                        <a:solidFill>
                          <a:srgbClr val="93C47D"/>
                        </a:solidFill>
                      </a:endParaRPr>
                    </a:p>
                    <a:p>
                      <a:pPr indent="0" lvl="0" marL="0" rtl="0" algn="l">
                        <a:lnSpc>
                          <a:spcPct val="90000"/>
                        </a:lnSpc>
                        <a:spcBef>
                          <a:spcPts val="1000"/>
                        </a:spcBef>
                        <a:spcAft>
                          <a:spcPts val="0"/>
                        </a:spcAft>
                        <a:buNone/>
                      </a:pPr>
                      <a:r>
                        <a:rPr b="1" lang="en" sz="1000">
                          <a:solidFill>
                            <a:srgbClr val="E06666"/>
                          </a:solidFill>
                        </a:rPr>
                        <a:t>Test Case 2.3:</a:t>
                      </a:r>
                      <a:r>
                        <a:rPr lang="en" sz="1000">
                          <a:solidFill>
                            <a:srgbClr val="E06666"/>
                          </a:solidFill>
                        </a:rPr>
                        <a:t> No Major Indicated</a:t>
                      </a:r>
                      <a:br>
                        <a:rPr lang="en" sz="2400">
                          <a:solidFill>
                            <a:srgbClr val="E06666"/>
                          </a:solidFill>
                        </a:rPr>
                      </a:br>
                      <a:r>
                        <a:rPr b="1" lang="en" sz="800">
                          <a:solidFill>
                            <a:srgbClr val="E06666"/>
                          </a:solidFill>
                        </a:rPr>
                        <a:t>Expected: </a:t>
                      </a:r>
                      <a:r>
                        <a:rPr lang="en" sz="800">
                          <a:solidFill>
                            <a:srgbClr val="E06666"/>
                          </a:solidFill>
                        </a:rPr>
                        <a:t>The user receives an error stating that a major is needed for the student’s information to be added.</a:t>
                      </a:r>
                      <a:br>
                        <a:rPr lang="en" sz="800">
                          <a:solidFill>
                            <a:srgbClr val="E06666"/>
                          </a:solidFill>
                        </a:rPr>
                      </a:br>
                      <a:r>
                        <a:rPr b="1" lang="en" sz="800">
                          <a:solidFill>
                            <a:srgbClr val="E06666"/>
                          </a:solidFill>
                        </a:rPr>
                        <a:t>Actual:</a:t>
                      </a:r>
                      <a:r>
                        <a:rPr lang="en" sz="800">
                          <a:solidFill>
                            <a:srgbClr val="E06666"/>
                          </a:solidFill>
                        </a:rPr>
                        <a:t> </a:t>
                      </a:r>
                      <a:r>
                        <a:rPr lang="en" sz="800">
                          <a:solidFill>
                            <a:srgbClr val="E06666"/>
                          </a:solidFill>
                        </a:rPr>
                        <a:t>The user is not given a warning and the student’s information is somewhat utilized.</a:t>
                      </a:r>
                      <a:endParaRPr sz="800">
                        <a:solidFill>
                          <a:srgbClr val="93C47D"/>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lnSpc>
                          <a:spcPct val="90000"/>
                        </a:lnSpc>
                        <a:spcBef>
                          <a:spcPts val="1000"/>
                        </a:spcBef>
                        <a:spcAft>
                          <a:spcPts val="0"/>
                        </a:spcAft>
                        <a:buNone/>
                      </a:pPr>
                      <a:r>
                        <a:rPr b="1" lang="en" sz="1000">
                          <a:solidFill>
                            <a:srgbClr val="93C47D"/>
                          </a:solidFill>
                        </a:rPr>
                        <a:t>Test Case 3.2:</a:t>
                      </a:r>
                      <a:r>
                        <a:rPr lang="en" sz="1000">
                          <a:solidFill>
                            <a:srgbClr val="93C47D"/>
                          </a:solidFill>
                        </a:rPr>
                        <a:t> Invalid Course Indicated</a:t>
                      </a:r>
                      <a:br>
                        <a:rPr lang="en" sz="900">
                          <a:solidFill>
                            <a:srgbClr val="93C47D"/>
                          </a:solidFill>
                        </a:rPr>
                      </a:br>
                      <a:r>
                        <a:rPr lang="en" sz="800">
                          <a:solidFill>
                            <a:srgbClr val="93C47D"/>
                          </a:solidFill>
                        </a:rPr>
                        <a:t>The spreadsheet successfully rejects the input and provides a detailed error message including a list of valid courses.</a:t>
                      </a:r>
                      <a:endParaRPr sz="800">
                        <a:solidFill>
                          <a:srgbClr val="93C47D"/>
                        </a:solidFill>
                      </a:endParaRPr>
                    </a:p>
                    <a:p>
                      <a:pPr indent="0" lvl="0" marL="0" rtl="0" algn="l">
                        <a:lnSpc>
                          <a:spcPct val="90000"/>
                        </a:lnSpc>
                        <a:spcBef>
                          <a:spcPts val="1000"/>
                        </a:spcBef>
                        <a:spcAft>
                          <a:spcPts val="0"/>
                        </a:spcAft>
                        <a:buNone/>
                      </a:pPr>
                      <a:r>
                        <a:rPr b="1" lang="en" sz="1000">
                          <a:solidFill>
                            <a:srgbClr val="E06666"/>
                          </a:solidFill>
                        </a:rPr>
                        <a:t>Test Case 3.3:</a:t>
                      </a:r>
                      <a:r>
                        <a:rPr lang="en" sz="1000">
                          <a:solidFill>
                            <a:srgbClr val="E06666"/>
                          </a:solidFill>
                        </a:rPr>
                        <a:t> No Course Indicated</a:t>
                      </a:r>
                      <a:br>
                        <a:rPr lang="en" sz="2400">
                          <a:solidFill>
                            <a:srgbClr val="E06666"/>
                          </a:solidFill>
                        </a:rPr>
                      </a:br>
                      <a:r>
                        <a:rPr b="1" lang="en" sz="800">
                          <a:solidFill>
                            <a:srgbClr val="E06666"/>
                          </a:solidFill>
                        </a:rPr>
                        <a:t>Expected: </a:t>
                      </a:r>
                      <a:r>
                        <a:rPr lang="en" sz="800">
                          <a:solidFill>
                            <a:srgbClr val="E06666"/>
                          </a:solidFill>
                        </a:rPr>
                        <a:t>The user receives an error stating that a course is needed for the student’s information to be added.</a:t>
                      </a:r>
                      <a:br>
                        <a:rPr lang="en" sz="800">
                          <a:solidFill>
                            <a:srgbClr val="E06666"/>
                          </a:solidFill>
                        </a:rPr>
                      </a:br>
                      <a:r>
                        <a:rPr b="1" lang="en" sz="800">
                          <a:solidFill>
                            <a:srgbClr val="E06666"/>
                          </a:solidFill>
                        </a:rPr>
                        <a:t>Actual:</a:t>
                      </a:r>
                      <a:r>
                        <a:rPr lang="en" sz="800">
                          <a:solidFill>
                            <a:srgbClr val="E06666"/>
                          </a:solidFill>
                        </a:rPr>
                        <a:t> The user is not given a warning and the student’s information is not utilized.</a:t>
                      </a:r>
                      <a:endParaRPr b="1" sz="1000">
                        <a:solidFill>
                          <a:srgbClr val="93C47D"/>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52"/>
          <p:cNvSpPr txBox="1"/>
          <p:nvPr>
            <p:ph idx="1" type="body"/>
          </p:nvPr>
        </p:nvSpPr>
        <p:spPr>
          <a:xfrm>
            <a:off x="0" y="1917850"/>
            <a:ext cx="4572000" cy="2996100"/>
          </a:xfrm>
          <a:prstGeom prst="rect">
            <a:avLst/>
          </a:prstGeom>
        </p:spPr>
        <p:txBody>
          <a:bodyPr anchorCtr="0" anchor="t" bIns="34275" lIns="68575" spcFirstLastPara="1" rIns="68575" wrap="square" tIns="34275">
            <a:normAutofit lnSpcReduction="10000"/>
          </a:bodyPr>
          <a:lstStyle/>
          <a:p>
            <a:pPr indent="0" lvl="0" marL="0" rtl="0" algn="ctr">
              <a:spcBef>
                <a:spcPts val="1000"/>
              </a:spcBef>
              <a:spcAft>
                <a:spcPts val="0"/>
              </a:spcAft>
              <a:buNone/>
            </a:pPr>
            <a:r>
              <a:rPr b="1" lang="en" sz="1329">
                <a:solidFill>
                  <a:srgbClr val="FFFFFF"/>
                </a:solidFill>
              </a:rPr>
              <a:t>Sunny Day</a:t>
            </a:r>
            <a:endParaRPr b="1" sz="1329">
              <a:solidFill>
                <a:srgbClr val="FFFFFF"/>
              </a:solidFill>
            </a:endParaRPr>
          </a:p>
          <a:p>
            <a:pPr indent="0" lvl="0" marL="457200" rtl="0" algn="l">
              <a:spcBef>
                <a:spcPts val="1000"/>
              </a:spcBef>
              <a:spcAft>
                <a:spcPts val="0"/>
              </a:spcAft>
              <a:buNone/>
            </a:pPr>
            <a:r>
              <a:rPr b="1" lang="en" sz="2100">
                <a:solidFill>
                  <a:srgbClr val="93C47D"/>
                </a:solidFill>
              </a:rPr>
              <a:t>Test Case 1.1:</a:t>
            </a:r>
            <a:r>
              <a:rPr lang="en" sz="2100">
                <a:solidFill>
                  <a:srgbClr val="93C47D"/>
                </a:solidFill>
              </a:rPr>
              <a:t> </a:t>
            </a:r>
            <a:r>
              <a:rPr lang="en" sz="2100">
                <a:solidFill>
                  <a:srgbClr val="93C47D"/>
                </a:solidFill>
              </a:rPr>
              <a:t>Set Valid Start Date</a:t>
            </a:r>
            <a:br>
              <a:rPr lang="en" sz="2400">
                <a:solidFill>
                  <a:srgbClr val="93C47D"/>
                </a:solidFill>
              </a:rPr>
            </a:br>
            <a:r>
              <a:rPr lang="en" sz="2400">
                <a:solidFill>
                  <a:srgbClr val="93C47D"/>
                </a:solidFill>
              </a:rPr>
              <a:t>	</a:t>
            </a:r>
            <a:r>
              <a:rPr lang="en" sz="1600">
                <a:solidFill>
                  <a:srgbClr val="93C47D"/>
                </a:solidFill>
              </a:rPr>
              <a:t>The spreadsheet saves the entered date without any errors and utilizes it without issue.</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2.1:</a:t>
            </a:r>
            <a:r>
              <a:rPr lang="en" sz="2100">
                <a:solidFill>
                  <a:srgbClr val="93C47D"/>
                </a:solidFill>
              </a:rPr>
              <a:t> </a:t>
            </a:r>
            <a:r>
              <a:rPr lang="en" sz="2100">
                <a:solidFill>
                  <a:srgbClr val="93C47D"/>
                </a:solidFill>
              </a:rPr>
              <a:t>Set Valid End Date</a:t>
            </a:r>
            <a:br>
              <a:rPr lang="en" sz="2400">
                <a:solidFill>
                  <a:srgbClr val="93C47D"/>
                </a:solidFill>
              </a:rPr>
            </a:br>
            <a:r>
              <a:rPr lang="en" sz="2400">
                <a:solidFill>
                  <a:srgbClr val="93C47D"/>
                </a:solidFill>
              </a:rPr>
              <a:t>	</a:t>
            </a:r>
            <a:r>
              <a:rPr lang="en" sz="1600">
                <a:solidFill>
                  <a:srgbClr val="93C47D"/>
                </a:solidFill>
              </a:rPr>
              <a:t>The spreadsheet saves the entered date without any errors and utilizes it without issue.</a:t>
            </a:r>
            <a:endParaRPr sz="1600">
              <a:solidFill>
                <a:srgbClr val="93C47D"/>
              </a:solidFill>
            </a:endParaRPr>
          </a:p>
        </p:txBody>
      </p:sp>
      <p:sp>
        <p:nvSpPr>
          <p:cNvPr id="394" name="Google Shape;394;p52"/>
          <p:cNvSpPr txBox="1"/>
          <p:nvPr>
            <p:ph type="title"/>
          </p:nvPr>
        </p:nvSpPr>
        <p:spPr>
          <a:xfrm>
            <a:off x="-1" y="1357275"/>
            <a:ext cx="9144000" cy="5607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sz="3000"/>
              <a:t>Test Suite 5: </a:t>
            </a:r>
            <a:r>
              <a:rPr lang="en" sz="3000"/>
              <a:t>Set Preference Submission Dates</a:t>
            </a:r>
            <a:endParaRPr sz="3000"/>
          </a:p>
        </p:txBody>
      </p:sp>
      <p:sp>
        <p:nvSpPr>
          <p:cNvPr id="395" name="Google Shape;395;p52"/>
          <p:cNvSpPr txBox="1"/>
          <p:nvPr>
            <p:ph idx="4294967295" type="body"/>
          </p:nvPr>
        </p:nvSpPr>
        <p:spPr>
          <a:xfrm>
            <a:off x="4572000" y="1917975"/>
            <a:ext cx="4572000" cy="2996100"/>
          </a:xfrm>
          <a:prstGeom prst="rect">
            <a:avLst/>
          </a:prstGeom>
        </p:spPr>
        <p:txBody>
          <a:bodyPr anchorCtr="0" anchor="t" bIns="34275" lIns="68575" spcFirstLastPara="1" rIns="68575" wrap="square" tIns="34275">
            <a:normAutofit/>
          </a:bodyPr>
          <a:lstStyle/>
          <a:p>
            <a:pPr indent="0" lvl="0" marL="0" rtl="0" algn="ctr">
              <a:spcBef>
                <a:spcPts val="800"/>
              </a:spcBef>
              <a:spcAft>
                <a:spcPts val="0"/>
              </a:spcAft>
              <a:buNone/>
            </a:pPr>
            <a:r>
              <a:rPr b="1" lang="en" sz="1300"/>
              <a:t>Rainy Day</a:t>
            </a:r>
            <a:endParaRPr sz="1300"/>
          </a:p>
        </p:txBody>
      </p:sp>
      <p:graphicFrame>
        <p:nvGraphicFramePr>
          <p:cNvPr id="396" name="Google Shape;396;p52"/>
          <p:cNvGraphicFramePr/>
          <p:nvPr/>
        </p:nvGraphicFramePr>
        <p:xfrm>
          <a:off x="4572000" y="2190750"/>
          <a:ext cx="3000000" cy="3000000"/>
        </p:xfrm>
        <a:graphic>
          <a:graphicData uri="http://schemas.openxmlformats.org/drawingml/2006/table">
            <a:tbl>
              <a:tblPr>
                <a:noFill/>
                <a:tableStyleId>{DF8E7F29-B82A-4810-AC3A-3F90F6EE5220}</a:tableStyleId>
              </a:tblPr>
              <a:tblGrid>
                <a:gridCol w="2255750"/>
                <a:gridCol w="2248550"/>
              </a:tblGrid>
              <a:tr h="2723200">
                <a:tc>
                  <a:txBody>
                    <a:bodyPr/>
                    <a:lstStyle/>
                    <a:p>
                      <a:pPr indent="0" lvl="0" marL="0" rtl="0" algn="l">
                        <a:lnSpc>
                          <a:spcPct val="90000"/>
                        </a:lnSpc>
                        <a:spcBef>
                          <a:spcPts val="1000"/>
                        </a:spcBef>
                        <a:spcAft>
                          <a:spcPts val="0"/>
                        </a:spcAft>
                        <a:buNone/>
                      </a:pPr>
                      <a:r>
                        <a:rPr b="1" lang="en" sz="2000">
                          <a:solidFill>
                            <a:srgbClr val="93C47D"/>
                          </a:solidFill>
                        </a:rPr>
                        <a:t>Test Case 1.2:</a:t>
                      </a:r>
                      <a:r>
                        <a:rPr lang="en" sz="2000">
                          <a:solidFill>
                            <a:srgbClr val="93C47D"/>
                          </a:solidFill>
                        </a:rPr>
                        <a:t> </a:t>
                      </a:r>
                      <a:r>
                        <a:rPr lang="en" sz="2000">
                          <a:solidFill>
                            <a:srgbClr val="93C47D"/>
                          </a:solidFill>
                        </a:rPr>
                        <a:t>Set Invalid Start Date</a:t>
                      </a:r>
                      <a:br>
                        <a:rPr lang="en" sz="1500">
                          <a:solidFill>
                            <a:srgbClr val="93C47D"/>
                          </a:solidFill>
                        </a:rPr>
                      </a:br>
                      <a:r>
                        <a:rPr lang="en">
                          <a:solidFill>
                            <a:srgbClr val="93C47D"/>
                          </a:solidFill>
                        </a:rPr>
                        <a:t>The spreadsheet rejects the entered date and the user is informed that “The provided date is invalid” and to follow the format “mm/dd/yyyy”. Note that other date formats are applicable just not mentioned.</a:t>
                      </a:r>
                      <a:endParaRPr>
                        <a:solidFill>
                          <a:srgbClr val="93C47D"/>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lnSpc>
                          <a:spcPct val="90000"/>
                        </a:lnSpc>
                        <a:spcBef>
                          <a:spcPts val="1000"/>
                        </a:spcBef>
                        <a:spcAft>
                          <a:spcPts val="0"/>
                        </a:spcAft>
                        <a:buNone/>
                      </a:pPr>
                      <a:r>
                        <a:rPr b="1" lang="en" sz="2000">
                          <a:solidFill>
                            <a:srgbClr val="93C47D"/>
                          </a:solidFill>
                        </a:rPr>
                        <a:t>Test Case 2.2:</a:t>
                      </a:r>
                      <a:r>
                        <a:rPr lang="en" sz="2000">
                          <a:solidFill>
                            <a:srgbClr val="93C47D"/>
                          </a:solidFill>
                        </a:rPr>
                        <a:t> </a:t>
                      </a:r>
                      <a:r>
                        <a:rPr lang="en" sz="2000">
                          <a:solidFill>
                            <a:srgbClr val="93C47D"/>
                          </a:solidFill>
                        </a:rPr>
                        <a:t>Set Invalid End Date</a:t>
                      </a:r>
                      <a:br>
                        <a:rPr lang="en" sz="2000">
                          <a:solidFill>
                            <a:srgbClr val="93C47D"/>
                          </a:solidFill>
                        </a:rPr>
                      </a:br>
                      <a:r>
                        <a:rPr lang="en">
                          <a:solidFill>
                            <a:srgbClr val="93C47D"/>
                          </a:solidFill>
                        </a:rPr>
                        <a:t>The spreadsheet rejects the entered date and the user is informed that “The provided date is invalid” and to follow the format “mm/dd/yyyy”. Note that other date formats are applicable just not mentioned.</a:t>
                      </a:r>
                      <a:endParaRPr b="1" sz="1600">
                        <a:solidFill>
                          <a:srgbClr val="93C47D"/>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5"/>
          <p:cNvSpPr txBox="1"/>
          <p:nvPr>
            <p:ph idx="1" type="body"/>
          </p:nvPr>
        </p:nvSpPr>
        <p:spPr>
          <a:xfrm>
            <a:off x="0" y="1463700"/>
            <a:ext cx="4551900" cy="3254100"/>
          </a:xfrm>
          <a:prstGeom prst="rect">
            <a:avLst/>
          </a:prstGeom>
          <a:noFill/>
          <a:ln>
            <a:noFill/>
          </a:ln>
        </p:spPr>
        <p:txBody>
          <a:bodyPr anchorCtr="0" anchor="t" bIns="34275" lIns="68575" spcFirstLastPara="1" rIns="68575" wrap="square" tIns="34275">
            <a:normAutofit/>
          </a:bodyPr>
          <a:lstStyle/>
          <a:p>
            <a:pPr indent="0" lvl="0" marL="0" rtl="0" algn="l">
              <a:lnSpc>
                <a:spcPct val="90000"/>
              </a:lnSpc>
              <a:spcBef>
                <a:spcPts val="1000"/>
              </a:spcBef>
              <a:spcAft>
                <a:spcPts val="0"/>
              </a:spcAft>
              <a:buClr>
                <a:schemeClr val="accent5"/>
              </a:buClr>
              <a:buSzPts val="2100"/>
              <a:buNone/>
            </a:pPr>
            <a:r>
              <a:rPr lang="en" sz="2000"/>
              <a:t>Whole Project:</a:t>
            </a:r>
            <a:endParaRPr sz="2000"/>
          </a:p>
          <a:p>
            <a:pPr indent="-323850" lvl="0" marL="457200" rtl="0" algn="l">
              <a:lnSpc>
                <a:spcPct val="90000"/>
              </a:lnSpc>
              <a:spcBef>
                <a:spcPts val="1000"/>
              </a:spcBef>
              <a:spcAft>
                <a:spcPts val="0"/>
              </a:spcAft>
              <a:buSzPts val="1500"/>
              <a:buChar char="•"/>
            </a:pPr>
            <a:r>
              <a:rPr lang="en" sz="1500"/>
              <a:t>A google-based application with a website, forms, and spreadsheet.</a:t>
            </a:r>
            <a:endParaRPr sz="1500"/>
          </a:p>
          <a:p>
            <a:pPr indent="-323850" lvl="0" marL="457200" rtl="0" algn="l">
              <a:lnSpc>
                <a:spcPct val="90000"/>
              </a:lnSpc>
              <a:spcBef>
                <a:spcPts val="1000"/>
              </a:spcBef>
              <a:spcAft>
                <a:spcPts val="0"/>
              </a:spcAft>
              <a:buSzPts val="1500"/>
              <a:buChar char="•"/>
            </a:pPr>
            <a:r>
              <a:rPr lang="en" sz="1500"/>
              <a:t>The spreadsheet calculated student project placements.</a:t>
            </a:r>
            <a:endParaRPr sz="1500"/>
          </a:p>
          <a:p>
            <a:pPr indent="-323850" lvl="0" marL="457200" rtl="0" algn="l">
              <a:lnSpc>
                <a:spcPct val="90000"/>
              </a:lnSpc>
              <a:spcBef>
                <a:spcPts val="1000"/>
              </a:spcBef>
              <a:spcAft>
                <a:spcPts val="0"/>
              </a:spcAft>
              <a:buSzPts val="1500"/>
              <a:buChar char="•"/>
            </a:pPr>
            <a:r>
              <a:rPr lang="en" sz="1500"/>
              <a:t>Forms gathered student preferences.</a:t>
            </a:r>
            <a:endParaRPr sz="1500"/>
          </a:p>
          <a:p>
            <a:pPr indent="-323850" lvl="0" marL="457200" rtl="0" algn="l">
              <a:lnSpc>
                <a:spcPct val="90000"/>
              </a:lnSpc>
              <a:spcBef>
                <a:spcPts val="1000"/>
              </a:spcBef>
              <a:spcAft>
                <a:spcPts val="0"/>
              </a:spcAft>
              <a:buSzPts val="1500"/>
              <a:buChar char="•"/>
            </a:pPr>
            <a:r>
              <a:rPr lang="en" sz="1500"/>
              <a:t>The website was the front-end for the forms.</a:t>
            </a:r>
            <a:endParaRPr sz="1500"/>
          </a:p>
          <a:p>
            <a:pPr indent="-323850" lvl="0" marL="457200" rtl="0" algn="l">
              <a:lnSpc>
                <a:spcPct val="90000"/>
              </a:lnSpc>
              <a:spcBef>
                <a:spcPts val="1000"/>
              </a:spcBef>
              <a:spcAft>
                <a:spcPts val="0"/>
              </a:spcAft>
              <a:buSzPts val="1500"/>
              <a:buChar char="•"/>
            </a:pPr>
            <a:r>
              <a:rPr lang="en" sz="1500"/>
              <a:t>Applications were disconnected and rudimentary.</a:t>
            </a:r>
            <a:endParaRPr sz="1500"/>
          </a:p>
        </p:txBody>
      </p:sp>
      <p:sp>
        <p:nvSpPr>
          <p:cNvPr id="272" name="Google Shape;272;p35"/>
          <p:cNvSpPr txBox="1"/>
          <p:nvPr>
            <p:ph type="title"/>
          </p:nvPr>
        </p:nvSpPr>
        <p:spPr>
          <a:xfrm>
            <a:off x="1192667" y="352733"/>
            <a:ext cx="6738300" cy="994200"/>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accent5"/>
              </a:buClr>
              <a:buSzPts val="2700"/>
              <a:buFont typeface="Arial"/>
              <a:buNone/>
            </a:pPr>
            <a:r>
              <a:rPr lang="en" sz="3600"/>
              <a:t>Problem Definition</a:t>
            </a:r>
            <a:endParaRPr sz="3600"/>
          </a:p>
        </p:txBody>
      </p:sp>
      <p:sp>
        <p:nvSpPr>
          <p:cNvPr id="273" name="Google Shape;273;p35"/>
          <p:cNvSpPr txBox="1"/>
          <p:nvPr>
            <p:ph idx="2" type="body"/>
          </p:nvPr>
        </p:nvSpPr>
        <p:spPr>
          <a:xfrm>
            <a:off x="4551900" y="1463700"/>
            <a:ext cx="4551900" cy="3254100"/>
          </a:xfrm>
          <a:prstGeom prst="rect">
            <a:avLst/>
          </a:prstGeom>
        </p:spPr>
        <p:txBody>
          <a:bodyPr anchorCtr="0" anchor="ctr" bIns="34275" lIns="68575" spcFirstLastPara="1" rIns="68575" wrap="square" tIns="34275">
            <a:normAutofit fontScale="62500" lnSpcReduction="10000"/>
          </a:bodyPr>
          <a:lstStyle/>
          <a:p>
            <a:pPr indent="0" lvl="0" marL="0" rtl="0" algn="l">
              <a:spcBef>
                <a:spcPts val="1000"/>
              </a:spcBef>
              <a:spcAft>
                <a:spcPts val="0"/>
              </a:spcAft>
              <a:buClr>
                <a:schemeClr val="dk1"/>
              </a:buClr>
              <a:buSzPct val="34375"/>
              <a:buFont typeface="Arial"/>
              <a:buNone/>
            </a:pPr>
            <a:r>
              <a:rPr lang="en" sz="3200">
                <a:solidFill>
                  <a:schemeClr val="lt1"/>
                </a:solidFill>
              </a:rPr>
              <a:t>New </a:t>
            </a:r>
            <a:r>
              <a:rPr lang="en" sz="3200">
                <a:solidFill>
                  <a:schemeClr val="lt1"/>
                </a:solidFill>
              </a:rPr>
              <a:t>Part:</a:t>
            </a:r>
            <a:endParaRPr sz="3200">
              <a:solidFill>
                <a:schemeClr val="lt1"/>
              </a:solidFill>
            </a:endParaRPr>
          </a:p>
          <a:p>
            <a:pPr indent="-323850" lvl="0" marL="457200" rtl="0" algn="l">
              <a:spcBef>
                <a:spcPts val="1000"/>
              </a:spcBef>
              <a:spcAft>
                <a:spcPts val="0"/>
              </a:spcAft>
              <a:buClr>
                <a:schemeClr val="lt1"/>
              </a:buClr>
              <a:buSzPct val="100000"/>
              <a:buChar char="•"/>
            </a:pPr>
            <a:r>
              <a:rPr lang="en" sz="2400">
                <a:solidFill>
                  <a:schemeClr val="lt1"/>
                </a:solidFill>
              </a:rPr>
              <a:t>More organized website with better visuals and navigation.</a:t>
            </a:r>
            <a:endParaRPr sz="2400">
              <a:solidFill>
                <a:schemeClr val="lt1"/>
              </a:solidFill>
            </a:endParaRPr>
          </a:p>
          <a:p>
            <a:pPr indent="-323850" lvl="0" marL="457200" rtl="0" algn="l">
              <a:spcBef>
                <a:spcPts val="1000"/>
              </a:spcBef>
              <a:spcAft>
                <a:spcPts val="0"/>
              </a:spcAft>
              <a:buClr>
                <a:schemeClr val="lt1"/>
              </a:buClr>
              <a:buSzPct val="100000"/>
              <a:buChar char="•"/>
            </a:pPr>
            <a:r>
              <a:rPr lang="en" sz="2400">
                <a:solidFill>
                  <a:schemeClr val="lt1"/>
                </a:solidFill>
              </a:rPr>
              <a:t>Automated notification system to update students.</a:t>
            </a:r>
            <a:endParaRPr sz="2400">
              <a:solidFill>
                <a:schemeClr val="lt1"/>
              </a:solidFill>
            </a:endParaRPr>
          </a:p>
          <a:p>
            <a:pPr indent="-323850" lvl="0" marL="457200" rtl="0" algn="l">
              <a:spcBef>
                <a:spcPts val="1000"/>
              </a:spcBef>
              <a:spcAft>
                <a:spcPts val="0"/>
              </a:spcAft>
              <a:buClr>
                <a:schemeClr val="lt1"/>
              </a:buClr>
              <a:buSzPct val="100000"/>
              <a:buChar char="•"/>
            </a:pPr>
            <a:r>
              <a:rPr lang="en" sz="2400">
                <a:solidFill>
                  <a:schemeClr val="lt1"/>
                </a:solidFill>
              </a:rPr>
              <a:t>Automated backup sheet for each semester. </a:t>
            </a:r>
            <a:endParaRPr sz="2400">
              <a:solidFill>
                <a:schemeClr val="lt1"/>
              </a:solidFill>
            </a:endParaRPr>
          </a:p>
          <a:p>
            <a:pPr indent="-323850" lvl="0" marL="457200" rtl="0" algn="l">
              <a:spcBef>
                <a:spcPts val="1000"/>
              </a:spcBef>
              <a:spcAft>
                <a:spcPts val="0"/>
              </a:spcAft>
              <a:buClr>
                <a:schemeClr val="lt1"/>
              </a:buClr>
              <a:buSzPct val="100000"/>
              <a:buChar char="•"/>
            </a:pPr>
            <a:r>
              <a:rPr lang="en" sz="2400">
                <a:solidFill>
                  <a:schemeClr val="lt1"/>
                </a:solidFill>
              </a:rPr>
              <a:t>Informs the professor about the existence of previous projects.</a:t>
            </a:r>
            <a:endParaRPr sz="2400">
              <a:solidFill>
                <a:schemeClr val="lt1"/>
              </a:solidFill>
            </a:endParaRPr>
          </a:p>
          <a:p>
            <a:pPr indent="-323850" lvl="0" marL="457200" rtl="0" algn="l">
              <a:spcBef>
                <a:spcPts val="1000"/>
              </a:spcBef>
              <a:spcAft>
                <a:spcPts val="0"/>
              </a:spcAft>
              <a:buClr>
                <a:schemeClr val="lt1"/>
              </a:buClr>
              <a:buSzPct val="100000"/>
              <a:buChar char="•"/>
            </a:pPr>
            <a:r>
              <a:rPr lang="en" sz="2400">
                <a:solidFill>
                  <a:schemeClr val="lt1"/>
                </a:solidFill>
              </a:rPr>
              <a:t>Updated grouping algorithms to fit  the new course structure.</a:t>
            </a:r>
            <a:endParaRPr sz="2400">
              <a:solidFill>
                <a:schemeClr val="lt1"/>
              </a:solidFill>
            </a:endParaRPr>
          </a:p>
          <a:p>
            <a:pPr indent="-323850" lvl="0" marL="457200" rtl="0" algn="l">
              <a:spcBef>
                <a:spcPts val="1000"/>
              </a:spcBef>
              <a:spcAft>
                <a:spcPts val="0"/>
              </a:spcAft>
              <a:buClr>
                <a:schemeClr val="lt1"/>
              </a:buClr>
              <a:buSzPct val="100000"/>
              <a:buChar char="•"/>
            </a:pPr>
            <a:r>
              <a:rPr lang="en" sz="2400">
                <a:solidFill>
                  <a:schemeClr val="lt1"/>
                </a:solidFill>
              </a:rPr>
              <a:t>All applications are connected.</a:t>
            </a:r>
            <a:endParaRPr sz="2400">
              <a:solidFill>
                <a:schemeClr val="lt1"/>
              </a:solidFill>
            </a:endParaRPr>
          </a:p>
          <a:p>
            <a:pPr indent="-323850" lvl="0" marL="457200" rtl="0" algn="l">
              <a:spcBef>
                <a:spcPts val="1000"/>
              </a:spcBef>
              <a:spcAft>
                <a:spcPts val="0"/>
              </a:spcAft>
              <a:buClr>
                <a:schemeClr val="lt1"/>
              </a:buClr>
              <a:buSzPct val="100000"/>
              <a:buChar char="•"/>
            </a:pPr>
            <a:r>
              <a:rPr lang="en" sz="2400">
                <a:solidFill>
                  <a:schemeClr val="lt1"/>
                </a:solidFill>
              </a:rPr>
              <a:t>Added configurable deadline feature.</a:t>
            </a:r>
            <a:endParaRPr sz="2400">
              <a:solidFill>
                <a:schemeClr val="lt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p53"/>
          <p:cNvSpPr txBox="1"/>
          <p:nvPr>
            <p:ph idx="1" type="body"/>
          </p:nvPr>
        </p:nvSpPr>
        <p:spPr>
          <a:xfrm>
            <a:off x="0" y="1917850"/>
            <a:ext cx="9144000" cy="2996100"/>
          </a:xfrm>
          <a:prstGeom prst="rect">
            <a:avLst/>
          </a:prstGeom>
        </p:spPr>
        <p:txBody>
          <a:bodyPr anchorCtr="0" anchor="t" bIns="34275" lIns="68575" spcFirstLastPara="1" rIns="68575" wrap="square" tIns="34275">
            <a:normAutofit lnSpcReduction="20000"/>
          </a:bodyPr>
          <a:lstStyle/>
          <a:p>
            <a:pPr indent="0" lvl="0" marL="457200" rtl="0" algn="l">
              <a:spcBef>
                <a:spcPts val="1000"/>
              </a:spcBef>
              <a:spcAft>
                <a:spcPts val="0"/>
              </a:spcAft>
              <a:buNone/>
            </a:pPr>
            <a:r>
              <a:rPr b="1" lang="en" sz="2100">
                <a:solidFill>
                  <a:srgbClr val="93C47D"/>
                </a:solidFill>
              </a:rPr>
              <a:t>Test Case 1.1:</a:t>
            </a:r>
            <a:r>
              <a:rPr lang="en" sz="2100">
                <a:solidFill>
                  <a:srgbClr val="93C47D"/>
                </a:solidFill>
              </a:rPr>
              <a:t> </a:t>
            </a:r>
            <a:r>
              <a:rPr lang="en" sz="2100">
                <a:solidFill>
                  <a:srgbClr val="93C47D"/>
                </a:solidFill>
              </a:rPr>
              <a:t>Clear Project Data</a:t>
            </a:r>
            <a:br>
              <a:rPr lang="en" sz="2400">
                <a:solidFill>
                  <a:srgbClr val="93C47D"/>
                </a:solidFill>
              </a:rPr>
            </a:br>
            <a:r>
              <a:rPr lang="en" sz="2400">
                <a:solidFill>
                  <a:srgbClr val="93C47D"/>
                </a:solidFill>
              </a:rPr>
              <a:t>	</a:t>
            </a:r>
            <a:r>
              <a:rPr lang="en" sz="1600">
                <a:solidFill>
                  <a:srgbClr val="93C47D"/>
                </a:solidFill>
              </a:rPr>
              <a:t>The spreadsheet warns (but does not prohibit) the user about the effects of the action, listing other parts of the application that will be affected. Clicking okay moves project data from the project proposal tab to the backup tab.</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2.1:</a:t>
            </a:r>
            <a:r>
              <a:rPr lang="en" sz="2100">
                <a:solidFill>
                  <a:srgbClr val="93C47D"/>
                </a:solidFill>
              </a:rPr>
              <a:t> Clear Student Preference Data</a:t>
            </a:r>
            <a:br>
              <a:rPr lang="en" sz="2400">
                <a:solidFill>
                  <a:srgbClr val="93C47D"/>
                </a:solidFill>
              </a:rPr>
            </a:br>
            <a:r>
              <a:rPr lang="en" sz="2400">
                <a:solidFill>
                  <a:srgbClr val="93C47D"/>
                </a:solidFill>
              </a:rPr>
              <a:t>	</a:t>
            </a:r>
            <a:r>
              <a:rPr lang="en" sz="1600">
                <a:solidFill>
                  <a:srgbClr val="93C47D"/>
                </a:solidFill>
              </a:rPr>
              <a:t>The spreadsheet warns (but does not prohibit) the user about the effects of the action, listing other parts of the application that will be affected. Clicking deletes all student data from Capstone I, capstone II, and Senior Project preference tabs.</a:t>
            </a:r>
            <a:endParaRPr sz="1600">
              <a:solidFill>
                <a:srgbClr val="93C47D"/>
              </a:solidFill>
            </a:endParaRPr>
          </a:p>
          <a:p>
            <a:pPr indent="0" lvl="0" marL="457200" rtl="0" algn="l">
              <a:spcBef>
                <a:spcPts val="1000"/>
              </a:spcBef>
              <a:spcAft>
                <a:spcPts val="0"/>
              </a:spcAft>
              <a:buClr>
                <a:schemeClr val="dk1"/>
              </a:buClr>
              <a:buSzPts val="1100"/>
              <a:buFont typeface="Arial"/>
              <a:buNone/>
            </a:pPr>
            <a:r>
              <a:rPr b="1" lang="en" sz="2100">
                <a:solidFill>
                  <a:srgbClr val="93C47D"/>
                </a:solidFill>
              </a:rPr>
              <a:t>Test Case 3.1:</a:t>
            </a:r>
            <a:r>
              <a:rPr lang="en" sz="2100">
                <a:solidFill>
                  <a:srgbClr val="93C47D"/>
                </a:solidFill>
              </a:rPr>
              <a:t> Clear Manual Student Data</a:t>
            </a:r>
            <a:br>
              <a:rPr lang="en" sz="2400">
                <a:solidFill>
                  <a:srgbClr val="93C47D"/>
                </a:solidFill>
              </a:rPr>
            </a:br>
            <a:r>
              <a:rPr lang="en" sz="2400">
                <a:solidFill>
                  <a:srgbClr val="93C47D"/>
                </a:solidFill>
              </a:rPr>
              <a:t>	</a:t>
            </a:r>
            <a:r>
              <a:rPr lang="en" sz="1600">
                <a:solidFill>
                  <a:srgbClr val="93C47D"/>
                </a:solidFill>
              </a:rPr>
              <a:t>The spreadsheet warns (but does not prohibit) the user about the effects of the action, listing other parts of the application that will be affected. Clicking deletes all manually entered information from the Students tab.</a:t>
            </a:r>
            <a:endParaRPr sz="1600">
              <a:solidFill>
                <a:srgbClr val="93C47D"/>
              </a:solidFill>
            </a:endParaRPr>
          </a:p>
        </p:txBody>
      </p:sp>
      <p:sp>
        <p:nvSpPr>
          <p:cNvPr id="402" name="Google Shape;402;p53"/>
          <p:cNvSpPr txBox="1"/>
          <p:nvPr>
            <p:ph type="title"/>
          </p:nvPr>
        </p:nvSpPr>
        <p:spPr>
          <a:xfrm>
            <a:off x="-1" y="1357275"/>
            <a:ext cx="9144000" cy="5607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sz="3600"/>
              <a:t>Test Suite 6: </a:t>
            </a:r>
            <a:r>
              <a:rPr lang="en" sz="3600"/>
              <a:t>Clear Semester Data</a:t>
            </a:r>
            <a:endParaRPr sz="36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sp>
        <p:nvSpPr>
          <p:cNvPr id="407" name="Google Shape;407;p54"/>
          <p:cNvSpPr txBox="1"/>
          <p:nvPr>
            <p:ph idx="1" type="body"/>
          </p:nvPr>
        </p:nvSpPr>
        <p:spPr>
          <a:xfrm>
            <a:off x="0" y="1917850"/>
            <a:ext cx="4572000" cy="2996100"/>
          </a:xfrm>
          <a:prstGeom prst="rect">
            <a:avLst/>
          </a:prstGeom>
        </p:spPr>
        <p:txBody>
          <a:bodyPr anchorCtr="0" anchor="t" bIns="34275" lIns="68575" spcFirstLastPara="1" rIns="68575" wrap="square" tIns="34275">
            <a:normAutofit lnSpcReduction="20000"/>
          </a:bodyPr>
          <a:lstStyle/>
          <a:p>
            <a:pPr indent="0" lvl="0" marL="0" rtl="0" algn="ctr">
              <a:spcBef>
                <a:spcPts val="1000"/>
              </a:spcBef>
              <a:spcAft>
                <a:spcPts val="0"/>
              </a:spcAft>
              <a:buNone/>
            </a:pPr>
            <a:r>
              <a:rPr b="1" lang="en" sz="1329">
                <a:solidFill>
                  <a:srgbClr val="FFFFFF"/>
                </a:solidFill>
              </a:rPr>
              <a:t>Sunny Day</a:t>
            </a:r>
            <a:endParaRPr b="1" sz="1329">
              <a:solidFill>
                <a:srgbClr val="FFFFFF"/>
              </a:solidFill>
            </a:endParaRPr>
          </a:p>
          <a:p>
            <a:pPr indent="0" lvl="0" marL="457200" rtl="0" algn="l">
              <a:spcBef>
                <a:spcPts val="1000"/>
              </a:spcBef>
              <a:spcAft>
                <a:spcPts val="0"/>
              </a:spcAft>
              <a:buNone/>
            </a:pPr>
            <a:r>
              <a:rPr b="1" lang="en" sz="2100">
                <a:solidFill>
                  <a:srgbClr val="93C47D"/>
                </a:solidFill>
              </a:rPr>
              <a:t>Test Case 1.1:</a:t>
            </a:r>
            <a:r>
              <a:rPr lang="en" sz="2100">
                <a:solidFill>
                  <a:srgbClr val="93C47D"/>
                </a:solidFill>
              </a:rPr>
              <a:t> </a:t>
            </a:r>
            <a:r>
              <a:rPr lang="en" sz="2100">
                <a:solidFill>
                  <a:srgbClr val="93C47D"/>
                </a:solidFill>
              </a:rPr>
              <a:t>Open Course Page from Home Page</a:t>
            </a:r>
            <a:br>
              <a:rPr lang="en" sz="2400">
                <a:solidFill>
                  <a:srgbClr val="93C47D"/>
                </a:solidFill>
              </a:rPr>
            </a:br>
            <a:r>
              <a:rPr lang="en" sz="2400">
                <a:solidFill>
                  <a:srgbClr val="93C47D"/>
                </a:solidFill>
              </a:rPr>
              <a:t>	</a:t>
            </a:r>
            <a:r>
              <a:rPr lang="en" sz="1600">
                <a:solidFill>
                  <a:srgbClr val="93C47D"/>
                </a:solidFill>
              </a:rPr>
              <a:t>The course page successfully opened in a new tab. The page contains instructions for the student as well as the corresponding form.</a:t>
            </a:r>
            <a:endParaRPr sz="1600">
              <a:solidFill>
                <a:srgbClr val="93C47D"/>
              </a:solidFill>
            </a:endParaRPr>
          </a:p>
          <a:p>
            <a:pPr indent="0" lvl="0" marL="457200" rtl="0" algn="l">
              <a:spcBef>
                <a:spcPts val="1000"/>
              </a:spcBef>
              <a:spcAft>
                <a:spcPts val="0"/>
              </a:spcAft>
              <a:buNone/>
            </a:pPr>
            <a:r>
              <a:rPr b="1" lang="en" sz="2100">
                <a:solidFill>
                  <a:srgbClr val="93C47D"/>
                </a:solidFill>
              </a:rPr>
              <a:t>Test Case 2.1:</a:t>
            </a:r>
            <a:r>
              <a:rPr lang="en" sz="2100">
                <a:solidFill>
                  <a:srgbClr val="93C47D"/>
                </a:solidFill>
              </a:rPr>
              <a:t> </a:t>
            </a:r>
            <a:r>
              <a:rPr lang="en" sz="2100">
                <a:solidFill>
                  <a:srgbClr val="93C47D"/>
                </a:solidFill>
              </a:rPr>
              <a:t>Open Project Page for a Specific Major</a:t>
            </a:r>
            <a:br>
              <a:rPr lang="en" sz="2400">
                <a:solidFill>
                  <a:srgbClr val="93C47D"/>
                </a:solidFill>
              </a:rPr>
            </a:br>
            <a:r>
              <a:rPr lang="en" sz="2400">
                <a:solidFill>
                  <a:srgbClr val="93C47D"/>
                </a:solidFill>
              </a:rPr>
              <a:t>	</a:t>
            </a:r>
            <a:r>
              <a:rPr lang="en" sz="1600">
                <a:solidFill>
                  <a:srgbClr val="93C47D"/>
                </a:solidFill>
              </a:rPr>
              <a:t>The course page successfully opened in a new tab. The page contains a list of projects for that major as dropdowns.</a:t>
            </a:r>
            <a:endParaRPr sz="1600">
              <a:solidFill>
                <a:srgbClr val="93C47D"/>
              </a:solidFill>
            </a:endParaRPr>
          </a:p>
        </p:txBody>
      </p:sp>
      <p:sp>
        <p:nvSpPr>
          <p:cNvPr id="408" name="Google Shape;408;p54"/>
          <p:cNvSpPr txBox="1"/>
          <p:nvPr>
            <p:ph type="title"/>
          </p:nvPr>
        </p:nvSpPr>
        <p:spPr>
          <a:xfrm>
            <a:off x="-1" y="1357275"/>
            <a:ext cx="9144000" cy="5607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sz="3600"/>
              <a:t>Test Suite 7: </a:t>
            </a:r>
            <a:r>
              <a:rPr lang="en" sz="3600"/>
              <a:t>Navigate The Website</a:t>
            </a:r>
            <a:endParaRPr sz="3600"/>
          </a:p>
        </p:txBody>
      </p:sp>
      <p:sp>
        <p:nvSpPr>
          <p:cNvPr id="409" name="Google Shape;409;p54"/>
          <p:cNvSpPr txBox="1"/>
          <p:nvPr>
            <p:ph idx="4294967295" type="body"/>
          </p:nvPr>
        </p:nvSpPr>
        <p:spPr>
          <a:xfrm>
            <a:off x="4572000" y="1917975"/>
            <a:ext cx="4572000" cy="2996100"/>
          </a:xfrm>
          <a:prstGeom prst="rect">
            <a:avLst/>
          </a:prstGeom>
        </p:spPr>
        <p:txBody>
          <a:bodyPr anchorCtr="0" anchor="t" bIns="34275" lIns="68575" spcFirstLastPara="1" rIns="68575" wrap="square" tIns="34275">
            <a:normAutofit/>
          </a:bodyPr>
          <a:lstStyle/>
          <a:p>
            <a:pPr indent="0" lvl="0" marL="0" rtl="0" algn="ctr">
              <a:spcBef>
                <a:spcPts val="800"/>
              </a:spcBef>
              <a:spcAft>
                <a:spcPts val="0"/>
              </a:spcAft>
              <a:buNone/>
            </a:pPr>
            <a:r>
              <a:rPr b="1" lang="en" sz="1300"/>
              <a:t>Rainy Day</a:t>
            </a:r>
            <a:endParaRPr sz="1300"/>
          </a:p>
        </p:txBody>
      </p:sp>
      <p:graphicFrame>
        <p:nvGraphicFramePr>
          <p:cNvPr id="410" name="Google Shape;410;p54"/>
          <p:cNvGraphicFramePr/>
          <p:nvPr/>
        </p:nvGraphicFramePr>
        <p:xfrm>
          <a:off x="4572000" y="2190750"/>
          <a:ext cx="3000000" cy="3000000"/>
        </p:xfrm>
        <a:graphic>
          <a:graphicData uri="http://schemas.openxmlformats.org/drawingml/2006/table">
            <a:tbl>
              <a:tblPr>
                <a:noFill/>
                <a:tableStyleId>{DF8E7F29-B82A-4810-AC3A-3F90F6EE5220}</a:tableStyleId>
              </a:tblPr>
              <a:tblGrid>
                <a:gridCol w="2255750"/>
                <a:gridCol w="2248550"/>
              </a:tblGrid>
              <a:tr h="2723200">
                <a:tc>
                  <a:txBody>
                    <a:bodyPr/>
                    <a:lstStyle/>
                    <a:p>
                      <a:pPr indent="0" lvl="0" marL="0" rtl="0" algn="l">
                        <a:lnSpc>
                          <a:spcPct val="90000"/>
                        </a:lnSpc>
                        <a:spcBef>
                          <a:spcPts val="1000"/>
                        </a:spcBef>
                        <a:spcAft>
                          <a:spcPts val="0"/>
                        </a:spcAft>
                        <a:buNone/>
                      </a:pPr>
                      <a:r>
                        <a:rPr b="1" lang="en" sz="1500">
                          <a:solidFill>
                            <a:srgbClr val="93C47D"/>
                          </a:solidFill>
                        </a:rPr>
                        <a:t>Test Case 1.2:</a:t>
                      </a:r>
                      <a:r>
                        <a:rPr lang="en" sz="1500">
                          <a:solidFill>
                            <a:srgbClr val="93C47D"/>
                          </a:solidFill>
                        </a:rPr>
                        <a:t> </a:t>
                      </a:r>
                      <a:r>
                        <a:rPr lang="en" sz="1500">
                          <a:solidFill>
                            <a:srgbClr val="93C47D"/>
                          </a:solidFill>
                        </a:rPr>
                        <a:t>Open Course Page from Navigation Bar</a:t>
                      </a:r>
                      <a:br>
                        <a:rPr lang="en" sz="1000">
                          <a:solidFill>
                            <a:srgbClr val="93C47D"/>
                          </a:solidFill>
                        </a:rPr>
                      </a:br>
                      <a:r>
                        <a:rPr lang="en" sz="1000">
                          <a:solidFill>
                            <a:srgbClr val="93C47D"/>
                          </a:solidFill>
                        </a:rPr>
                        <a:t>The course page successfully opened. The page contains instructions for the student as well as the corresponding form.</a:t>
                      </a:r>
                      <a:endParaRPr sz="1000">
                        <a:solidFill>
                          <a:srgbClr val="93C47D"/>
                        </a:solidFill>
                      </a:endParaRPr>
                    </a:p>
                    <a:p>
                      <a:pPr indent="0" lvl="0" marL="0" rtl="0" algn="l">
                        <a:lnSpc>
                          <a:spcPct val="90000"/>
                        </a:lnSpc>
                        <a:spcBef>
                          <a:spcPts val="1000"/>
                        </a:spcBef>
                        <a:spcAft>
                          <a:spcPts val="0"/>
                        </a:spcAft>
                        <a:buNone/>
                      </a:pPr>
                      <a:r>
                        <a:rPr b="1" lang="en" sz="1500">
                          <a:solidFill>
                            <a:srgbClr val="93C47D"/>
                          </a:solidFill>
                        </a:rPr>
                        <a:t>Test Case 1.3:</a:t>
                      </a:r>
                      <a:r>
                        <a:rPr lang="en" sz="1500">
                          <a:solidFill>
                            <a:srgbClr val="93C47D"/>
                          </a:solidFill>
                        </a:rPr>
                        <a:t> Open Course Page by Searching Course Name</a:t>
                      </a:r>
                      <a:br>
                        <a:rPr lang="en" sz="1000">
                          <a:solidFill>
                            <a:srgbClr val="93C47D"/>
                          </a:solidFill>
                        </a:rPr>
                      </a:br>
                      <a:r>
                        <a:rPr lang="en" sz="1000">
                          <a:solidFill>
                            <a:srgbClr val="93C47D"/>
                          </a:solidFill>
                        </a:rPr>
                        <a:t>The course page successfully opened. The page contains instructions for the student as well as the corresponding form.</a:t>
                      </a:r>
                      <a:endParaRPr sz="1000">
                        <a:solidFill>
                          <a:srgbClr val="93C47D"/>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lnSpc>
                          <a:spcPct val="90000"/>
                        </a:lnSpc>
                        <a:spcBef>
                          <a:spcPts val="1000"/>
                        </a:spcBef>
                        <a:spcAft>
                          <a:spcPts val="0"/>
                        </a:spcAft>
                        <a:buNone/>
                      </a:pPr>
                      <a:r>
                        <a:rPr b="1" lang="en" sz="1500">
                          <a:solidFill>
                            <a:srgbClr val="93C47D"/>
                          </a:solidFill>
                        </a:rPr>
                        <a:t>Test Case 2.2:</a:t>
                      </a:r>
                      <a:r>
                        <a:rPr lang="en" sz="1500">
                          <a:solidFill>
                            <a:srgbClr val="93C47D"/>
                          </a:solidFill>
                        </a:rPr>
                        <a:t> Open Project Page from Navigation Bar</a:t>
                      </a:r>
                      <a:br>
                        <a:rPr lang="en" sz="1500">
                          <a:solidFill>
                            <a:srgbClr val="93C47D"/>
                          </a:solidFill>
                        </a:rPr>
                      </a:br>
                      <a:r>
                        <a:rPr lang="en" sz="1000">
                          <a:solidFill>
                            <a:srgbClr val="93C47D"/>
                          </a:solidFill>
                        </a:rPr>
                        <a:t>The project page successfully opened. The page contains a list of projects for that major as dropdowns.</a:t>
                      </a:r>
                      <a:endParaRPr sz="1000">
                        <a:solidFill>
                          <a:srgbClr val="93C47D"/>
                        </a:solidFill>
                      </a:endParaRPr>
                    </a:p>
                    <a:p>
                      <a:pPr indent="0" lvl="0" marL="0" rtl="0" algn="l">
                        <a:lnSpc>
                          <a:spcPct val="90000"/>
                        </a:lnSpc>
                        <a:spcBef>
                          <a:spcPts val="1000"/>
                        </a:spcBef>
                        <a:spcAft>
                          <a:spcPts val="0"/>
                        </a:spcAft>
                        <a:buNone/>
                      </a:pPr>
                      <a:r>
                        <a:rPr b="1" lang="en" sz="1500">
                          <a:solidFill>
                            <a:srgbClr val="93C47D"/>
                          </a:solidFill>
                        </a:rPr>
                        <a:t>Test Case 2.3:</a:t>
                      </a:r>
                      <a:r>
                        <a:rPr lang="en" sz="1500">
                          <a:solidFill>
                            <a:srgbClr val="93C47D"/>
                          </a:solidFill>
                        </a:rPr>
                        <a:t> Open Project Page by Searching Project Name</a:t>
                      </a:r>
                      <a:br>
                        <a:rPr lang="en" sz="1500">
                          <a:solidFill>
                            <a:srgbClr val="93C47D"/>
                          </a:solidFill>
                        </a:rPr>
                      </a:br>
                      <a:r>
                        <a:rPr lang="en" sz="1000">
                          <a:solidFill>
                            <a:srgbClr val="93C47D"/>
                          </a:solidFill>
                        </a:rPr>
                        <a:t>The project page successfully opened. The page contains a list of projects for that major as dropdowns.</a:t>
                      </a:r>
                      <a:endParaRPr sz="1000">
                        <a:solidFill>
                          <a:srgbClr val="93C47D"/>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5"/>
          <p:cNvSpPr txBox="1"/>
          <p:nvPr>
            <p:ph idx="1" type="body"/>
          </p:nvPr>
        </p:nvSpPr>
        <p:spPr>
          <a:xfrm>
            <a:off x="1192667" y="1454944"/>
            <a:ext cx="6738300" cy="3254100"/>
          </a:xfrm>
          <a:prstGeom prst="rect">
            <a:avLst/>
          </a:prstGeom>
        </p:spPr>
        <p:txBody>
          <a:bodyPr anchorCtr="0" anchor="t" bIns="34275" lIns="68575" spcFirstLastPara="1" rIns="68575" wrap="square" tIns="34275">
            <a:normAutofit/>
          </a:bodyPr>
          <a:lstStyle/>
          <a:p>
            <a:pPr indent="-355600" lvl="0" marL="457200" rtl="0" algn="l">
              <a:spcBef>
                <a:spcPts val="800"/>
              </a:spcBef>
              <a:spcAft>
                <a:spcPts val="0"/>
              </a:spcAft>
              <a:buSzPts val="2000"/>
              <a:buChar char="●"/>
            </a:pPr>
            <a:r>
              <a:rPr lang="en" sz="2000"/>
              <a:t>Problem D</a:t>
            </a:r>
            <a:r>
              <a:rPr lang="en" sz="2000"/>
              <a:t>efinitions</a:t>
            </a:r>
            <a:r>
              <a:rPr lang="en" sz="2000"/>
              <a:t> </a:t>
            </a:r>
            <a:endParaRPr sz="2000"/>
          </a:p>
          <a:p>
            <a:pPr indent="-355600" lvl="0" marL="457200" rtl="0" algn="l">
              <a:spcBef>
                <a:spcPts val="0"/>
              </a:spcBef>
              <a:spcAft>
                <a:spcPts val="0"/>
              </a:spcAft>
              <a:buSzPts val="2000"/>
              <a:buChar char="●"/>
            </a:pPr>
            <a:r>
              <a:rPr lang="en" sz="2000"/>
              <a:t>Use Cases</a:t>
            </a:r>
            <a:endParaRPr sz="2000"/>
          </a:p>
          <a:p>
            <a:pPr indent="-355600" lvl="0" marL="457200" rtl="0" algn="l">
              <a:spcBef>
                <a:spcPts val="0"/>
              </a:spcBef>
              <a:spcAft>
                <a:spcPts val="0"/>
              </a:spcAft>
              <a:buSzPts val="2000"/>
              <a:buChar char="●"/>
            </a:pPr>
            <a:r>
              <a:rPr lang="en" sz="2000"/>
              <a:t>User Stories</a:t>
            </a:r>
            <a:endParaRPr sz="2000"/>
          </a:p>
          <a:p>
            <a:pPr indent="-355600" lvl="0" marL="457200" rtl="0" algn="l">
              <a:spcBef>
                <a:spcPts val="0"/>
              </a:spcBef>
              <a:spcAft>
                <a:spcPts val="0"/>
              </a:spcAft>
              <a:buSzPts val="2000"/>
              <a:buChar char="●"/>
            </a:pPr>
            <a:r>
              <a:rPr lang="en" sz="2000"/>
              <a:t>Diagrams</a:t>
            </a:r>
            <a:endParaRPr sz="2000"/>
          </a:p>
          <a:p>
            <a:pPr indent="-355600" lvl="0" marL="457200" rtl="0" algn="l">
              <a:spcBef>
                <a:spcPts val="0"/>
              </a:spcBef>
              <a:spcAft>
                <a:spcPts val="0"/>
              </a:spcAft>
              <a:buSzPts val="2000"/>
              <a:buChar char="●"/>
            </a:pPr>
            <a:r>
              <a:rPr lang="en" sz="2000"/>
              <a:t>Main </a:t>
            </a:r>
            <a:r>
              <a:rPr lang="en" sz="2000"/>
              <a:t>Algorithm</a:t>
            </a:r>
            <a:endParaRPr sz="2000"/>
          </a:p>
          <a:p>
            <a:pPr indent="-355600" lvl="0" marL="457200" rtl="0" algn="l">
              <a:spcBef>
                <a:spcPts val="0"/>
              </a:spcBef>
              <a:spcAft>
                <a:spcPts val="0"/>
              </a:spcAft>
              <a:buSzPts val="2000"/>
              <a:buChar char="●"/>
            </a:pPr>
            <a:r>
              <a:rPr lang="en" sz="2000"/>
              <a:t>Test Suites</a:t>
            </a:r>
            <a:endParaRPr sz="2000"/>
          </a:p>
          <a:p>
            <a:pPr indent="0" lvl="0" marL="457200" rtl="0" algn="l">
              <a:spcBef>
                <a:spcPts val="800"/>
              </a:spcBef>
              <a:spcAft>
                <a:spcPts val="0"/>
              </a:spcAft>
              <a:buNone/>
            </a:pPr>
            <a:r>
              <a:t/>
            </a:r>
            <a:endParaRPr/>
          </a:p>
        </p:txBody>
      </p:sp>
      <p:sp>
        <p:nvSpPr>
          <p:cNvPr id="416" name="Google Shape;416;p55"/>
          <p:cNvSpPr txBox="1"/>
          <p:nvPr>
            <p:ph type="title"/>
          </p:nvPr>
        </p:nvSpPr>
        <p:spPr>
          <a:xfrm>
            <a:off x="0" y="352725"/>
            <a:ext cx="9144000" cy="994200"/>
          </a:xfrm>
          <a:prstGeom prst="rect">
            <a:avLst/>
          </a:prstGeom>
        </p:spPr>
        <p:txBody>
          <a:bodyPr anchorCtr="0" anchor="ctr" bIns="34275" lIns="68575" spcFirstLastPara="1" rIns="68575" wrap="square" tIns="34275">
            <a:normAutofit/>
          </a:bodyPr>
          <a:lstStyle/>
          <a:p>
            <a:pPr indent="0" lvl="0" marL="0" rtl="0" algn="ctr">
              <a:spcBef>
                <a:spcPts val="0"/>
              </a:spcBef>
              <a:spcAft>
                <a:spcPts val="0"/>
              </a:spcAft>
              <a:buNone/>
            </a:pPr>
            <a:r>
              <a:rPr lang="en" sz="3600"/>
              <a:t>Summary</a:t>
            </a:r>
            <a:endParaRPr sz="36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56"/>
          <p:cNvSpPr txBox="1"/>
          <p:nvPr>
            <p:ph idx="1" type="body"/>
          </p:nvPr>
        </p:nvSpPr>
        <p:spPr>
          <a:xfrm>
            <a:off x="1192667" y="1454944"/>
            <a:ext cx="6738300" cy="3254100"/>
          </a:xfrm>
          <a:prstGeom prst="rect">
            <a:avLst/>
          </a:prstGeom>
        </p:spPr>
        <p:txBody>
          <a:bodyPr anchorCtr="0" anchor="t" bIns="34275" lIns="68575" spcFirstLastPara="1" rIns="68575" wrap="square" tIns="34275">
            <a:noAutofit/>
          </a:bodyPr>
          <a:lstStyle/>
          <a:p>
            <a:pPr indent="0" lvl="0" marL="0" rtl="0" algn="ctr">
              <a:spcBef>
                <a:spcPts val="800"/>
              </a:spcBef>
              <a:spcAft>
                <a:spcPts val="0"/>
              </a:spcAft>
              <a:buNone/>
            </a:pPr>
            <a:r>
              <a:rPr b="1" lang="en" sz="1000"/>
              <a:t>Jorge Soto: </a:t>
            </a:r>
            <a:r>
              <a:rPr lang="en" sz="1000" u="sng">
                <a:solidFill>
                  <a:schemeClr val="hlink"/>
                </a:solidFill>
                <a:hlinkClick r:id="rId3"/>
              </a:rPr>
              <a:t>jsoto157@fiu.edu</a:t>
            </a:r>
            <a:r>
              <a:rPr lang="en" sz="1000"/>
              <a:t> </a:t>
            </a:r>
            <a:endParaRPr sz="1000"/>
          </a:p>
          <a:p>
            <a:pPr indent="0" lvl="0" marL="0" rtl="0" algn="ctr">
              <a:spcBef>
                <a:spcPts val="800"/>
              </a:spcBef>
              <a:spcAft>
                <a:spcPts val="0"/>
              </a:spcAft>
              <a:buNone/>
            </a:pPr>
            <a:r>
              <a:rPr b="1" lang="en" sz="1000"/>
              <a:t>Karim Salazar:</a:t>
            </a:r>
            <a:r>
              <a:rPr lang="en" sz="1000"/>
              <a:t> </a:t>
            </a:r>
            <a:r>
              <a:rPr lang="en" sz="1000" u="sng">
                <a:solidFill>
                  <a:schemeClr val="hlink"/>
                </a:solidFill>
                <a:hlinkClick r:id="rId4"/>
              </a:rPr>
              <a:t>ksala046@fiu.edu</a:t>
            </a:r>
            <a:endParaRPr sz="1000"/>
          </a:p>
          <a:p>
            <a:pPr indent="0" lvl="0" marL="0" rtl="0" algn="ctr">
              <a:spcBef>
                <a:spcPts val="800"/>
              </a:spcBef>
              <a:spcAft>
                <a:spcPts val="0"/>
              </a:spcAft>
              <a:buNone/>
            </a:pPr>
            <a:r>
              <a:rPr b="1" lang="en" sz="1000"/>
              <a:t>Paola Hernandez: </a:t>
            </a:r>
            <a:r>
              <a:rPr lang="en" sz="1000" u="sng">
                <a:solidFill>
                  <a:schemeClr val="hlink"/>
                </a:solidFill>
                <a:hlinkClick r:id="rId5"/>
              </a:rPr>
              <a:t>phern115@fiu.edu</a:t>
            </a:r>
            <a:endParaRPr sz="1000"/>
          </a:p>
          <a:p>
            <a:pPr indent="0" lvl="0" marL="0" rtl="0" algn="ctr">
              <a:spcBef>
                <a:spcPts val="800"/>
              </a:spcBef>
              <a:spcAft>
                <a:spcPts val="0"/>
              </a:spcAft>
              <a:buNone/>
            </a:pPr>
            <a:r>
              <a:rPr b="1" lang="en" sz="1000"/>
              <a:t>Leanne Nelson:</a:t>
            </a:r>
            <a:r>
              <a:rPr lang="en" sz="1000"/>
              <a:t> </a:t>
            </a:r>
            <a:r>
              <a:rPr lang="en" sz="1000" u="sng">
                <a:solidFill>
                  <a:schemeClr val="hlink"/>
                </a:solidFill>
                <a:hlinkClick r:id="rId6"/>
              </a:rPr>
              <a:t>lnels040@fiu.edu</a:t>
            </a:r>
            <a:endParaRPr sz="1000"/>
          </a:p>
          <a:p>
            <a:pPr indent="0" lvl="0" marL="0" rtl="0" algn="ctr">
              <a:spcBef>
                <a:spcPts val="800"/>
              </a:spcBef>
              <a:spcAft>
                <a:spcPts val="0"/>
              </a:spcAft>
              <a:buNone/>
            </a:pPr>
            <a:r>
              <a:t/>
            </a:r>
            <a:endParaRPr sz="1000"/>
          </a:p>
          <a:p>
            <a:pPr indent="0" lvl="0" marL="0" rtl="0" algn="ctr">
              <a:spcBef>
                <a:spcPts val="800"/>
              </a:spcBef>
              <a:spcAft>
                <a:spcPts val="0"/>
              </a:spcAft>
              <a:buNone/>
            </a:pPr>
            <a:r>
              <a:rPr lang="en" sz="2600"/>
              <a:t>Thank you</a:t>
            </a:r>
            <a:r>
              <a:rPr lang="en" sz="2400"/>
              <a:t>!</a:t>
            </a:r>
            <a:endParaRPr sz="2400"/>
          </a:p>
        </p:txBody>
      </p:sp>
      <p:sp>
        <p:nvSpPr>
          <p:cNvPr id="422" name="Google Shape;422;p56"/>
          <p:cNvSpPr txBox="1"/>
          <p:nvPr>
            <p:ph type="title"/>
          </p:nvPr>
        </p:nvSpPr>
        <p:spPr>
          <a:xfrm>
            <a:off x="0" y="352725"/>
            <a:ext cx="9144000" cy="994200"/>
          </a:xfrm>
          <a:prstGeom prst="rect">
            <a:avLst/>
          </a:prstGeom>
        </p:spPr>
        <p:txBody>
          <a:bodyPr anchorCtr="0" anchor="ctr" bIns="34275" lIns="68575" spcFirstLastPara="1" rIns="68575" wrap="square" tIns="34275">
            <a:normAutofit/>
          </a:bodyPr>
          <a:lstStyle/>
          <a:p>
            <a:pPr indent="0" lvl="0" marL="0" rtl="0" algn="ctr">
              <a:spcBef>
                <a:spcPts val="800"/>
              </a:spcBef>
              <a:spcAft>
                <a:spcPts val="0"/>
              </a:spcAft>
              <a:buNone/>
            </a:pPr>
            <a:r>
              <a:rPr lang="en" sz="2600">
                <a:solidFill>
                  <a:schemeClr val="lt1"/>
                </a:solidFill>
              </a:rPr>
              <a:t>Contact Information</a:t>
            </a:r>
            <a:endParaRPr sz="3800">
              <a:highlight>
                <a:schemeClr val="accent6"/>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6"/>
          <p:cNvSpPr txBox="1"/>
          <p:nvPr>
            <p:ph type="title"/>
          </p:nvPr>
        </p:nvSpPr>
        <p:spPr>
          <a:xfrm>
            <a:off x="408967" y="779392"/>
            <a:ext cx="2852100" cy="4230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accent3"/>
              </a:buClr>
              <a:buSzPts val="2400"/>
              <a:buFont typeface="Arial"/>
              <a:buNone/>
            </a:pPr>
            <a:r>
              <a:rPr lang="en" sz="3600"/>
              <a:t>Use Cases</a:t>
            </a:r>
            <a:endParaRPr sz="900"/>
          </a:p>
        </p:txBody>
      </p:sp>
      <p:pic>
        <p:nvPicPr>
          <p:cNvPr id="279" name="Google Shape;279;p36"/>
          <p:cNvPicPr preferRelativeResize="0"/>
          <p:nvPr/>
        </p:nvPicPr>
        <p:blipFill>
          <a:blip r:embed="rId3">
            <a:alphaModFix/>
          </a:blip>
          <a:stretch>
            <a:fillRect/>
          </a:stretch>
        </p:blipFill>
        <p:spPr>
          <a:xfrm>
            <a:off x="4384725" y="638875"/>
            <a:ext cx="4027650" cy="3865750"/>
          </a:xfrm>
          <a:prstGeom prst="rect">
            <a:avLst/>
          </a:prstGeom>
          <a:noFill/>
          <a:ln>
            <a:noFill/>
          </a:ln>
        </p:spPr>
      </p:pic>
      <p:sp>
        <p:nvSpPr>
          <p:cNvPr id="280" name="Google Shape;280;p36"/>
          <p:cNvSpPr txBox="1"/>
          <p:nvPr/>
        </p:nvSpPr>
        <p:spPr>
          <a:xfrm>
            <a:off x="0" y="1202400"/>
            <a:ext cx="3774600" cy="306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400">
                <a:solidFill>
                  <a:schemeClr val="lt1"/>
                </a:solidFill>
              </a:rPr>
              <a:t>Students</a:t>
            </a:r>
            <a:endParaRPr b="1" sz="2400">
              <a:solidFill>
                <a:schemeClr val="lt1"/>
              </a:solidFill>
            </a:endParaRPr>
          </a:p>
          <a:p>
            <a:pPr indent="0" lvl="0" marL="0" rtl="0" algn="ctr">
              <a:spcBef>
                <a:spcPts val="0"/>
              </a:spcBef>
              <a:spcAft>
                <a:spcPts val="0"/>
              </a:spcAft>
              <a:buNone/>
            </a:pPr>
            <a:r>
              <a:t/>
            </a:r>
            <a:endParaRPr b="1">
              <a:solidFill>
                <a:schemeClr val="lt1"/>
              </a:solidFill>
            </a:endParaRPr>
          </a:p>
          <a:p>
            <a:pPr indent="0" lvl="0" marL="0" rtl="0" algn="ctr">
              <a:spcBef>
                <a:spcPts val="0"/>
              </a:spcBef>
              <a:spcAft>
                <a:spcPts val="0"/>
              </a:spcAft>
              <a:buClr>
                <a:schemeClr val="dk1"/>
              </a:buClr>
              <a:buSzPts val="1100"/>
              <a:buFont typeface="Arial"/>
              <a:buNone/>
            </a:pPr>
            <a:r>
              <a:rPr b="1" lang="en">
                <a:solidFill>
                  <a:schemeClr val="lt1"/>
                </a:solidFill>
              </a:rPr>
              <a:t>Capstone I</a:t>
            </a:r>
            <a:endParaRPr b="1">
              <a:solidFill>
                <a:schemeClr val="lt1"/>
              </a:solidFill>
            </a:endParaRPr>
          </a:p>
          <a:p>
            <a:pPr indent="0" lvl="0" marL="0" rtl="0" algn="ctr">
              <a:spcBef>
                <a:spcPts val="0"/>
              </a:spcBef>
              <a:spcAft>
                <a:spcPts val="0"/>
              </a:spcAft>
              <a:buNone/>
            </a:pPr>
            <a:r>
              <a:rPr b="1" lang="en" sz="1100">
                <a:solidFill>
                  <a:schemeClr val="lt1"/>
                </a:solidFill>
              </a:rPr>
              <a:t>Submit Group Preferences</a:t>
            </a:r>
            <a:endParaRPr b="1"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Email</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Name</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Major</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Students They Want To Group With</a:t>
            </a:r>
            <a:endParaRPr sz="1100">
              <a:solidFill>
                <a:schemeClr val="lt1"/>
              </a:solidFill>
            </a:endParaRPr>
          </a:p>
          <a:p>
            <a:pPr indent="0" lvl="0" marL="0" rtl="0" algn="l">
              <a:spcBef>
                <a:spcPts val="0"/>
              </a:spcBef>
              <a:spcAft>
                <a:spcPts val="0"/>
              </a:spcAft>
              <a:buNone/>
            </a:pPr>
            <a:r>
              <a:t/>
            </a:r>
            <a:endParaRPr b="1" sz="1100">
              <a:solidFill>
                <a:schemeClr val="lt1"/>
              </a:solidFill>
            </a:endParaRPr>
          </a:p>
          <a:p>
            <a:pPr indent="0" lvl="0" marL="0" rtl="0" algn="ctr">
              <a:spcBef>
                <a:spcPts val="0"/>
              </a:spcBef>
              <a:spcAft>
                <a:spcPts val="0"/>
              </a:spcAft>
              <a:buNone/>
            </a:pPr>
            <a:r>
              <a:rPr b="1" lang="en">
                <a:solidFill>
                  <a:schemeClr val="lt1"/>
                </a:solidFill>
              </a:rPr>
              <a:t>Capstone II / Senior Project</a:t>
            </a:r>
            <a:endParaRPr b="1">
              <a:solidFill>
                <a:schemeClr val="lt1"/>
              </a:solidFill>
            </a:endParaRPr>
          </a:p>
          <a:p>
            <a:pPr indent="0" lvl="0" marL="0" rtl="0" algn="ctr">
              <a:spcBef>
                <a:spcPts val="0"/>
              </a:spcBef>
              <a:spcAft>
                <a:spcPts val="0"/>
              </a:spcAft>
              <a:buNone/>
            </a:pPr>
            <a:r>
              <a:rPr b="1" lang="en" sz="1100">
                <a:solidFill>
                  <a:schemeClr val="lt1"/>
                </a:solidFill>
              </a:rPr>
              <a:t>Submit Project Preferences</a:t>
            </a:r>
            <a:endParaRPr b="1"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Email</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Name</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Major</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Preference Levels For Each Project</a:t>
            </a:r>
            <a:endParaRPr sz="11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37"/>
          <p:cNvSpPr txBox="1"/>
          <p:nvPr>
            <p:ph type="title"/>
          </p:nvPr>
        </p:nvSpPr>
        <p:spPr>
          <a:xfrm>
            <a:off x="408967" y="779392"/>
            <a:ext cx="2852100" cy="4230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accent3"/>
              </a:buClr>
              <a:buSzPts val="2400"/>
              <a:buFont typeface="Arial"/>
              <a:buNone/>
            </a:pPr>
            <a:r>
              <a:rPr lang="en" sz="3600"/>
              <a:t>Use Cases</a:t>
            </a:r>
            <a:endParaRPr sz="900"/>
          </a:p>
        </p:txBody>
      </p:sp>
      <p:pic>
        <p:nvPicPr>
          <p:cNvPr id="286" name="Google Shape;286;p37"/>
          <p:cNvPicPr preferRelativeResize="0"/>
          <p:nvPr/>
        </p:nvPicPr>
        <p:blipFill>
          <a:blip r:embed="rId3">
            <a:alphaModFix/>
          </a:blip>
          <a:stretch>
            <a:fillRect/>
          </a:stretch>
        </p:blipFill>
        <p:spPr>
          <a:xfrm>
            <a:off x="4238925" y="1540746"/>
            <a:ext cx="4358375" cy="2062000"/>
          </a:xfrm>
          <a:prstGeom prst="rect">
            <a:avLst/>
          </a:prstGeom>
          <a:noFill/>
          <a:ln>
            <a:noFill/>
          </a:ln>
        </p:spPr>
      </p:pic>
      <p:sp>
        <p:nvSpPr>
          <p:cNvPr id="287" name="Google Shape;287;p37"/>
          <p:cNvSpPr txBox="1"/>
          <p:nvPr/>
        </p:nvSpPr>
        <p:spPr>
          <a:xfrm>
            <a:off x="0" y="1202400"/>
            <a:ext cx="3774600" cy="2801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400">
                <a:solidFill>
                  <a:schemeClr val="lt1"/>
                </a:solidFill>
              </a:rPr>
              <a:t>Product Owners</a:t>
            </a:r>
            <a:endParaRPr b="1" sz="2400">
              <a:solidFill>
                <a:schemeClr val="lt1"/>
              </a:solidFill>
            </a:endParaRPr>
          </a:p>
          <a:p>
            <a:pPr indent="0" lvl="0" marL="0" rtl="0" algn="ctr">
              <a:spcBef>
                <a:spcPts val="0"/>
              </a:spcBef>
              <a:spcAft>
                <a:spcPts val="0"/>
              </a:spcAft>
              <a:buNone/>
            </a:pPr>
            <a:r>
              <a:t/>
            </a:r>
            <a:endParaRPr b="1">
              <a:solidFill>
                <a:schemeClr val="lt1"/>
              </a:solidFill>
            </a:endParaRPr>
          </a:p>
          <a:p>
            <a:pPr indent="0" lvl="0" marL="0" rtl="0" algn="ctr">
              <a:spcBef>
                <a:spcPts val="0"/>
              </a:spcBef>
              <a:spcAft>
                <a:spcPts val="0"/>
              </a:spcAft>
              <a:buNone/>
            </a:pPr>
            <a:r>
              <a:rPr b="1" lang="en" sz="1100">
                <a:solidFill>
                  <a:schemeClr val="lt1"/>
                </a:solidFill>
              </a:rPr>
              <a:t>Submit Project Information</a:t>
            </a:r>
            <a:endParaRPr b="1"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Name</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Email</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Affiliation</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Job Title</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Degree</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Major</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Project Title</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Project Major</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Project Description</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Maximum Number of Students</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Agreement to Commitments</a:t>
            </a:r>
            <a:endParaRPr sz="1100">
              <a:solidFill>
                <a:schemeClr val="lt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pic>
        <p:nvPicPr>
          <p:cNvPr id="292" name="Google Shape;292;p38"/>
          <p:cNvPicPr preferRelativeResize="0"/>
          <p:nvPr/>
        </p:nvPicPr>
        <p:blipFill>
          <a:blip r:embed="rId3">
            <a:alphaModFix/>
          </a:blip>
          <a:stretch>
            <a:fillRect/>
          </a:stretch>
        </p:blipFill>
        <p:spPr>
          <a:xfrm>
            <a:off x="4248953" y="752950"/>
            <a:ext cx="4368475" cy="3637596"/>
          </a:xfrm>
          <a:prstGeom prst="rect">
            <a:avLst/>
          </a:prstGeom>
          <a:noFill/>
          <a:ln>
            <a:noFill/>
          </a:ln>
        </p:spPr>
      </p:pic>
      <p:sp>
        <p:nvSpPr>
          <p:cNvPr id="293" name="Google Shape;293;p38"/>
          <p:cNvSpPr txBox="1"/>
          <p:nvPr>
            <p:ph type="title"/>
          </p:nvPr>
        </p:nvSpPr>
        <p:spPr>
          <a:xfrm>
            <a:off x="408967" y="779392"/>
            <a:ext cx="2852100" cy="4230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accent3"/>
              </a:buClr>
              <a:buSzPts val="2400"/>
              <a:buFont typeface="Arial"/>
              <a:buNone/>
            </a:pPr>
            <a:r>
              <a:rPr lang="en" sz="3600"/>
              <a:t>Use Cases</a:t>
            </a:r>
            <a:endParaRPr sz="900"/>
          </a:p>
        </p:txBody>
      </p:sp>
      <p:sp>
        <p:nvSpPr>
          <p:cNvPr id="294" name="Google Shape;294;p38"/>
          <p:cNvSpPr txBox="1"/>
          <p:nvPr/>
        </p:nvSpPr>
        <p:spPr>
          <a:xfrm>
            <a:off x="0" y="1202400"/>
            <a:ext cx="3774600" cy="2970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400">
                <a:solidFill>
                  <a:schemeClr val="lt1"/>
                </a:solidFill>
              </a:rPr>
              <a:t>Professor</a:t>
            </a:r>
            <a:endParaRPr b="1" sz="2400">
              <a:solidFill>
                <a:schemeClr val="lt1"/>
              </a:solidFill>
            </a:endParaRPr>
          </a:p>
          <a:p>
            <a:pPr indent="0" lvl="0" marL="0" rtl="0" algn="ctr">
              <a:spcBef>
                <a:spcPts val="0"/>
              </a:spcBef>
              <a:spcAft>
                <a:spcPts val="0"/>
              </a:spcAft>
              <a:buNone/>
            </a:pPr>
            <a:r>
              <a:t/>
            </a:r>
            <a:endParaRPr b="1">
              <a:solidFill>
                <a:schemeClr val="lt1"/>
              </a:solidFill>
            </a:endParaRPr>
          </a:p>
          <a:p>
            <a:pPr indent="0" lvl="0" marL="0" rtl="0" algn="ctr">
              <a:spcBef>
                <a:spcPts val="0"/>
              </a:spcBef>
              <a:spcAft>
                <a:spcPts val="0"/>
              </a:spcAft>
              <a:buNone/>
            </a:pPr>
            <a:r>
              <a:rPr b="1" lang="en" sz="1100">
                <a:solidFill>
                  <a:schemeClr val="lt1"/>
                </a:solidFill>
              </a:rPr>
              <a:t>Add Student Information</a:t>
            </a:r>
            <a:endParaRPr b="1"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Name</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Major</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Course</a:t>
            </a:r>
            <a:endParaRPr sz="1100">
              <a:solidFill>
                <a:schemeClr val="lt1"/>
              </a:solidFill>
            </a:endParaRPr>
          </a:p>
          <a:p>
            <a:pPr indent="0" lvl="0" marL="0" rtl="0" algn="l">
              <a:spcBef>
                <a:spcPts val="0"/>
              </a:spcBef>
              <a:spcAft>
                <a:spcPts val="0"/>
              </a:spcAft>
              <a:buNone/>
            </a:pPr>
            <a:r>
              <a:t/>
            </a:r>
            <a:endParaRPr sz="1100">
              <a:solidFill>
                <a:schemeClr val="lt1"/>
              </a:solidFill>
            </a:endParaRPr>
          </a:p>
          <a:p>
            <a:pPr indent="0" lvl="0" marL="0" rtl="0" algn="ctr">
              <a:spcBef>
                <a:spcPts val="0"/>
              </a:spcBef>
              <a:spcAft>
                <a:spcPts val="0"/>
              </a:spcAft>
              <a:buNone/>
            </a:pPr>
            <a:r>
              <a:rPr b="1" lang="en" sz="1100">
                <a:solidFill>
                  <a:schemeClr val="lt1"/>
                </a:solidFill>
              </a:rPr>
              <a:t>Set Preference Submission Dates</a:t>
            </a:r>
            <a:endParaRPr b="1"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Start Date</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End Date</a:t>
            </a:r>
            <a:endParaRPr sz="1100">
              <a:solidFill>
                <a:schemeClr val="lt1"/>
              </a:solidFill>
            </a:endParaRPr>
          </a:p>
          <a:p>
            <a:pPr indent="0" lvl="0" marL="0" rtl="0" algn="l">
              <a:spcBef>
                <a:spcPts val="0"/>
              </a:spcBef>
              <a:spcAft>
                <a:spcPts val="0"/>
              </a:spcAft>
              <a:buNone/>
            </a:pPr>
            <a:r>
              <a:t/>
            </a:r>
            <a:endParaRPr sz="1100">
              <a:solidFill>
                <a:schemeClr val="lt1"/>
              </a:solidFill>
            </a:endParaRPr>
          </a:p>
          <a:p>
            <a:pPr indent="0" lvl="0" marL="0" rtl="0" algn="ctr">
              <a:spcBef>
                <a:spcPts val="0"/>
              </a:spcBef>
              <a:spcAft>
                <a:spcPts val="0"/>
              </a:spcAft>
              <a:buNone/>
            </a:pPr>
            <a:r>
              <a:rPr b="1" lang="en" sz="1100">
                <a:solidFill>
                  <a:schemeClr val="lt1"/>
                </a:solidFill>
              </a:rPr>
              <a:t>Clear Semester Data</a:t>
            </a:r>
            <a:endParaRPr b="1"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Student Preferences</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Student Information</a:t>
            </a:r>
            <a:endParaRPr sz="1100">
              <a:solidFill>
                <a:schemeClr val="lt1"/>
              </a:solidFill>
            </a:endParaRPr>
          </a:p>
          <a:p>
            <a:pPr indent="-298450" lvl="0" marL="457200" rtl="0" algn="l">
              <a:spcBef>
                <a:spcPts val="0"/>
              </a:spcBef>
              <a:spcAft>
                <a:spcPts val="0"/>
              </a:spcAft>
              <a:buClr>
                <a:schemeClr val="lt1"/>
              </a:buClr>
              <a:buSzPts val="1100"/>
              <a:buChar char="●"/>
            </a:pPr>
            <a:r>
              <a:rPr lang="en" sz="1100">
                <a:solidFill>
                  <a:schemeClr val="lt1"/>
                </a:solidFill>
              </a:rPr>
              <a:t>Project Information</a:t>
            </a:r>
            <a:endParaRPr sz="1100">
              <a:solidFill>
                <a:schemeClr val="lt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39"/>
          <p:cNvSpPr txBox="1"/>
          <p:nvPr>
            <p:ph type="title"/>
          </p:nvPr>
        </p:nvSpPr>
        <p:spPr>
          <a:xfrm>
            <a:off x="2069927" y="202786"/>
            <a:ext cx="5927100" cy="560700"/>
          </a:xfrm>
          <a:prstGeom prst="rect">
            <a:avLst/>
          </a:prstGeom>
          <a:noFill/>
          <a:ln>
            <a:noFill/>
          </a:ln>
        </p:spPr>
        <p:txBody>
          <a:bodyPr anchorCtr="0" anchor="ctr" bIns="34275" lIns="68575" spcFirstLastPara="1" rIns="68575" wrap="square" tIns="34275">
            <a:normAutofit fontScale="90000"/>
          </a:bodyPr>
          <a:lstStyle/>
          <a:p>
            <a:pPr indent="0" lvl="0" marL="0" rtl="0" algn="l">
              <a:lnSpc>
                <a:spcPct val="90000"/>
              </a:lnSpc>
              <a:spcBef>
                <a:spcPts val="0"/>
              </a:spcBef>
              <a:spcAft>
                <a:spcPts val="0"/>
              </a:spcAft>
              <a:buClr>
                <a:srgbClr val="3F3F3F"/>
              </a:buClr>
              <a:buSzPct val="75000"/>
              <a:buFont typeface="Arial"/>
              <a:buNone/>
            </a:pPr>
            <a:r>
              <a:rPr lang="en" sz="3600">
                <a:solidFill>
                  <a:schemeClr val="dk1"/>
                </a:solidFill>
              </a:rPr>
              <a:t>User Stories</a:t>
            </a:r>
            <a:endParaRPr sz="3600">
              <a:solidFill>
                <a:schemeClr val="dk1"/>
              </a:solidFill>
            </a:endParaRPr>
          </a:p>
        </p:txBody>
      </p:sp>
      <p:sp>
        <p:nvSpPr>
          <p:cNvPr id="300" name="Google Shape;300;p39"/>
          <p:cNvSpPr txBox="1"/>
          <p:nvPr>
            <p:ph idx="1" type="body"/>
          </p:nvPr>
        </p:nvSpPr>
        <p:spPr>
          <a:xfrm>
            <a:off x="2069925" y="763475"/>
            <a:ext cx="7074000" cy="4380000"/>
          </a:xfrm>
          <a:prstGeom prst="rect">
            <a:avLst/>
          </a:prstGeom>
        </p:spPr>
        <p:txBody>
          <a:bodyPr anchorCtr="0" anchor="t" bIns="34275" lIns="68575" spcFirstLastPara="1" rIns="68575" wrap="square" tIns="34275">
            <a:normAutofit fontScale="25000" lnSpcReduction="20000"/>
          </a:bodyPr>
          <a:lstStyle/>
          <a:p>
            <a:pPr indent="0" lvl="0" marL="0" rtl="0" algn="l">
              <a:lnSpc>
                <a:spcPct val="115000"/>
              </a:lnSpc>
              <a:spcBef>
                <a:spcPts val="1200"/>
              </a:spcBef>
              <a:spcAft>
                <a:spcPts val="0"/>
              </a:spcAft>
              <a:buClr>
                <a:schemeClr val="dk1"/>
              </a:buClr>
              <a:buSzPct val="28205"/>
              <a:buFont typeface="Arial"/>
              <a:buNone/>
            </a:pPr>
            <a:r>
              <a:rPr lang="en" sz="3900">
                <a:solidFill>
                  <a:schemeClr val="dk1"/>
                </a:solidFill>
              </a:rPr>
              <a:t>● As the professor, I want a backup system where the project proposal data of every semester is saved in one spreadsheet</a:t>
            </a:r>
            <a:endParaRPr sz="3900">
              <a:solidFill>
                <a:schemeClr val="dk1"/>
              </a:solidFill>
            </a:endParaRPr>
          </a:p>
          <a:p>
            <a:pPr indent="0" lvl="0" marL="0" rtl="0" algn="l">
              <a:lnSpc>
                <a:spcPct val="115000"/>
              </a:lnSpc>
              <a:spcBef>
                <a:spcPts val="1200"/>
              </a:spcBef>
              <a:spcAft>
                <a:spcPts val="0"/>
              </a:spcAft>
              <a:buClr>
                <a:schemeClr val="dk1"/>
              </a:buClr>
              <a:buSzPct val="28205"/>
              <a:buFont typeface="Arial"/>
              <a:buNone/>
            </a:pPr>
            <a:r>
              <a:rPr lang="en" sz="3900">
                <a:solidFill>
                  <a:schemeClr val="dk1"/>
                </a:solidFill>
              </a:rPr>
              <a:t>● As the professor, I want the Google Spreadsheets to automatically pull the necessary data for calculations from the respective sources, so that the amount of manual work is minimized.</a:t>
            </a:r>
            <a:endParaRPr sz="3900">
              <a:solidFill>
                <a:schemeClr val="dk1"/>
              </a:solidFill>
            </a:endParaRPr>
          </a:p>
          <a:p>
            <a:pPr indent="0" lvl="0" marL="0" rtl="0" algn="l">
              <a:lnSpc>
                <a:spcPct val="115000"/>
              </a:lnSpc>
              <a:spcBef>
                <a:spcPts val="1200"/>
              </a:spcBef>
              <a:spcAft>
                <a:spcPts val="0"/>
              </a:spcAft>
              <a:buClr>
                <a:schemeClr val="dk1"/>
              </a:buClr>
              <a:buSzPct val="28205"/>
              <a:buFont typeface="Arial"/>
              <a:buNone/>
            </a:pPr>
            <a:r>
              <a:rPr lang="en" sz="3900">
                <a:solidFill>
                  <a:schemeClr val="dk1"/>
                </a:solidFill>
              </a:rPr>
              <a:t>● As a student, I want updated emails that state who my group members are and what project I was assigned so that I have an opportunity to reach out to these members before sprint work begins.</a:t>
            </a:r>
            <a:endParaRPr sz="3900">
              <a:solidFill>
                <a:schemeClr val="dk1"/>
              </a:solidFill>
            </a:endParaRPr>
          </a:p>
          <a:p>
            <a:pPr indent="0" lvl="0" marL="0" rtl="0" algn="l">
              <a:lnSpc>
                <a:spcPct val="115000"/>
              </a:lnSpc>
              <a:spcBef>
                <a:spcPts val="1200"/>
              </a:spcBef>
              <a:spcAft>
                <a:spcPts val="0"/>
              </a:spcAft>
              <a:buClr>
                <a:schemeClr val="dk1"/>
              </a:buClr>
              <a:buSzPct val="28205"/>
              <a:buFont typeface="Arial"/>
              <a:buNone/>
            </a:pPr>
            <a:r>
              <a:rPr lang="en" sz="3900">
                <a:solidFill>
                  <a:schemeClr val="dk1"/>
                </a:solidFill>
              </a:rPr>
              <a:t>● As a student, I want updated emails to occur on a daily basis, so that I’ll know if any new members are assigned to my group or if others have left.</a:t>
            </a:r>
            <a:endParaRPr sz="3900">
              <a:solidFill>
                <a:schemeClr val="dk1"/>
              </a:solidFill>
            </a:endParaRPr>
          </a:p>
          <a:p>
            <a:pPr indent="0" lvl="0" marL="0" rtl="0" algn="l">
              <a:lnSpc>
                <a:spcPct val="115000"/>
              </a:lnSpc>
              <a:spcBef>
                <a:spcPts val="1200"/>
              </a:spcBef>
              <a:spcAft>
                <a:spcPts val="0"/>
              </a:spcAft>
              <a:buClr>
                <a:schemeClr val="dk1"/>
              </a:buClr>
              <a:buSzPct val="28205"/>
              <a:buFont typeface="Arial"/>
              <a:buNone/>
            </a:pPr>
            <a:r>
              <a:rPr lang="en" sz="3900">
                <a:solidFill>
                  <a:schemeClr val="dk1"/>
                </a:solidFill>
              </a:rPr>
              <a:t>● As a student, I want a webpage that informs me about each project, so that I can make an educated decision when selecting my preferences. </a:t>
            </a:r>
            <a:br>
              <a:rPr lang="en" sz="3900">
                <a:solidFill>
                  <a:schemeClr val="dk1"/>
                </a:solidFill>
              </a:rPr>
            </a:br>
            <a:r>
              <a:rPr lang="en" sz="3900">
                <a:solidFill>
                  <a:srgbClr val="BA8C30"/>
                </a:solidFill>
              </a:rPr>
              <a:t>The information of each project is pulled from the spreadsheet so it can be shown automatically on the website.</a:t>
            </a:r>
            <a:endParaRPr sz="3900">
              <a:solidFill>
                <a:srgbClr val="BA8C30"/>
              </a:solidFill>
            </a:endParaRPr>
          </a:p>
          <a:p>
            <a:pPr indent="0" lvl="0" marL="0" rtl="0" algn="l">
              <a:lnSpc>
                <a:spcPct val="115000"/>
              </a:lnSpc>
              <a:spcBef>
                <a:spcPts val="1200"/>
              </a:spcBef>
              <a:spcAft>
                <a:spcPts val="0"/>
              </a:spcAft>
              <a:buNone/>
            </a:pPr>
            <a:r>
              <a:rPr lang="en" sz="3900">
                <a:solidFill>
                  <a:schemeClr val="dk1"/>
                </a:solidFill>
              </a:rPr>
              <a:t>● As a student, I want the spreadsheet to remember key details of incomplete projects (such as how many semesters the project has persisted), so that I can make an educated decision based on the history of the project.</a:t>
            </a:r>
            <a:endParaRPr sz="3900">
              <a:solidFill>
                <a:schemeClr val="dk1"/>
              </a:solidFill>
            </a:endParaRPr>
          </a:p>
          <a:p>
            <a:pPr indent="0" lvl="0" marL="0" rtl="0" algn="l">
              <a:lnSpc>
                <a:spcPct val="115000"/>
              </a:lnSpc>
              <a:spcBef>
                <a:spcPts val="1200"/>
              </a:spcBef>
              <a:spcAft>
                <a:spcPts val="0"/>
              </a:spcAft>
              <a:buClr>
                <a:schemeClr val="dk1"/>
              </a:buClr>
              <a:buSzPct val="28205"/>
              <a:buFont typeface="Arial"/>
              <a:buNone/>
            </a:pPr>
            <a:r>
              <a:rPr lang="en" sz="3900">
                <a:solidFill>
                  <a:schemeClr val="dk1"/>
                </a:solidFill>
              </a:rPr>
              <a:t>● As a student, I want the structure of the website to be easily navigable and intuitive, so that I do not become lost or confused when selecting my project.</a:t>
            </a:r>
            <a:r>
              <a:rPr lang="en" sz="3900">
                <a:solidFill>
                  <a:srgbClr val="BA8C30"/>
                </a:solidFill>
              </a:rPr>
              <a:t> </a:t>
            </a:r>
            <a:br>
              <a:rPr lang="en" sz="3900">
                <a:solidFill>
                  <a:srgbClr val="BA8C30"/>
                </a:solidFill>
              </a:rPr>
            </a:br>
            <a:r>
              <a:rPr lang="en" sz="3900">
                <a:solidFill>
                  <a:srgbClr val="BA8C30"/>
                </a:solidFill>
              </a:rPr>
              <a:t>The website contains different web pages that help the student to clarify any questions that they might have about the course, it also contains different forms depending on the student information.</a:t>
            </a:r>
            <a:endParaRPr sz="3900">
              <a:solidFill>
                <a:srgbClr val="BA8C30"/>
              </a:solidFill>
            </a:endParaRPr>
          </a:p>
          <a:p>
            <a:pPr indent="0" lvl="0" marL="0" rtl="0" algn="l">
              <a:lnSpc>
                <a:spcPct val="115000"/>
              </a:lnSpc>
              <a:spcBef>
                <a:spcPts val="1200"/>
              </a:spcBef>
              <a:spcAft>
                <a:spcPts val="0"/>
              </a:spcAft>
              <a:buClr>
                <a:schemeClr val="dk1"/>
              </a:buClr>
              <a:buSzPct val="28205"/>
              <a:buFont typeface="Arial"/>
              <a:buNone/>
            </a:pPr>
            <a:r>
              <a:rPr lang="en" sz="3900">
                <a:solidFill>
                  <a:schemeClr val="dk1"/>
                </a:solidFill>
              </a:rPr>
              <a:t>● As a student, I want to be able to change my response, so that if I don’t like the group I was assigned I can attempt to join a different project.</a:t>
            </a:r>
            <a:endParaRPr sz="3900">
              <a:solidFill>
                <a:schemeClr val="dk1"/>
              </a:solidFill>
            </a:endParaRPr>
          </a:p>
          <a:p>
            <a:pPr indent="0" lvl="0" marL="0" rtl="0" algn="l">
              <a:lnSpc>
                <a:spcPct val="115000"/>
              </a:lnSpc>
              <a:spcBef>
                <a:spcPts val="1200"/>
              </a:spcBef>
              <a:spcAft>
                <a:spcPts val="0"/>
              </a:spcAft>
              <a:buClr>
                <a:schemeClr val="dk1"/>
              </a:buClr>
              <a:buSzPct val="28205"/>
              <a:buFont typeface="Arial"/>
              <a:buNone/>
            </a:pPr>
            <a:r>
              <a:t/>
            </a:r>
            <a:endParaRPr sz="3900">
              <a:solidFill>
                <a:schemeClr val="dk1"/>
              </a:solidFill>
            </a:endParaRPr>
          </a:p>
          <a:p>
            <a:pPr indent="0" lvl="0" marL="0" rtl="0" algn="l">
              <a:spcBef>
                <a:spcPts val="120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40"/>
          <p:cNvSpPr txBox="1"/>
          <p:nvPr>
            <p:ph type="title"/>
          </p:nvPr>
        </p:nvSpPr>
        <p:spPr>
          <a:xfrm>
            <a:off x="2069927" y="202786"/>
            <a:ext cx="5927100" cy="560700"/>
          </a:xfrm>
          <a:prstGeom prst="rect">
            <a:avLst/>
          </a:prstGeom>
          <a:noFill/>
          <a:ln>
            <a:noFill/>
          </a:ln>
        </p:spPr>
        <p:txBody>
          <a:bodyPr anchorCtr="0" anchor="ctr" bIns="34275" lIns="68575" spcFirstLastPara="1" rIns="68575" wrap="square" tIns="34275">
            <a:normAutofit fontScale="90000"/>
          </a:bodyPr>
          <a:lstStyle/>
          <a:p>
            <a:pPr indent="0" lvl="0" marL="0" rtl="0" algn="l">
              <a:lnSpc>
                <a:spcPct val="90000"/>
              </a:lnSpc>
              <a:spcBef>
                <a:spcPts val="0"/>
              </a:spcBef>
              <a:spcAft>
                <a:spcPts val="0"/>
              </a:spcAft>
              <a:buClr>
                <a:srgbClr val="3F3F3F"/>
              </a:buClr>
              <a:buSzPct val="75000"/>
              <a:buFont typeface="Arial"/>
              <a:buNone/>
            </a:pPr>
            <a:r>
              <a:rPr lang="en" sz="3600">
                <a:solidFill>
                  <a:schemeClr val="dk1"/>
                </a:solidFill>
              </a:rPr>
              <a:t>User Stories</a:t>
            </a:r>
            <a:endParaRPr sz="3600">
              <a:solidFill>
                <a:schemeClr val="dk1"/>
              </a:solidFill>
            </a:endParaRPr>
          </a:p>
        </p:txBody>
      </p:sp>
      <p:sp>
        <p:nvSpPr>
          <p:cNvPr id="306" name="Google Shape;306;p40"/>
          <p:cNvSpPr txBox="1"/>
          <p:nvPr>
            <p:ph idx="1" type="body"/>
          </p:nvPr>
        </p:nvSpPr>
        <p:spPr>
          <a:xfrm>
            <a:off x="2069925" y="763477"/>
            <a:ext cx="7074000" cy="4380000"/>
          </a:xfrm>
          <a:prstGeom prst="rect">
            <a:avLst/>
          </a:prstGeom>
          <a:ln>
            <a:noFill/>
          </a:ln>
        </p:spPr>
        <p:txBody>
          <a:bodyPr anchorCtr="0" anchor="t" bIns="34275" lIns="68575" spcFirstLastPara="1" rIns="68575" wrap="square" tIns="34275">
            <a:normAutofit fontScale="25000" lnSpcReduction="20000"/>
          </a:bodyPr>
          <a:lstStyle/>
          <a:p>
            <a:pPr indent="0" lvl="0" marL="0" rtl="0" algn="l">
              <a:lnSpc>
                <a:spcPct val="115000"/>
              </a:lnSpc>
              <a:spcBef>
                <a:spcPts val="1200"/>
              </a:spcBef>
              <a:spcAft>
                <a:spcPts val="0"/>
              </a:spcAft>
              <a:buClr>
                <a:schemeClr val="dk1"/>
              </a:buClr>
              <a:buSzPct val="28205"/>
              <a:buFont typeface="Arial"/>
              <a:buNone/>
            </a:pPr>
            <a:r>
              <a:rPr lang="en" sz="3900">
                <a:solidFill>
                  <a:schemeClr val="dk1"/>
                </a:solidFill>
              </a:rPr>
              <a:t>● As a student, I want the forms to be a more flexible web-app so that it can be used in a more dynamic and user-friendly manner.</a:t>
            </a:r>
            <a:endParaRPr sz="3900">
              <a:solidFill>
                <a:schemeClr val="dk1"/>
              </a:solidFill>
            </a:endParaRPr>
          </a:p>
          <a:p>
            <a:pPr indent="0" lvl="0" marL="0" rtl="0" algn="l">
              <a:lnSpc>
                <a:spcPct val="115000"/>
              </a:lnSpc>
              <a:spcBef>
                <a:spcPts val="1200"/>
              </a:spcBef>
              <a:spcAft>
                <a:spcPts val="0"/>
              </a:spcAft>
              <a:buClr>
                <a:schemeClr val="dk1"/>
              </a:buClr>
              <a:buSzPct val="28205"/>
              <a:buFont typeface="Arial"/>
              <a:buNone/>
            </a:pPr>
            <a:r>
              <a:rPr lang="en" sz="3900">
                <a:solidFill>
                  <a:schemeClr val="dk1"/>
                </a:solidFill>
              </a:rPr>
              <a:t>● As the professor, I want to be the owner of all applications utilized for this project, so that I can control who can see or edit any information stored in them</a:t>
            </a:r>
            <a:endParaRPr sz="3900">
              <a:solidFill>
                <a:schemeClr val="dk1"/>
              </a:solidFill>
            </a:endParaRPr>
          </a:p>
          <a:p>
            <a:pPr indent="0" lvl="0" marL="0" rtl="0" algn="l">
              <a:lnSpc>
                <a:spcPct val="115000"/>
              </a:lnSpc>
              <a:spcBef>
                <a:spcPts val="1200"/>
              </a:spcBef>
              <a:spcAft>
                <a:spcPts val="0"/>
              </a:spcAft>
              <a:buClr>
                <a:schemeClr val="dk1"/>
              </a:buClr>
              <a:buSzPct val="28205"/>
              <a:buFont typeface="Arial"/>
              <a:buNone/>
            </a:pPr>
            <a:r>
              <a:rPr lang="en" sz="3900">
                <a:solidFill>
                  <a:schemeClr val="dk1"/>
                </a:solidFill>
              </a:rPr>
              <a:t>● As a student, I want to only see projects that are not full when submitting my response, so that I don’t select a project that has become full.</a:t>
            </a:r>
            <a:endParaRPr sz="3900">
              <a:solidFill>
                <a:schemeClr val="dk1"/>
              </a:solidFill>
            </a:endParaRPr>
          </a:p>
          <a:p>
            <a:pPr indent="0" lvl="0" marL="0" rtl="0" algn="l">
              <a:lnSpc>
                <a:spcPct val="115000"/>
              </a:lnSpc>
              <a:spcBef>
                <a:spcPts val="1200"/>
              </a:spcBef>
              <a:spcAft>
                <a:spcPts val="0"/>
              </a:spcAft>
              <a:buNone/>
            </a:pPr>
            <a:r>
              <a:rPr lang="en" sz="3900">
                <a:solidFill>
                  <a:schemeClr val="dk1"/>
                </a:solidFill>
              </a:rPr>
              <a:t>● As the professor, I want Capstone I students to be grouped only with other Capstone I students, so that they can become familiar with the environment of the course before starting development.</a:t>
            </a:r>
            <a:r>
              <a:rPr lang="en" sz="3900">
                <a:solidFill>
                  <a:srgbClr val="FFCC00"/>
                </a:solidFill>
              </a:rPr>
              <a:t> </a:t>
            </a:r>
            <a:br>
              <a:rPr lang="en" sz="3900">
                <a:solidFill>
                  <a:srgbClr val="BB8B2F"/>
                </a:solidFill>
              </a:rPr>
            </a:br>
            <a:r>
              <a:rPr lang="en" sz="3900">
                <a:solidFill>
                  <a:srgbClr val="BB8B2F"/>
                </a:solidFill>
              </a:rPr>
              <a:t>A new algorithm has been created in order to group Capstone I students, it is based on who they would like to be grouped with, and according to their preferences and availability, the algorithm will run at the end of each day to assign each student to a team as fair as possible.</a:t>
            </a:r>
            <a:endParaRPr sz="3900">
              <a:solidFill>
                <a:srgbClr val="BB8B2F"/>
              </a:solidFill>
            </a:endParaRPr>
          </a:p>
          <a:p>
            <a:pPr indent="0" lvl="0" marL="0" rtl="0" algn="l">
              <a:lnSpc>
                <a:spcPct val="115000"/>
              </a:lnSpc>
              <a:spcBef>
                <a:spcPts val="1200"/>
              </a:spcBef>
              <a:spcAft>
                <a:spcPts val="0"/>
              </a:spcAft>
              <a:buClr>
                <a:schemeClr val="dk1"/>
              </a:buClr>
              <a:buSzPct val="28205"/>
              <a:buFont typeface="Arial"/>
              <a:buNone/>
            </a:pPr>
            <a:r>
              <a:rPr lang="en" sz="3900">
                <a:solidFill>
                  <a:schemeClr val="dk1"/>
                </a:solidFill>
              </a:rPr>
              <a:t>● As a student, I want the website to have professional visuals, so that there are clear indicators for what a page or link entails.</a:t>
            </a:r>
            <a:endParaRPr sz="3900">
              <a:solidFill>
                <a:schemeClr val="dk1"/>
              </a:solidFill>
            </a:endParaRPr>
          </a:p>
          <a:p>
            <a:pPr indent="0" lvl="0" marL="0" rtl="0" algn="l">
              <a:lnSpc>
                <a:spcPct val="115000"/>
              </a:lnSpc>
              <a:spcBef>
                <a:spcPts val="1200"/>
              </a:spcBef>
              <a:spcAft>
                <a:spcPts val="0"/>
              </a:spcAft>
              <a:buClr>
                <a:schemeClr val="dk1"/>
              </a:buClr>
              <a:buSzPct val="28205"/>
              <a:buFont typeface="Arial"/>
              <a:buNone/>
            </a:pPr>
            <a:r>
              <a:rPr lang="en" sz="3900">
                <a:solidFill>
                  <a:schemeClr val="dk1"/>
                </a:solidFill>
              </a:rPr>
              <a:t> ● As a Senior Project student, I want to be able to use this project for my project selection, so that I may also benefit from its advancements.</a:t>
            </a:r>
            <a:endParaRPr sz="3900">
              <a:solidFill>
                <a:schemeClr val="dk1"/>
              </a:solidFill>
            </a:endParaRPr>
          </a:p>
          <a:p>
            <a:pPr indent="0" lvl="0" marL="0" rtl="0" algn="l">
              <a:lnSpc>
                <a:spcPct val="115000"/>
              </a:lnSpc>
              <a:spcBef>
                <a:spcPts val="1200"/>
              </a:spcBef>
              <a:spcAft>
                <a:spcPts val="0"/>
              </a:spcAft>
              <a:buClr>
                <a:schemeClr val="dk1"/>
              </a:buClr>
              <a:buSzPct val="28205"/>
              <a:buFont typeface="Arial"/>
              <a:buNone/>
            </a:pPr>
            <a:r>
              <a:rPr lang="en" sz="3900">
                <a:solidFill>
                  <a:schemeClr val="dk1"/>
                </a:solidFill>
              </a:rPr>
              <a:t>● As the professor, I only want students of the same major to join any given project, so that the student can learn from a project specifically designed for their major. </a:t>
            </a:r>
            <a:br>
              <a:rPr lang="en" sz="3900">
                <a:solidFill>
                  <a:srgbClr val="B88A30"/>
                </a:solidFill>
              </a:rPr>
            </a:br>
            <a:r>
              <a:rPr lang="en" sz="3900">
                <a:solidFill>
                  <a:srgbClr val="B88A30"/>
                </a:solidFill>
              </a:rPr>
              <a:t>It is divided into 3 categories: computer science, cybersecurity and information technology. These options appear in the website before the respectively form is shown</a:t>
            </a:r>
            <a:endParaRPr sz="3900">
              <a:solidFill>
                <a:srgbClr val="B88A30"/>
              </a:solidFill>
            </a:endParaRPr>
          </a:p>
          <a:p>
            <a:pPr indent="0" lvl="0" marL="0" rtl="0" algn="l">
              <a:lnSpc>
                <a:spcPct val="115000"/>
              </a:lnSpc>
              <a:spcBef>
                <a:spcPts val="1200"/>
              </a:spcBef>
              <a:spcAft>
                <a:spcPts val="0"/>
              </a:spcAft>
              <a:buClr>
                <a:schemeClr val="dk1"/>
              </a:buClr>
              <a:buSzPct val="28205"/>
              <a:buFont typeface="Arial"/>
              <a:buNone/>
            </a:pPr>
            <a:r>
              <a:rPr lang="en" sz="3900">
                <a:solidFill>
                  <a:schemeClr val="lt1"/>
                </a:solidFill>
              </a:rPr>
              <a:t>● As a student, I want to know the deadline to submit my response, so that I don’t accidentally wait too long to submit my preferences.</a:t>
            </a:r>
            <a:endParaRPr sz="3900">
              <a:solidFill>
                <a:schemeClr val="lt1"/>
              </a:solidFill>
            </a:endParaRPr>
          </a:p>
          <a:p>
            <a:pPr indent="0" lvl="0" marL="0" rtl="0" algn="l">
              <a:lnSpc>
                <a:spcPct val="115000"/>
              </a:lnSpc>
              <a:spcBef>
                <a:spcPts val="1200"/>
              </a:spcBef>
              <a:spcAft>
                <a:spcPts val="1200"/>
              </a:spcAft>
              <a:buClr>
                <a:schemeClr val="dk1"/>
              </a:buClr>
              <a:buSzPct val="28205"/>
              <a:buFont typeface="Arial"/>
              <a:buNone/>
            </a:pPr>
            <a:r>
              <a:rPr lang="en" sz="3900">
                <a:solidFill>
                  <a:schemeClr val="lt1"/>
                </a:solidFill>
              </a:rPr>
              <a:t>● As the professor, I want the spreadsheet to delete past students and projects that are no longer relevant, so that it doesn’t store unnecessary data</a:t>
            </a:r>
            <a:endParaRPr>
              <a:solidFill>
                <a:schemeClr val="l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41"/>
          <p:cNvSpPr txBox="1"/>
          <p:nvPr>
            <p:ph type="title"/>
          </p:nvPr>
        </p:nvSpPr>
        <p:spPr>
          <a:xfrm>
            <a:off x="26749" y="1223450"/>
            <a:ext cx="9144000" cy="5607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lt1"/>
              </a:buClr>
              <a:buSzPts val="2400"/>
              <a:buFont typeface="Arial"/>
              <a:buNone/>
            </a:pPr>
            <a:r>
              <a:rPr lang="en" sz="3600"/>
              <a:t>Sequence Diagram</a:t>
            </a:r>
            <a:endParaRPr sz="1700"/>
          </a:p>
        </p:txBody>
      </p:sp>
      <p:pic>
        <p:nvPicPr>
          <p:cNvPr id="312" name="Google Shape;312;p41"/>
          <p:cNvPicPr preferRelativeResize="0"/>
          <p:nvPr/>
        </p:nvPicPr>
        <p:blipFill>
          <a:blip r:embed="rId3">
            <a:alphaModFix/>
          </a:blip>
          <a:stretch>
            <a:fillRect/>
          </a:stretch>
        </p:blipFill>
        <p:spPr>
          <a:xfrm>
            <a:off x="3108250" y="1784150"/>
            <a:ext cx="3206151" cy="2931300"/>
          </a:xfrm>
          <a:prstGeom prst="rect">
            <a:avLst/>
          </a:prstGeom>
          <a:noFill/>
          <a:ln cap="flat" cmpd="sng" w="9525">
            <a:solidFill>
              <a:schemeClr val="dk2"/>
            </a:solidFill>
            <a:prstDash val="solid"/>
            <a:round/>
            <a:headEnd len="sm" w="sm" type="none"/>
            <a:tailEnd len="sm" w="sm" type="none"/>
          </a:ln>
        </p:spPr>
      </p:pic>
      <p:pic>
        <p:nvPicPr>
          <p:cNvPr id="313" name="Google Shape;313;p41"/>
          <p:cNvPicPr preferRelativeResize="0"/>
          <p:nvPr/>
        </p:nvPicPr>
        <p:blipFill>
          <a:blip r:embed="rId4">
            <a:alphaModFix/>
          </a:blip>
          <a:stretch>
            <a:fillRect/>
          </a:stretch>
        </p:blipFill>
        <p:spPr>
          <a:xfrm>
            <a:off x="203400" y="1784150"/>
            <a:ext cx="2904850" cy="2931289"/>
          </a:xfrm>
          <a:prstGeom prst="rect">
            <a:avLst/>
          </a:prstGeom>
          <a:noFill/>
          <a:ln cap="flat" cmpd="sng" w="9525">
            <a:solidFill>
              <a:srgbClr val="000000"/>
            </a:solidFill>
            <a:prstDash val="solid"/>
            <a:round/>
            <a:headEnd len="sm" w="sm" type="none"/>
            <a:tailEnd len="sm" w="sm" type="none"/>
          </a:ln>
        </p:spPr>
      </p:pic>
      <p:pic>
        <p:nvPicPr>
          <p:cNvPr id="314" name="Google Shape;314;p41"/>
          <p:cNvPicPr preferRelativeResize="0"/>
          <p:nvPr/>
        </p:nvPicPr>
        <p:blipFill>
          <a:blip r:embed="rId5">
            <a:alphaModFix/>
          </a:blip>
          <a:stretch>
            <a:fillRect/>
          </a:stretch>
        </p:blipFill>
        <p:spPr>
          <a:xfrm>
            <a:off x="6314400" y="1784150"/>
            <a:ext cx="2493500" cy="251920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id="319" name="Google Shape;319;p42"/>
          <p:cNvPicPr preferRelativeResize="0"/>
          <p:nvPr/>
        </p:nvPicPr>
        <p:blipFill>
          <a:blip r:embed="rId3">
            <a:alphaModFix/>
          </a:blip>
          <a:stretch>
            <a:fillRect/>
          </a:stretch>
        </p:blipFill>
        <p:spPr>
          <a:xfrm>
            <a:off x="709075" y="1533350"/>
            <a:ext cx="4070144" cy="2963400"/>
          </a:xfrm>
          <a:prstGeom prst="rect">
            <a:avLst/>
          </a:prstGeom>
          <a:noFill/>
          <a:ln>
            <a:noFill/>
          </a:ln>
        </p:spPr>
      </p:pic>
      <p:sp>
        <p:nvSpPr>
          <p:cNvPr id="320" name="Google Shape;320;p42"/>
          <p:cNvSpPr txBox="1"/>
          <p:nvPr>
            <p:ph type="title"/>
          </p:nvPr>
        </p:nvSpPr>
        <p:spPr>
          <a:xfrm>
            <a:off x="709075" y="898850"/>
            <a:ext cx="7725600" cy="6345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accent3"/>
              </a:buClr>
              <a:buSzPts val="2400"/>
              <a:buFont typeface="Arial"/>
              <a:buNone/>
            </a:pPr>
            <a:r>
              <a:rPr lang="en" sz="3600"/>
              <a:t>Architecture</a:t>
            </a:r>
            <a:endParaRPr sz="2400"/>
          </a:p>
        </p:txBody>
      </p:sp>
      <p:sp>
        <p:nvSpPr>
          <p:cNvPr id="321" name="Google Shape;321;p42"/>
          <p:cNvSpPr txBox="1"/>
          <p:nvPr/>
        </p:nvSpPr>
        <p:spPr>
          <a:xfrm>
            <a:off x="4572000" y="1533350"/>
            <a:ext cx="3862800" cy="2963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400"/>
          </a:p>
        </p:txBody>
      </p:sp>
      <p:pic>
        <p:nvPicPr>
          <p:cNvPr id="322" name="Google Shape;322;p42"/>
          <p:cNvPicPr preferRelativeResize="0"/>
          <p:nvPr/>
        </p:nvPicPr>
        <p:blipFill>
          <a:blip r:embed="rId4">
            <a:alphaModFix/>
          </a:blip>
          <a:stretch>
            <a:fillRect/>
          </a:stretch>
        </p:blipFill>
        <p:spPr>
          <a:xfrm>
            <a:off x="4779225" y="2047700"/>
            <a:ext cx="3655575" cy="19346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