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2" r:id="rId4"/>
  </p:sldMasterIdLst>
  <p:notesMasterIdLst>
    <p:notesMasterId r:id="rId5"/>
  </p:notesMasterIdLst>
  <p:sldIdLst>
    <p:sldId id="256" r:id="rId6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138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1dd507b2c23_2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g1dd507b2c23_2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bg>
      <p:bgPr>
        <a:solidFill>
          <a:srgbClr val="F2F2F2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7620"/>
            <a:ext cx="1988648" cy="170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2"/>
          <p:cNvSpPr txBox="1"/>
          <p:nvPr/>
        </p:nvSpPr>
        <p:spPr>
          <a:xfrm>
            <a:off x="28889373" y="31366048"/>
            <a:ext cx="14008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1875" lIns="83750" spcFirstLastPara="1" rIns="83750" wrap="square" tIns="418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38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/>
          </a:p>
        </p:txBody>
      </p:sp>
      <p:sp>
        <p:nvSpPr>
          <p:cNvPr id="9" name="Google Shape;9;p2"/>
          <p:cNvSpPr/>
          <p:nvPr/>
        </p:nvSpPr>
        <p:spPr>
          <a:xfrm>
            <a:off x="0" y="29233911"/>
            <a:ext cx="43891200" cy="394500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1875" lIns="83750" spcFirstLastPara="1" rIns="83750" wrap="square" tIns="418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5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3"/>
          <p:cNvSpPr/>
          <p:nvPr/>
        </p:nvSpPr>
        <p:spPr>
          <a:xfrm>
            <a:off x="0" y="29233911"/>
            <a:ext cx="43891200" cy="3945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1875" lIns="83750" spcFirstLastPara="1" rIns="83750" wrap="square" tIns="418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3"/>
          <p:cNvSpPr txBox="1"/>
          <p:nvPr/>
        </p:nvSpPr>
        <p:spPr>
          <a:xfrm>
            <a:off x="28889373" y="31366048"/>
            <a:ext cx="14008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1875" lIns="83750" spcFirstLastPara="1" rIns="83750" wrap="square" tIns="418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/>
          </a:p>
        </p:txBody>
      </p:sp>
      <p:pic>
        <p:nvPicPr>
          <p:cNvPr descr="A picture containing drawing&#10;&#10;Description automatically generated" id="13" name="Google Shape;1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4221" y="30229645"/>
            <a:ext cx="1985107" cy="1704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15" name="Google Shape;15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2731089" cy="234517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4"/>
          <p:cNvSpPr txBox="1"/>
          <p:nvPr/>
        </p:nvSpPr>
        <p:spPr>
          <a:xfrm>
            <a:off x="28889373" y="31366048"/>
            <a:ext cx="14008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1875" lIns="83750" spcFirstLastPara="1" rIns="83750" wrap="square" tIns="418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8" name="Google Shape;1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2731089" cy="234517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5"/>
          <p:cNvSpPr txBox="1"/>
          <p:nvPr/>
        </p:nvSpPr>
        <p:spPr>
          <a:xfrm>
            <a:off x="28889373" y="31366048"/>
            <a:ext cx="14008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1875" lIns="83750" spcFirstLastPara="1" rIns="83750" wrap="square" tIns="418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4.png"/><Relationship Id="rId9" Type="http://schemas.openxmlformats.org/officeDocument/2006/relationships/image" Target="../media/image3.png"/><Relationship Id="rId5" Type="http://schemas.openxmlformats.org/officeDocument/2006/relationships/image" Target="../media/image13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/>
          <p:nvPr/>
        </p:nvSpPr>
        <p:spPr>
          <a:xfrm>
            <a:off x="30345849" y="13961720"/>
            <a:ext cx="13129800" cy="10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67800" spcFirstLastPara="1" rIns="67800" wrap="square" tIns="338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7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sz="6700"/>
          </a:p>
        </p:txBody>
      </p:sp>
      <p:sp>
        <p:nvSpPr>
          <p:cNvPr id="25" name="Google Shape;25;p6"/>
          <p:cNvSpPr txBox="1"/>
          <p:nvPr/>
        </p:nvSpPr>
        <p:spPr>
          <a:xfrm>
            <a:off x="30136200" y="21601554"/>
            <a:ext cx="13960800" cy="702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900">
                <a:solidFill>
                  <a:srgbClr val="F2F2F2"/>
                </a:solidFill>
              </a:rPr>
              <a:t>How to - collapse</a:t>
            </a:r>
            <a:r>
              <a:rPr lang="en" sz="1900">
                <a:solidFill>
                  <a:srgbClr val="F2F2F2"/>
                </a:solidFill>
              </a:rPr>
              <a:t>. How To Create a Collapsible. (n.d.).</a:t>
            </a:r>
            <a:endParaRPr sz="1900">
              <a:solidFill>
                <a:srgbClr val="F2F2F2"/>
              </a:solidFill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F2F2F2"/>
                </a:solidFill>
              </a:rPr>
              <a:t>Google. (n.d.). </a:t>
            </a:r>
            <a:r>
              <a:rPr i="1" lang="en" sz="1900">
                <a:solidFill>
                  <a:srgbClr val="F2F2F2"/>
                </a:solidFill>
              </a:rPr>
              <a:t>Web apps  |  apps script  |  google developers</a:t>
            </a:r>
            <a:r>
              <a:rPr lang="en" sz="1900">
                <a:solidFill>
                  <a:srgbClr val="F2F2F2"/>
                </a:solidFill>
              </a:rPr>
              <a:t>. Google.</a:t>
            </a:r>
            <a:br>
              <a:rPr lang="en" sz="1900">
                <a:solidFill>
                  <a:srgbClr val="F2F2F2"/>
                </a:solidFill>
              </a:rPr>
            </a:br>
            <a:r>
              <a:rPr lang="en" sz="1900">
                <a:solidFill>
                  <a:srgbClr val="F2F2F2"/>
                </a:solidFill>
              </a:rPr>
              <a:t>Google. (n.d.). </a:t>
            </a:r>
            <a:r>
              <a:rPr i="1" lang="en" sz="1900">
                <a:solidFill>
                  <a:srgbClr val="F2F2F2"/>
                </a:solidFill>
              </a:rPr>
              <a:t>Event objects  |  apps script  |  google developers</a:t>
            </a:r>
            <a:r>
              <a:rPr lang="en" sz="1900">
                <a:solidFill>
                  <a:srgbClr val="F2F2F2"/>
                </a:solidFill>
              </a:rPr>
              <a:t>. Google.</a:t>
            </a:r>
            <a:br>
              <a:rPr i="1" lang="en" sz="1900">
                <a:solidFill>
                  <a:srgbClr val="F2F2F2"/>
                </a:solidFill>
              </a:rPr>
            </a:br>
            <a:r>
              <a:rPr i="1" lang="en" sz="1900">
                <a:solidFill>
                  <a:srgbClr val="F2F2F2"/>
                </a:solidFill>
              </a:rPr>
              <a:t>JavaScript</a:t>
            </a:r>
            <a:r>
              <a:rPr lang="en" sz="1900">
                <a:solidFill>
                  <a:srgbClr val="F2F2F2"/>
                </a:solidFill>
              </a:rPr>
              <a:t>. MDN. (n.d.).</a:t>
            </a:r>
            <a:br>
              <a:rPr lang="en" sz="1900">
                <a:solidFill>
                  <a:srgbClr val="F2F2F2"/>
                </a:solidFill>
              </a:rPr>
            </a:br>
            <a:r>
              <a:rPr lang="en" sz="1900">
                <a:solidFill>
                  <a:srgbClr val="F2F2F2"/>
                </a:solidFill>
              </a:rPr>
              <a:t>GeeksforGeeks. (2021, November 23). </a:t>
            </a:r>
            <a:r>
              <a:rPr i="1" lang="en" sz="1900">
                <a:solidFill>
                  <a:srgbClr val="F2F2F2"/>
                </a:solidFill>
              </a:rPr>
              <a:t>Compare two dates using JavaScript</a:t>
            </a:r>
            <a:r>
              <a:rPr lang="en" sz="1900">
                <a:solidFill>
                  <a:srgbClr val="F2F2F2"/>
                </a:solidFill>
              </a:rPr>
              <a:t>. GeeksforGeeks.</a:t>
            </a:r>
            <a:br>
              <a:rPr lang="en" sz="1900">
                <a:solidFill>
                  <a:srgbClr val="F2F2F2"/>
                </a:solidFill>
              </a:rPr>
            </a:br>
            <a:r>
              <a:rPr lang="en" sz="1900">
                <a:solidFill>
                  <a:srgbClr val="F2F2F2"/>
                </a:solidFill>
              </a:rPr>
              <a:t>CSS background-position property. (n.d.).</a:t>
            </a:r>
            <a:br>
              <a:rPr i="1" lang="en" sz="1900">
                <a:solidFill>
                  <a:srgbClr val="F2F2F2"/>
                </a:solidFill>
              </a:rPr>
            </a:br>
            <a:r>
              <a:rPr i="1" lang="en" sz="1900">
                <a:solidFill>
                  <a:srgbClr val="F2F2F2"/>
                </a:solidFill>
              </a:rPr>
              <a:t>How to - cards</a:t>
            </a:r>
            <a:r>
              <a:rPr lang="en" sz="1900">
                <a:solidFill>
                  <a:srgbClr val="F2F2F2"/>
                </a:solidFill>
              </a:rPr>
              <a:t>. How To Create a Card with CSS. (n.d.). </a:t>
            </a:r>
            <a:endParaRPr sz="1900">
              <a:solidFill>
                <a:srgbClr val="F2F2F2"/>
              </a:solidFill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F2F2F2"/>
                </a:solidFill>
              </a:rPr>
              <a:t>Wikimedia Foundation. (2023, April 6). </a:t>
            </a:r>
            <a:r>
              <a:rPr i="1" lang="en" sz="1900">
                <a:solidFill>
                  <a:srgbClr val="F2F2F2"/>
                </a:solidFill>
              </a:rPr>
              <a:t>Connectivity (graph theory)</a:t>
            </a:r>
            <a:r>
              <a:rPr lang="en" sz="1900">
                <a:solidFill>
                  <a:srgbClr val="F2F2F2"/>
                </a:solidFill>
              </a:rPr>
              <a:t>. Wikipedia. Retrieved April 14, 2023, from https://en.wikipedia.org/wiki/Connectivity_(graph_theory) </a:t>
            </a:r>
            <a:br>
              <a:rPr lang="en" sz="1900">
                <a:solidFill>
                  <a:srgbClr val="F2F2F2"/>
                </a:solidFill>
              </a:rPr>
            </a:br>
            <a:r>
              <a:rPr lang="en" sz="1900">
                <a:solidFill>
                  <a:srgbClr val="F2F2F2"/>
                </a:solidFill>
              </a:rPr>
              <a:t>GeeksforGeeks. (2023, March 31). </a:t>
            </a:r>
            <a:r>
              <a:rPr i="1" lang="en" sz="1900">
                <a:solidFill>
                  <a:srgbClr val="F2F2F2"/>
                </a:solidFill>
              </a:rPr>
              <a:t>Kruskal's minimum spanning tree (MST) algorithm</a:t>
            </a:r>
            <a:r>
              <a:rPr lang="en" sz="1900">
                <a:solidFill>
                  <a:srgbClr val="F2F2F2"/>
                </a:solidFill>
              </a:rPr>
              <a:t>. GeeksforGeeks. Retrieved April 14, 2023, from https://www.geeksforgeeks.org/kruskals-minimum-spanning-tree-algorithm-greedy-algo-2 </a:t>
            </a:r>
            <a:endParaRPr sz="2400">
              <a:solidFill>
                <a:srgbClr val="F2F2F2"/>
              </a:solidFill>
            </a:endParaRPr>
          </a:p>
        </p:txBody>
      </p:sp>
      <p:sp>
        <p:nvSpPr>
          <p:cNvPr id="26" name="Google Shape;26;p6"/>
          <p:cNvSpPr txBox="1"/>
          <p:nvPr/>
        </p:nvSpPr>
        <p:spPr>
          <a:xfrm>
            <a:off x="29930400" y="7275360"/>
            <a:ext cx="13960800" cy="685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-1473200" lvl="0" marL="2197100" rtl="0" algn="l"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5800"/>
              <a:buChar char="●"/>
            </a:pPr>
            <a:r>
              <a:rPr b="1" lang="en" sz="5800">
                <a:solidFill>
                  <a:srgbClr val="F2F2F2"/>
                </a:solidFill>
              </a:rPr>
              <a:t>Google Sites Compatible Browser: </a:t>
            </a:r>
            <a:br>
              <a:rPr b="1" lang="en" sz="5800">
                <a:solidFill>
                  <a:srgbClr val="F2F2F2"/>
                </a:solidFill>
              </a:rPr>
            </a:br>
            <a:r>
              <a:rPr lang="en" sz="5800">
                <a:solidFill>
                  <a:srgbClr val="F2F2F2"/>
                </a:solidFill>
              </a:rPr>
              <a:t>Chrome, Firefox, Internet Explorer, Microsoft Edge, or Safari</a:t>
            </a:r>
            <a:endParaRPr sz="5800">
              <a:solidFill>
                <a:srgbClr val="F2F2F2"/>
              </a:solidFill>
            </a:endParaRPr>
          </a:p>
          <a:p>
            <a:pPr indent="-1473200" lvl="0" marL="2197100" rtl="0" algn="l">
              <a:spcBef>
                <a:spcPts val="4800"/>
              </a:spcBef>
              <a:spcAft>
                <a:spcPts val="4800"/>
              </a:spcAft>
              <a:buClr>
                <a:srgbClr val="F2F2F2"/>
              </a:buClr>
              <a:buSzPts val="5800"/>
              <a:buChar char="●"/>
            </a:pPr>
            <a:r>
              <a:rPr b="1" lang="en" sz="5800">
                <a:solidFill>
                  <a:srgbClr val="F2F2F2"/>
                </a:solidFill>
              </a:rPr>
              <a:t>Currently Enrolled in Capstone</a:t>
            </a:r>
            <a:endParaRPr sz="5800">
              <a:solidFill>
                <a:srgbClr val="F2F2F2"/>
              </a:solidFill>
            </a:endParaRPr>
          </a:p>
        </p:txBody>
      </p:sp>
      <p:sp>
        <p:nvSpPr>
          <p:cNvPr id="27" name="Google Shape;27;p6"/>
          <p:cNvSpPr txBox="1"/>
          <p:nvPr/>
        </p:nvSpPr>
        <p:spPr>
          <a:xfrm>
            <a:off x="29930400" y="20474720"/>
            <a:ext cx="13960800" cy="10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67800" spcFirstLastPara="1" rIns="67800" wrap="square" tIns="338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7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REFERENCES</a:t>
            </a:r>
            <a:endParaRPr sz="6700"/>
          </a:p>
        </p:txBody>
      </p:sp>
      <p:sp>
        <p:nvSpPr>
          <p:cNvPr id="28" name="Google Shape;28;p6"/>
          <p:cNvSpPr txBox="1"/>
          <p:nvPr/>
        </p:nvSpPr>
        <p:spPr>
          <a:xfrm>
            <a:off x="513360" y="7356960"/>
            <a:ext cx="13960800" cy="8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-1473200" lvl="0" marL="2197100" rtl="0" algn="l"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5800"/>
              <a:buChar char="●"/>
            </a:pPr>
            <a:r>
              <a:rPr lang="en" sz="5800">
                <a:solidFill>
                  <a:srgbClr val="F2F2F2"/>
                </a:solidFill>
              </a:rPr>
              <a:t>Iteratively place students in projects</a:t>
            </a:r>
            <a:endParaRPr sz="5800">
              <a:solidFill>
                <a:srgbClr val="F2F2F2"/>
              </a:solidFill>
            </a:endParaRPr>
          </a:p>
          <a:p>
            <a:pPr indent="-1473200" lvl="0" marL="2197100" rtl="0" algn="l">
              <a:spcBef>
                <a:spcPts val="4800"/>
              </a:spcBef>
              <a:spcAft>
                <a:spcPts val="0"/>
              </a:spcAft>
              <a:buClr>
                <a:srgbClr val="F2F2F2"/>
              </a:buClr>
              <a:buSzPts val="5800"/>
              <a:buChar char="●"/>
            </a:pPr>
            <a:r>
              <a:rPr lang="en" sz="5800">
                <a:solidFill>
                  <a:srgbClr val="F2F2F2"/>
                </a:solidFill>
              </a:rPr>
              <a:t>Evenly group students in Capstone I</a:t>
            </a:r>
            <a:endParaRPr sz="5800">
              <a:solidFill>
                <a:srgbClr val="F2F2F2"/>
              </a:solidFill>
            </a:endParaRPr>
          </a:p>
          <a:p>
            <a:pPr indent="-1473200" lvl="0" marL="2197100" rtl="0" algn="l">
              <a:spcBef>
                <a:spcPts val="4800"/>
              </a:spcBef>
              <a:spcAft>
                <a:spcPts val="0"/>
              </a:spcAft>
              <a:buClr>
                <a:srgbClr val="F2F2F2"/>
              </a:buClr>
              <a:buSzPts val="5800"/>
              <a:buChar char="●"/>
            </a:pPr>
            <a:r>
              <a:rPr lang="en" sz="5800">
                <a:solidFill>
                  <a:srgbClr val="F2F2F2"/>
                </a:solidFill>
              </a:rPr>
              <a:t>Make the frontend user friendly</a:t>
            </a:r>
            <a:endParaRPr sz="5800">
              <a:solidFill>
                <a:srgbClr val="F2F2F2"/>
              </a:solidFill>
            </a:endParaRPr>
          </a:p>
          <a:p>
            <a:pPr indent="-1473200" lvl="0" marL="2197100" rtl="0" algn="l">
              <a:spcBef>
                <a:spcPts val="4800"/>
              </a:spcBef>
              <a:spcAft>
                <a:spcPts val="4800"/>
              </a:spcAft>
              <a:buClr>
                <a:srgbClr val="F2F2F2"/>
              </a:buClr>
              <a:buSzPts val="5800"/>
              <a:buChar char="●"/>
            </a:pPr>
            <a:r>
              <a:rPr lang="en" sz="5800">
                <a:solidFill>
                  <a:srgbClr val="F2F2F2"/>
                </a:solidFill>
              </a:rPr>
              <a:t>Automated data retrieval &amp; processing</a:t>
            </a:r>
            <a:endParaRPr sz="5800">
              <a:solidFill>
                <a:srgbClr val="F2F2F2"/>
              </a:solidFill>
            </a:endParaRPr>
          </a:p>
        </p:txBody>
      </p:sp>
      <p:pic>
        <p:nvPicPr>
          <p:cNvPr id="29" name="Google Shape;29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3360" y="953520"/>
            <a:ext cx="6192140" cy="354672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6"/>
          <p:cNvSpPr txBox="1"/>
          <p:nvPr/>
        </p:nvSpPr>
        <p:spPr>
          <a:xfrm>
            <a:off x="9601200" y="617630"/>
            <a:ext cx="24688800" cy="20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1875" lIns="83750" spcFirstLastPara="1" rIns="83750" wrap="square" tIns="418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5300"/>
              <a:buNone/>
            </a:pPr>
            <a:r>
              <a:rPr b="1" lang="en" sz="8200">
                <a:solidFill>
                  <a:schemeClr val="lt1"/>
                </a:solidFill>
              </a:rPr>
              <a:t>School of Computing &amp; Information Sciences</a:t>
            </a:r>
            <a:endParaRPr b="1" sz="8200">
              <a:solidFill>
                <a:schemeClr val="lt1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4800">
                <a:solidFill>
                  <a:schemeClr val="lt1"/>
                </a:solidFill>
              </a:rPr>
              <a:t>Spring</a:t>
            </a:r>
            <a:r>
              <a:rPr i="1" lang="en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" sz="4800">
                <a:solidFill>
                  <a:schemeClr val="lt1"/>
                </a:solidFill>
              </a:rPr>
              <a:t>2023</a:t>
            </a:r>
            <a:r>
              <a:rPr i="1" lang="en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Senior Design Project</a:t>
            </a:r>
            <a:endParaRPr sz="1400"/>
          </a:p>
        </p:txBody>
      </p:sp>
      <p:sp>
        <p:nvSpPr>
          <p:cNvPr id="31" name="Google Shape;31;p6"/>
          <p:cNvSpPr txBox="1"/>
          <p:nvPr/>
        </p:nvSpPr>
        <p:spPr>
          <a:xfrm>
            <a:off x="4343400" y="2979162"/>
            <a:ext cx="35205000" cy="25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67800" spcFirstLastPara="1" rIns="67800" wrap="square" tIns="338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9100"/>
              <a:buFont typeface="Arial"/>
              <a:buNone/>
            </a:pPr>
            <a:r>
              <a:rPr b="1" lang="en" sz="9100">
                <a:solidFill>
                  <a:srgbClr val="00FFFF"/>
                </a:solidFill>
              </a:rPr>
              <a:t>Capstone Project Selection Process</a:t>
            </a:r>
            <a:endParaRPr sz="14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None/>
            </a:pPr>
            <a:r>
              <a:rPr b="1" lang="en" sz="3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" sz="3400">
                <a:solidFill>
                  <a:schemeClr val="lt1"/>
                </a:solidFill>
              </a:rPr>
              <a:t>Leanne Nelson</a:t>
            </a:r>
            <a:endParaRPr sz="14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None/>
            </a:pPr>
            <a:r>
              <a:rPr b="1" lang="en" sz="3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" sz="3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" sz="3400">
                <a:solidFill>
                  <a:schemeClr val="lt1"/>
                </a:solidFill>
              </a:rPr>
              <a:t>Dr. Masoud Sadjadi</a:t>
            </a:r>
            <a:r>
              <a:rPr lang="en" sz="3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i="1" lang="en" sz="3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3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/>
          </a:p>
        </p:txBody>
      </p:sp>
      <p:sp>
        <p:nvSpPr>
          <p:cNvPr id="32" name="Google Shape;32;p6"/>
          <p:cNvSpPr txBox="1"/>
          <p:nvPr/>
        </p:nvSpPr>
        <p:spPr>
          <a:xfrm>
            <a:off x="7732054" y="31318197"/>
            <a:ext cx="21444600" cy="8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67800" spcFirstLastPara="1" rIns="67800" wrap="square" tIns="338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lang="en" sz="24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lang="en" sz="2400">
                <a:solidFill>
                  <a:schemeClr val="lt2"/>
                </a:solidFill>
              </a:rPr>
              <a:t>Masoud Sadjadi</a:t>
            </a:r>
            <a:r>
              <a:rPr lang="en" sz="24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. We/I thank </a:t>
            </a:r>
            <a:r>
              <a:rPr lang="en" sz="2400">
                <a:solidFill>
                  <a:schemeClr val="lt2"/>
                </a:solidFill>
              </a:rPr>
              <a:t>him</a:t>
            </a:r>
            <a:r>
              <a:rPr lang="en" sz="24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for his assistance and mentorship that I received throughout the senior design project.</a:t>
            </a:r>
            <a:endParaRPr sz="1400"/>
          </a:p>
        </p:txBody>
      </p:sp>
      <p:sp>
        <p:nvSpPr>
          <p:cNvPr id="33" name="Google Shape;33;p6"/>
          <p:cNvSpPr txBox="1"/>
          <p:nvPr/>
        </p:nvSpPr>
        <p:spPr>
          <a:xfrm>
            <a:off x="7732054" y="30770278"/>
            <a:ext cx="4577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67800" spcFirstLastPara="1" rIns="67800" wrap="square" tIns="338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sz="1400"/>
          </a:p>
        </p:txBody>
      </p:sp>
      <p:sp>
        <p:nvSpPr>
          <p:cNvPr id="34" name="Google Shape;34;p6"/>
          <p:cNvSpPr txBox="1"/>
          <p:nvPr/>
        </p:nvSpPr>
        <p:spPr>
          <a:xfrm>
            <a:off x="513364" y="6321920"/>
            <a:ext cx="13960800" cy="10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67800" spcFirstLastPara="1" rIns="67800" wrap="square" tIns="338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700">
                <a:solidFill>
                  <a:schemeClr val="lt2"/>
                </a:solidFill>
              </a:rPr>
              <a:t>SOLUTIONS</a:t>
            </a:r>
            <a:endParaRPr sz="6700"/>
          </a:p>
        </p:txBody>
      </p:sp>
      <p:sp>
        <p:nvSpPr>
          <p:cNvPr id="35" name="Google Shape;35;p6"/>
          <p:cNvSpPr txBox="1"/>
          <p:nvPr/>
        </p:nvSpPr>
        <p:spPr>
          <a:xfrm>
            <a:off x="15221820" y="6321920"/>
            <a:ext cx="13960800" cy="10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67800" spcFirstLastPara="1" rIns="67800" wrap="square" tIns="338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700">
                <a:solidFill>
                  <a:schemeClr val="lt2"/>
                </a:solidFill>
              </a:rPr>
              <a:t>OLD PROBLEMS</a:t>
            </a:r>
            <a:endParaRPr sz="6700"/>
          </a:p>
        </p:txBody>
      </p:sp>
      <p:sp>
        <p:nvSpPr>
          <p:cNvPr id="36" name="Google Shape;36;p6"/>
          <p:cNvSpPr txBox="1"/>
          <p:nvPr/>
        </p:nvSpPr>
        <p:spPr>
          <a:xfrm>
            <a:off x="29930400" y="6321920"/>
            <a:ext cx="13960800" cy="10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67800" spcFirstLastPara="1" rIns="67800" wrap="square" tIns="338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7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sz="6700"/>
          </a:p>
        </p:txBody>
      </p:sp>
      <p:sp>
        <p:nvSpPr>
          <p:cNvPr id="37" name="Google Shape;37;p6"/>
          <p:cNvSpPr txBox="1"/>
          <p:nvPr/>
        </p:nvSpPr>
        <p:spPr>
          <a:xfrm>
            <a:off x="16945800" y="14005680"/>
            <a:ext cx="10407000" cy="10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67800" spcFirstLastPara="1" rIns="67800" wrap="square" tIns="338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7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sz="6700"/>
          </a:p>
        </p:txBody>
      </p:sp>
      <p:pic>
        <p:nvPicPr>
          <p:cNvPr id="38" name="Google Shape;38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317155" y="15263177"/>
            <a:ext cx="2313830" cy="2313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975503" y="15263182"/>
            <a:ext cx="1683095" cy="2313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809898" y="15271615"/>
            <a:ext cx="1683130" cy="2301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0977960" y="15159340"/>
            <a:ext cx="2469600" cy="246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 txBox="1"/>
          <p:nvPr/>
        </p:nvSpPr>
        <p:spPr>
          <a:xfrm>
            <a:off x="29416980" y="18148340"/>
            <a:ext cx="4114200" cy="2364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0" lvl="0" marL="0" rtl="0" algn="ctr">
              <a:spcBef>
                <a:spcPts val="24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</a:rPr>
              <a:t>Google Apps Script</a:t>
            </a:r>
            <a:endParaRPr sz="4800">
              <a:solidFill>
                <a:srgbClr val="FFFFFF"/>
              </a:solidFill>
            </a:endParaRPr>
          </a:p>
        </p:txBody>
      </p:sp>
      <p:sp>
        <p:nvSpPr>
          <p:cNvPr id="43" name="Google Shape;43;p6"/>
          <p:cNvSpPr txBox="1"/>
          <p:nvPr/>
        </p:nvSpPr>
        <p:spPr>
          <a:xfrm>
            <a:off x="32759956" y="18148340"/>
            <a:ext cx="4114200" cy="2364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0" lvl="0" marL="0" rtl="0" algn="ctr">
              <a:spcBef>
                <a:spcPts val="24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</a:rPr>
              <a:t>Google Forms</a:t>
            </a:r>
            <a:endParaRPr sz="4800">
              <a:solidFill>
                <a:srgbClr val="FFFFFF"/>
              </a:solidFill>
            </a:endParaRPr>
          </a:p>
        </p:txBody>
      </p:sp>
      <p:sp>
        <p:nvSpPr>
          <p:cNvPr id="44" name="Google Shape;44;p6"/>
          <p:cNvSpPr txBox="1"/>
          <p:nvPr/>
        </p:nvSpPr>
        <p:spPr>
          <a:xfrm>
            <a:off x="36594420" y="18146220"/>
            <a:ext cx="4114200" cy="2364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0" lvl="0" marL="0" rtl="0" algn="ctr">
              <a:spcBef>
                <a:spcPts val="24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</a:rPr>
              <a:t>Google Sheets</a:t>
            </a:r>
            <a:endParaRPr sz="4800">
              <a:solidFill>
                <a:srgbClr val="FFFFFF"/>
              </a:solidFill>
            </a:endParaRPr>
          </a:p>
        </p:txBody>
      </p:sp>
      <p:sp>
        <p:nvSpPr>
          <p:cNvPr id="45" name="Google Shape;45;p6"/>
          <p:cNvSpPr txBox="1"/>
          <p:nvPr/>
        </p:nvSpPr>
        <p:spPr>
          <a:xfrm>
            <a:off x="40155660" y="18174300"/>
            <a:ext cx="4114200" cy="2364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0" lvl="0" marL="0" rtl="0" algn="ctr">
              <a:spcBef>
                <a:spcPts val="240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</a:rPr>
              <a:t>Google Sites</a:t>
            </a:r>
            <a:endParaRPr sz="4800">
              <a:solidFill>
                <a:srgbClr val="FFFFFF"/>
              </a:solidFill>
            </a:endParaRPr>
          </a:p>
        </p:txBody>
      </p:sp>
      <p:pic>
        <p:nvPicPr>
          <p:cNvPr id="46" name="Google Shape;46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6283" y="18431160"/>
            <a:ext cx="19109320" cy="1036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6"/>
          <p:cNvSpPr txBox="1"/>
          <p:nvPr/>
        </p:nvSpPr>
        <p:spPr>
          <a:xfrm>
            <a:off x="15221820" y="7356960"/>
            <a:ext cx="13960800" cy="47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-1473200" lvl="0" marL="2197100" rtl="0" algn="l">
              <a:spcBef>
                <a:spcPts val="4800"/>
              </a:spcBef>
              <a:spcAft>
                <a:spcPts val="0"/>
              </a:spcAft>
              <a:buClr>
                <a:srgbClr val="F2F2F2"/>
              </a:buClr>
              <a:buSzPts val="5800"/>
              <a:buChar char="●"/>
            </a:pPr>
            <a:r>
              <a:rPr lang="en" sz="5800">
                <a:solidFill>
                  <a:srgbClr val="F2F2F2"/>
                </a:solidFill>
              </a:rPr>
              <a:t>Manual decision making</a:t>
            </a:r>
            <a:endParaRPr sz="5800">
              <a:solidFill>
                <a:srgbClr val="F2F2F2"/>
              </a:solidFill>
            </a:endParaRPr>
          </a:p>
          <a:p>
            <a:pPr indent="-1473200" lvl="0" marL="2197100" rtl="0" algn="l">
              <a:spcBef>
                <a:spcPts val="4800"/>
              </a:spcBef>
              <a:spcAft>
                <a:spcPts val="0"/>
              </a:spcAft>
              <a:buClr>
                <a:srgbClr val="F2F2F2"/>
              </a:buClr>
              <a:buSzPts val="5800"/>
              <a:buChar char="●"/>
            </a:pPr>
            <a:r>
              <a:rPr lang="en" sz="5800">
                <a:solidFill>
                  <a:srgbClr val="F2F2F2"/>
                </a:solidFill>
              </a:rPr>
              <a:t>Minimal input validation</a:t>
            </a:r>
            <a:endParaRPr sz="5800">
              <a:solidFill>
                <a:srgbClr val="F2F2F2"/>
              </a:solidFill>
            </a:endParaRPr>
          </a:p>
          <a:p>
            <a:pPr indent="-1473200" lvl="0" marL="2197100" rtl="0" algn="l">
              <a:spcBef>
                <a:spcPts val="4800"/>
              </a:spcBef>
              <a:spcAft>
                <a:spcPts val="4800"/>
              </a:spcAft>
              <a:buClr>
                <a:srgbClr val="F2F2F2"/>
              </a:buClr>
              <a:buSzPts val="5800"/>
              <a:buChar char="●"/>
            </a:pPr>
            <a:r>
              <a:rPr lang="en" sz="5800">
                <a:solidFill>
                  <a:srgbClr val="F2F2F2"/>
                </a:solidFill>
              </a:rPr>
              <a:t>Conflicts in project placement</a:t>
            </a:r>
            <a:endParaRPr sz="5800">
              <a:solidFill>
                <a:srgbClr val="F2F2F2"/>
              </a:solidFill>
            </a:endParaRPr>
          </a:p>
        </p:txBody>
      </p:sp>
      <p:sp>
        <p:nvSpPr>
          <p:cNvPr id="48" name="Google Shape;48;p6"/>
          <p:cNvSpPr txBox="1"/>
          <p:nvPr/>
        </p:nvSpPr>
        <p:spPr>
          <a:xfrm>
            <a:off x="15429600" y="15108720"/>
            <a:ext cx="13960800" cy="35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4800"/>
              </a:spcAft>
              <a:buNone/>
            </a:pPr>
            <a:r>
              <a:rPr lang="en" sz="5800">
                <a:solidFill>
                  <a:srgbClr val="F2F2F2"/>
                </a:solidFill>
              </a:rPr>
              <a:t>My part of the project focuses on restructuring the decision process to be efficient and automated. </a:t>
            </a:r>
            <a:endParaRPr sz="5800">
              <a:solidFill>
                <a:srgbClr val="F2F2F2"/>
              </a:solidFill>
            </a:endParaRPr>
          </a:p>
        </p:txBody>
      </p:sp>
      <p:sp>
        <p:nvSpPr>
          <p:cNvPr id="49" name="Google Shape;49;p6"/>
          <p:cNvSpPr txBox="1"/>
          <p:nvPr/>
        </p:nvSpPr>
        <p:spPr>
          <a:xfrm>
            <a:off x="19652400" y="18295840"/>
            <a:ext cx="10407000" cy="107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38850" lIns="438850" spcFirstLastPara="1" rIns="438850" wrap="square" tIns="4388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4800"/>
              </a:spcAft>
              <a:buNone/>
            </a:pPr>
            <a:r>
              <a:rPr lang="en" sz="5800">
                <a:solidFill>
                  <a:srgbClr val="F2F2F2"/>
                </a:solidFill>
              </a:rPr>
              <a:t>The class diagram shows the new connection between students, courses, and preference objects. In short, All students have some kind of preference, either group or project-based. Group preferences are a list of students. Group and project lists are used for calculations in the course objects.</a:t>
            </a:r>
            <a:endParaRPr sz="5800">
              <a:solidFill>
                <a:srgbClr val="F2F2F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