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</p:sldMasterIdLst>
  <p:notesMasterIdLst>
    <p:notesMasterId r:id="rId5"/>
  </p:notesMasterIdLst>
  <p:sldIdLst>
    <p:sldId id="256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22f662323f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22f662323f5_0_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7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>
  <p:cSld name="Blank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/>
        </p:nvSpPr>
        <p:spPr>
          <a:xfrm>
            <a:off x="0" y="4567799"/>
            <a:ext cx="9144000" cy="618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8725" lIns="17450" spcFirstLastPara="1" rIns="17450" wrap="square" tIns="8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3"/>
          <p:cNvSpPr txBox="1"/>
          <p:nvPr/>
        </p:nvSpPr>
        <p:spPr>
          <a:xfrm>
            <a:off x="6018619" y="4900945"/>
            <a:ext cx="2918400" cy="1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300"/>
          </a:p>
        </p:txBody>
      </p:sp>
      <p:pic>
        <p:nvPicPr>
          <p:cNvPr descr="A picture containing drawing&#10;&#10;Description automatically generated" id="53" name="Google Shape;53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129" y="4723382"/>
            <a:ext cx="413564" cy="35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8.png"/><Relationship Id="rId10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Relationship Id="rId4" Type="http://schemas.openxmlformats.org/officeDocument/2006/relationships/image" Target="../media/image1.png"/><Relationship Id="rId9" Type="http://schemas.openxmlformats.org/officeDocument/2006/relationships/image" Target="../media/image4.png"/><Relationship Id="rId5" Type="http://schemas.openxmlformats.org/officeDocument/2006/relationships/image" Target="../media/image3.png"/><Relationship Id="rId6" Type="http://schemas.openxmlformats.org/officeDocument/2006/relationships/image" Target="../media/image10.png"/><Relationship Id="rId7" Type="http://schemas.openxmlformats.org/officeDocument/2006/relationships/image" Target="../media/image2.png"/><Relationship Id="rId8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6050" y="221625"/>
            <a:ext cx="953799" cy="546329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4"/>
          <p:cNvSpPr txBox="1"/>
          <p:nvPr/>
        </p:nvSpPr>
        <p:spPr>
          <a:xfrm>
            <a:off x="2000250" y="96505"/>
            <a:ext cx="5143500" cy="433200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" sz="1700">
                <a:solidFill>
                  <a:schemeClr val="lt1"/>
                </a:solidFill>
              </a:rPr>
              <a:t>School of Computing &amp; Information Sciences</a:t>
            </a:r>
            <a:endParaRPr b="1" sz="1700">
              <a:solidFill>
                <a:schemeClr val="lt1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lt1"/>
                </a:solidFill>
              </a:rPr>
              <a:t>Spring 2023 Senior Design Project</a:t>
            </a:r>
            <a:endParaRPr sz="300"/>
          </a:p>
        </p:txBody>
      </p:sp>
      <p:sp>
        <p:nvSpPr>
          <p:cNvPr id="60" name="Google Shape;60;p14"/>
          <p:cNvSpPr txBox="1"/>
          <p:nvPr/>
        </p:nvSpPr>
        <p:spPr>
          <a:xfrm>
            <a:off x="904875" y="465494"/>
            <a:ext cx="7334400" cy="5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ts val="1900"/>
              <a:buFont typeface="Arial"/>
              <a:buNone/>
            </a:pPr>
            <a:r>
              <a:rPr b="1" lang="en" sz="1900">
                <a:solidFill>
                  <a:srgbClr val="00FFFF"/>
                </a:solidFill>
              </a:rPr>
              <a:t>Capstone Project Selection </a:t>
            </a:r>
            <a:r>
              <a:rPr b="1" lang="en" sz="1900">
                <a:solidFill>
                  <a:srgbClr val="00FFFF"/>
                </a:solidFill>
              </a:rPr>
              <a:t>Process</a:t>
            </a:r>
            <a:endParaRPr sz="3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Arial"/>
              <a:buNone/>
            </a:pPr>
            <a:r>
              <a:rPr b="1" lang="en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" sz="700">
                <a:solidFill>
                  <a:schemeClr val="lt1"/>
                </a:solidFill>
              </a:rPr>
              <a:t>Karim Salazar</a:t>
            </a:r>
            <a:endParaRPr sz="3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Arial"/>
              <a:buNone/>
            </a:pPr>
            <a:r>
              <a:rPr b="1" lang="en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1" i="1" lang="en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" sz="700">
                <a:solidFill>
                  <a:schemeClr val="lt1"/>
                </a:solidFill>
              </a:rPr>
              <a:t>Dr. Masoud Sadjadi</a:t>
            </a:r>
            <a:r>
              <a:rPr lang="en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i="1" lang="en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300"/>
          </a:p>
        </p:txBody>
      </p:sp>
      <p:sp>
        <p:nvSpPr>
          <p:cNvPr id="61" name="Google Shape;61;p14"/>
          <p:cNvSpPr txBox="1"/>
          <p:nvPr/>
        </p:nvSpPr>
        <p:spPr>
          <a:xfrm>
            <a:off x="1610845" y="4893468"/>
            <a:ext cx="4467600" cy="1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500"/>
              <a:buFont typeface="Arial"/>
              <a:buNone/>
            </a:pPr>
            <a:r>
              <a:rPr lang="en" sz="500">
                <a:solidFill>
                  <a:srgbClr val="E7E6E6"/>
                </a:solidFill>
              </a:rPr>
              <a:t>The material presented in this poster is based upon the work supported by Dr. Masoud Sadjadi. I thank Dr. Masoud Sadjadi for his assistance and mentorship that we received throughout the senior design project.</a:t>
            </a:r>
            <a:endParaRPr sz="300"/>
          </a:p>
        </p:txBody>
      </p:sp>
      <p:sp>
        <p:nvSpPr>
          <p:cNvPr id="62" name="Google Shape;62;p14"/>
          <p:cNvSpPr txBox="1"/>
          <p:nvPr/>
        </p:nvSpPr>
        <p:spPr>
          <a:xfrm>
            <a:off x="1610845" y="4807856"/>
            <a:ext cx="953700" cy="1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sz="300"/>
          </a:p>
        </p:txBody>
      </p:sp>
      <p:sp>
        <p:nvSpPr>
          <p:cNvPr id="63" name="Google Shape;63;p14"/>
          <p:cNvSpPr txBox="1"/>
          <p:nvPr/>
        </p:nvSpPr>
        <p:spPr>
          <a:xfrm>
            <a:off x="1316264" y="1055556"/>
            <a:ext cx="857400" cy="1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2"/>
                </a:solidFill>
              </a:rPr>
              <a:t>Reset.gs</a:t>
            </a:r>
            <a:endParaRPr sz="700"/>
          </a:p>
        </p:txBody>
      </p:sp>
      <p:sp>
        <p:nvSpPr>
          <p:cNvPr id="64" name="Google Shape;64;p14"/>
          <p:cNvSpPr txBox="1"/>
          <p:nvPr/>
        </p:nvSpPr>
        <p:spPr>
          <a:xfrm>
            <a:off x="7214539" y="2991504"/>
            <a:ext cx="857400" cy="1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2"/>
                </a:solidFill>
              </a:rPr>
              <a:t>References</a:t>
            </a:r>
            <a:endParaRPr sz="700"/>
          </a:p>
        </p:txBody>
      </p:sp>
      <p:sp>
        <p:nvSpPr>
          <p:cNvPr id="65" name="Google Shape;65;p14"/>
          <p:cNvSpPr txBox="1"/>
          <p:nvPr/>
        </p:nvSpPr>
        <p:spPr>
          <a:xfrm>
            <a:off x="296063" y="4324042"/>
            <a:ext cx="8752800" cy="63900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"/>
          </a:p>
        </p:txBody>
      </p:sp>
      <p:sp>
        <p:nvSpPr>
          <p:cNvPr id="66" name="Google Shape;66;p14"/>
          <p:cNvSpPr txBox="1"/>
          <p:nvPr/>
        </p:nvSpPr>
        <p:spPr>
          <a:xfrm>
            <a:off x="6843400" y="3187350"/>
            <a:ext cx="17235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1"/>
                </a:solidFill>
              </a:rPr>
              <a:t>Google. (n.d.). Google Sheets. Google Docs Editors Help. </a:t>
            </a:r>
            <a:endParaRPr sz="6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1"/>
                </a:solidFill>
              </a:rPr>
              <a:t>Google. (n.d.). Event objects &amp;nbsp;|&amp;nbsp; apps script &amp;nbsp;|&amp;nbsp; google developers. Google.</a:t>
            </a:r>
            <a:endParaRPr sz="6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1"/>
                </a:solidFill>
              </a:rPr>
              <a:t>Google. (n.d.). Class clocktriggerbuilder &amp;nbsp;|&amp;nbsp; apps script &amp;nbsp;|&amp;nbsp; google developers. Google.</a:t>
            </a:r>
            <a:endParaRPr sz="6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pic>
        <p:nvPicPr>
          <p:cNvPr id="67" name="Google Shape;67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6475" y="1276029"/>
            <a:ext cx="2437000" cy="133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76061" y="2904875"/>
            <a:ext cx="2937832" cy="133405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1000647" y="2700713"/>
            <a:ext cx="1563900" cy="1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2"/>
                </a:solidFill>
              </a:rPr>
              <a:t>Component Diagram</a:t>
            </a:r>
            <a:endParaRPr sz="700"/>
          </a:p>
        </p:txBody>
      </p:sp>
      <p:sp>
        <p:nvSpPr>
          <p:cNvPr id="70" name="Google Shape;70;p14"/>
          <p:cNvSpPr/>
          <p:nvPr/>
        </p:nvSpPr>
        <p:spPr>
          <a:xfrm>
            <a:off x="466200" y="1242538"/>
            <a:ext cx="2542500" cy="14223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4"/>
          <p:cNvSpPr/>
          <p:nvPr/>
        </p:nvSpPr>
        <p:spPr>
          <a:xfrm>
            <a:off x="2173675" y="3491149"/>
            <a:ext cx="460200" cy="1527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72" name="Google Shape;72;p14"/>
          <p:cNvCxnSpPr>
            <a:endCxn id="71" idx="0"/>
          </p:cNvCxnSpPr>
          <p:nvPr/>
        </p:nvCxnSpPr>
        <p:spPr>
          <a:xfrm flipH="1">
            <a:off x="2403775" y="2666449"/>
            <a:ext cx="101700" cy="8247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3" name="Google Shape;73;p14"/>
          <p:cNvSpPr txBox="1"/>
          <p:nvPr/>
        </p:nvSpPr>
        <p:spPr>
          <a:xfrm>
            <a:off x="7004300" y="1858600"/>
            <a:ext cx="1287300" cy="1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2"/>
                </a:solidFill>
              </a:rPr>
              <a:t>Implementation</a:t>
            </a:r>
            <a:endParaRPr sz="700"/>
          </a:p>
        </p:txBody>
      </p:sp>
      <p:pic>
        <p:nvPicPr>
          <p:cNvPr id="74" name="Google Shape;74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438013" y="2140700"/>
            <a:ext cx="320650" cy="433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972775" y="2136850"/>
            <a:ext cx="320650" cy="440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510199" y="2136850"/>
            <a:ext cx="320649" cy="440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817362" y="2173102"/>
            <a:ext cx="433198" cy="43319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4"/>
          <p:cNvSpPr txBox="1"/>
          <p:nvPr/>
        </p:nvSpPr>
        <p:spPr>
          <a:xfrm>
            <a:off x="6444154" y="2574900"/>
            <a:ext cx="1179600" cy="2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2"/>
                </a:solidFill>
              </a:rPr>
              <a:t>Google</a:t>
            </a:r>
            <a:endParaRPr sz="900">
              <a:solidFill>
                <a:schemeClr val="lt2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2"/>
                </a:solidFill>
              </a:rPr>
              <a:t>App Script</a:t>
            </a:r>
            <a:endParaRPr sz="900">
              <a:solidFill>
                <a:schemeClr val="lt2"/>
              </a:solidFill>
            </a:endParaRPr>
          </a:p>
        </p:txBody>
      </p:sp>
      <p:sp>
        <p:nvSpPr>
          <p:cNvPr id="79" name="Google Shape;79;p14"/>
          <p:cNvSpPr txBox="1"/>
          <p:nvPr/>
        </p:nvSpPr>
        <p:spPr>
          <a:xfrm>
            <a:off x="7034204" y="2589275"/>
            <a:ext cx="1179600" cy="2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2"/>
                </a:solidFill>
              </a:rPr>
              <a:t>Google</a:t>
            </a:r>
            <a:endParaRPr sz="900">
              <a:solidFill>
                <a:schemeClr val="lt2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2"/>
                </a:solidFill>
              </a:rPr>
              <a:t>Sheets</a:t>
            </a:r>
            <a:endParaRPr sz="900">
              <a:solidFill>
                <a:schemeClr val="lt2"/>
              </a:solidFill>
            </a:endParaRPr>
          </a:p>
        </p:txBody>
      </p:sp>
      <p:sp>
        <p:nvSpPr>
          <p:cNvPr id="80" name="Google Shape;80;p14"/>
          <p:cNvSpPr txBox="1"/>
          <p:nvPr/>
        </p:nvSpPr>
        <p:spPr>
          <a:xfrm>
            <a:off x="7590029" y="2589275"/>
            <a:ext cx="1179600" cy="2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2"/>
                </a:solidFill>
              </a:rPr>
              <a:t>Google</a:t>
            </a:r>
            <a:endParaRPr sz="900">
              <a:solidFill>
                <a:schemeClr val="lt2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2"/>
                </a:solidFill>
              </a:rPr>
              <a:t>Forms</a:t>
            </a:r>
            <a:endParaRPr sz="900">
              <a:solidFill>
                <a:schemeClr val="lt2"/>
              </a:solidFill>
            </a:endParaRPr>
          </a:p>
        </p:txBody>
      </p:sp>
      <p:sp>
        <p:nvSpPr>
          <p:cNvPr id="81" name="Google Shape;81;p14"/>
          <p:cNvSpPr txBox="1"/>
          <p:nvPr/>
        </p:nvSpPr>
        <p:spPr>
          <a:xfrm>
            <a:off x="8091104" y="2577725"/>
            <a:ext cx="1179600" cy="2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2"/>
                </a:solidFill>
              </a:rPr>
              <a:t>Google</a:t>
            </a:r>
            <a:endParaRPr sz="900">
              <a:solidFill>
                <a:schemeClr val="lt2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2"/>
                </a:solidFill>
              </a:rPr>
              <a:t>sites</a:t>
            </a:r>
            <a:endParaRPr sz="900">
              <a:solidFill>
                <a:schemeClr val="lt2"/>
              </a:solidFill>
            </a:endParaRPr>
          </a:p>
        </p:txBody>
      </p:sp>
      <p:sp>
        <p:nvSpPr>
          <p:cNvPr id="82" name="Google Shape;82;p14"/>
          <p:cNvSpPr txBox="1"/>
          <p:nvPr/>
        </p:nvSpPr>
        <p:spPr>
          <a:xfrm>
            <a:off x="6162775" y="1280025"/>
            <a:ext cx="30093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7305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Char char="●"/>
            </a:pPr>
            <a:r>
              <a:rPr lang="en" sz="700">
                <a:solidFill>
                  <a:srgbClr val="FFFFFF"/>
                </a:solidFill>
              </a:rPr>
              <a:t>Google Sites Compatible browser( e.g. Chrome, Safari, Firefox, Microsoft Edge or Internet Explorer)</a:t>
            </a:r>
            <a:endParaRPr sz="700">
              <a:solidFill>
                <a:srgbClr val="FFFFFF"/>
              </a:solidFill>
            </a:endParaRPr>
          </a:p>
          <a:p>
            <a:pPr indent="-27305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Char char="●"/>
            </a:pPr>
            <a:r>
              <a:rPr lang="en" sz="700">
                <a:solidFill>
                  <a:srgbClr val="FFFFFF"/>
                </a:solidFill>
              </a:rPr>
              <a:t>A student enrolled in Capstone.</a:t>
            </a:r>
            <a:endParaRPr sz="700">
              <a:solidFill>
                <a:srgbClr val="FFFFFF"/>
              </a:solidFill>
            </a:endParaRPr>
          </a:p>
        </p:txBody>
      </p:sp>
      <p:sp>
        <p:nvSpPr>
          <p:cNvPr id="83" name="Google Shape;83;p14"/>
          <p:cNvSpPr txBox="1"/>
          <p:nvPr/>
        </p:nvSpPr>
        <p:spPr>
          <a:xfrm>
            <a:off x="7143752" y="1127913"/>
            <a:ext cx="999000" cy="1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2"/>
                </a:solidFill>
              </a:rPr>
              <a:t>Requirements</a:t>
            </a:r>
            <a:endParaRPr sz="700"/>
          </a:p>
        </p:txBody>
      </p:sp>
      <p:sp>
        <p:nvSpPr>
          <p:cNvPr id="84" name="Google Shape;84;p14"/>
          <p:cNvSpPr txBox="1"/>
          <p:nvPr/>
        </p:nvSpPr>
        <p:spPr>
          <a:xfrm>
            <a:off x="5391864" y="2487594"/>
            <a:ext cx="857400" cy="1527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2"/>
                </a:solidFill>
              </a:rPr>
              <a:t>Old Problems</a:t>
            </a:r>
            <a:endParaRPr sz="600"/>
          </a:p>
        </p:txBody>
      </p:sp>
      <p:sp>
        <p:nvSpPr>
          <p:cNvPr id="85" name="Google Shape;85;p14"/>
          <p:cNvSpPr txBox="1"/>
          <p:nvPr/>
        </p:nvSpPr>
        <p:spPr>
          <a:xfrm>
            <a:off x="5071061" y="2670358"/>
            <a:ext cx="1603800" cy="4452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-27305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Char char="-"/>
            </a:pPr>
            <a:r>
              <a:rPr lang="en" sz="700">
                <a:solidFill>
                  <a:schemeClr val="lt1"/>
                </a:solidFill>
              </a:rPr>
              <a:t>The previous system is not intuitive.</a:t>
            </a:r>
            <a:endParaRPr sz="700">
              <a:solidFill>
                <a:schemeClr val="lt1"/>
              </a:solidFill>
            </a:endParaRPr>
          </a:p>
          <a:p>
            <a:pPr indent="-27305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Char char="-"/>
            </a:pPr>
            <a:r>
              <a:rPr lang="en" sz="700">
                <a:solidFill>
                  <a:schemeClr val="lt1"/>
                </a:solidFill>
              </a:rPr>
              <a:t>It doesn’t storage project proposal data.</a:t>
            </a:r>
            <a:endParaRPr sz="700">
              <a:solidFill>
                <a:schemeClr val="lt1"/>
              </a:solidFill>
            </a:endParaRPr>
          </a:p>
        </p:txBody>
      </p:sp>
      <p:sp>
        <p:nvSpPr>
          <p:cNvPr id="86" name="Google Shape;86;p14"/>
          <p:cNvSpPr txBox="1"/>
          <p:nvPr/>
        </p:nvSpPr>
        <p:spPr>
          <a:xfrm>
            <a:off x="4205539" y="2487594"/>
            <a:ext cx="857400" cy="1527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2"/>
                </a:solidFill>
              </a:rPr>
              <a:t>Solution</a:t>
            </a:r>
            <a:endParaRPr sz="600"/>
          </a:p>
        </p:txBody>
      </p:sp>
      <p:sp>
        <p:nvSpPr>
          <p:cNvPr id="87" name="Google Shape;87;p14"/>
          <p:cNvSpPr txBox="1"/>
          <p:nvPr/>
        </p:nvSpPr>
        <p:spPr>
          <a:xfrm>
            <a:off x="3666474" y="2679608"/>
            <a:ext cx="1603800" cy="5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-27305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Char char="-"/>
            </a:pPr>
            <a:r>
              <a:rPr lang="en" sz="700">
                <a:solidFill>
                  <a:schemeClr val="lt1"/>
                </a:solidFill>
              </a:rPr>
              <a:t>An intuitive website easy to navigate.</a:t>
            </a:r>
            <a:endParaRPr sz="700">
              <a:solidFill>
                <a:schemeClr val="lt1"/>
              </a:solidFill>
            </a:endParaRPr>
          </a:p>
          <a:p>
            <a:pPr indent="-27305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Char char="-"/>
            </a:pPr>
            <a:r>
              <a:rPr lang="en" sz="700">
                <a:solidFill>
                  <a:schemeClr val="lt1"/>
                </a:solidFill>
              </a:rPr>
              <a:t>Data from </a:t>
            </a:r>
            <a:r>
              <a:rPr lang="en" sz="700">
                <a:solidFill>
                  <a:schemeClr val="lt1"/>
                </a:solidFill>
              </a:rPr>
              <a:t>previous project are stored automatically every semester.</a:t>
            </a:r>
            <a:endParaRPr sz="700">
              <a:solidFill>
                <a:schemeClr val="lt1"/>
              </a:solidFill>
            </a:endParaRPr>
          </a:p>
        </p:txBody>
      </p:sp>
      <p:pic>
        <p:nvPicPr>
          <p:cNvPr id="88" name="Google Shape;88;p14"/>
          <p:cNvPicPr preferRelativeResize="0"/>
          <p:nvPr/>
        </p:nvPicPr>
        <p:blipFill rotWithShape="1">
          <a:blip r:embed="rId11">
            <a:alphaModFix/>
          </a:blip>
          <a:srcRect b="1999" l="387" r="337" t="34322"/>
          <a:stretch/>
        </p:blipFill>
        <p:spPr>
          <a:xfrm>
            <a:off x="3425638" y="3542587"/>
            <a:ext cx="3148486" cy="8247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4"/>
          <p:cNvSpPr txBox="1"/>
          <p:nvPr/>
        </p:nvSpPr>
        <p:spPr>
          <a:xfrm>
            <a:off x="3240199" y="3374263"/>
            <a:ext cx="1692000" cy="1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2"/>
                </a:solidFill>
              </a:rPr>
              <a:t>Website Buttons</a:t>
            </a:r>
            <a:endParaRPr sz="700"/>
          </a:p>
        </p:txBody>
      </p:sp>
      <p:cxnSp>
        <p:nvCxnSpPr>
          <p:cNvPr id="90" name="Google Shape;90;p14"/>
          <p:cNvCxnSpPr/>
          <p:nvPr/>
        </p:nvCxnSpPr>
        <p:spPr>
          <a:xfrm>
            <a:off x="3008500" y="1794100"/>
            <a:ext cx="873300" cy="11787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" name="Google Shape;91;p14"/>
          <p:cNvCxnSpPr/>
          <p:nvPr/>
        </p:nvCxnSpPr>
        <p:spPr>
          <a:xfrm flipH="1" rot="10800000">
            <a:off x="3454750" y="2744138"/>
            <a:ext cx="417600" cy="2037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" name="Google Shape;92;p14"/>
          <p:cNvCxnSpPr/>
          <p:nvPr/>
        </p:nvCxnSpPr>
        <p:spPr>
          <a:xfrm flipH="1">
            <a:off x="3448438" y="2948850"/>
            <a:ext cx="6300" cy="6240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3" name="Google Shape;93;p14"/>
          <p:cNvCxnSpPr/>
          <p:nvPr/>
        </p:nvCxnSpPr>
        <p:spPr>
          <a:xfrm>
            <a:off x="5263025" y="2529850"/>
            <a:ext cx="4800" cy="9192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4" name="Google Shape;94;p14"/>
          <p:cNvSpPr txBox="1"/>
          <p:nvPr/>
        </p:nvSpPr>
        <p:spPr>
          <a:xfrm>
            <a:off x="3876759" y="1145913"/>
            <a:ext cx="1563900" cy="1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2"/>
                </a:solidFill>
              </a:rPr>
              <a:t>Summary</a:t>
            </a:r>
            <a:endParaRPr sz="700"/>
          </a:p>
        </p:txBody>
      </p:sp>
      <p:sp>
        <p:nvSpPr>
          <p:cNvPr id="95" name="Google Shape;95;p14"/>
          <p:cNvSpPr txBox="1"/>
          <p:nvPr/>
        </p:nvSpPr>
        <p:spPr>
          <a:xfrm>
            <a:off x="3081075" y="1343175"/>
            <a:ext cx="30093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FFFFF"/>
                </a:solidFill>
              </a:rPr>
              <a:t>Instead of </a:t>
            </a:r>
            <a:r>
              <a:rPr lang="en" sz="700">
                <a:solidFill>
                  <a:srgbClr val="FFFFFF"/>
                </a:solidFill>
              </a:rPr>
              <a:t>accessing</a:t>
            </a:r>
            <a:r>
              <a:rPr lang="en" sz="700">
                <a:solidFill>
                  <a:srgbClr val="FFFFFF"/>
                </a:solidFill>
              </a:rPr>
              <a:t> to an Excel sheet to choose a project, we have designed a new system </a:t>
            </a:r>
            <a:r>
              <a:rPr lang="en" sz="700">
                <a:solidFill>
                  <a:srgbClr val="FFFFFF"/>
                </a:solidFill>
              </a:rPr>
              <a:t>where</a:t>
            </a:r>
            <a:r>
              <a:rPr lang="en" sz="700">
                <a:solidFill>
                  <a:srgbClr val="FFFFFF"/>
                </a:solidFill>
              </a:rPr>
              <a:t> students will able to use a brand new website which will help them to choose what project they </a:t>
            </a:r>
            <a:r>
              <a:rPr lang="en" sz="700">
                <a:solidFill>
                  <a:srgbClr val="FFFFFF"/>
                </a:solidFill>
              </a:rPr>
              <a:t>prefer, and through an algorithm, the system will assign the best project/team according to their preferences.</a:t>
            </a:r>
            <a:endParaRPr sz="700">
              <a:solidFill>
                <a:srgbClr val="FFFFFF"/>
              </a:solidFill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3934772" y="2268013"/>
            <a:ext cx="1563900" cy="1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2"/>
                </a:solidFill>
              </a:rPr>
              <a:t>Personal contributions</a:t>
            </a:r>
            <a:endParaRPr sz="7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