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42"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g1dd507b2c23_2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g1dd507b2c23_2_35:notes"/>
          <p:cNvSpPr/>
          <p:nvPr>
            <p:ph idx="2" type="sldImg"/>
          </p:nvPr>
        </p:nvSpPr>
        <p:spPr>
          <a:xfrm>
            <a:off x="1143216"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20"/>
            <a:ext cx="1118613" cy="960550"/>
          </a:xfrm>
          <a:prstGeom prst="rect">
            <a:avLst/>
          </a:prstGeom>
          <a:noFill/>
          <a:ln>
            <a:noFill/>
          </a:ln>
        </p:spPr>
      </p:pic>
      <p:sp>
        <p:nvSpPr>
          <p:cNvPr id="8" name="Google Shape;8;p2"/>
          <p:cNvSpPr txBox="1"/>
          <p:nvPr/>
        </p:nvSpPr>
        <p:spPr>
          <a:xfrm>
            <a:off x="28889373" y="31366048"/>
            <a:ext cx="14008500" cy="738900"/>
          </a:xfrm>
          <a:prstGeom prst="rect">
            <a:avLst/>
          </a:prstGeom>
          <a:noFill/>
          <a:ln>
            <a:noFill/>
          </a:ln>
        </p:spPr>
        <p:txBody>
          <a:bodyPr anchorCtr="0" anchor="t" bIns="45750" lIns="91525" spcFirstLastPara="1" rIns="91525" wrap="square" tIns="45750">
            <a:spAutoFit/>
          </a:bodyPr>
          <a:lstStyle/>
          <a:p>
            <a:pPr indent="0" lvl="0" marL="0" marR="0" rtl="0" algn="ctr">
              <a:spcBef>
                <a:spcPts val="0"/>
              </a:spcBef>
              <a:spcAft>
                <a:spcPts val="0"/>
              </a:spcAft>
              <a:buNone/>
            </a:pPr>
            <a:r>
              <a:rPr b="0" i="0" lang="en" sz="4200" u="none" cap="none" strike="noStrike">
                <a:solidFill>
                  <a:srgbClr val="AEABAB"/>
                </a:solidFill>
                <a:latin typeface="Arial"/>
                <a:ea typeface="Arial"/>
                <a:cs typeface="Arial"/>
                <a:sym typeface="Arial"/>
              </a:rPr>
              <a:t>FLORIDA INTERNATIONAL UNIVERSITY</a:t>
            </a:r>
            <a:endParaRPr sz="1600"/>
          </a:p>
        </p:txBody>
      </p:sp>
      <p:sp>
        <p:nvSpPr>
          <p:cNvPr id="9" name="Google Shape;9;p2"/>
          <p:cNvSpPr/>
          <p:nvPr/>
        </p:nvSpPr>
        <p:spPr>
          <a:xfrm>
            <a:off x="0" y="29233911"/>
            <a:ext cx="43891200" cy="395700"/>
          </a:xfrm>
          <a:prstGeom prst="rect">
            <a:avLst/>
          </a:prstGeom>
          <a:solidFill>
            <a:srgbClr val="081E3F"/>
          </a:solidFill>
          <a:ln>
            <a:noFill/>
          </a:ln>
        </p:spPr>
        <p:txBody>
          <a:bodyPr anchorCtr="0" anchor="ctr" bIns="45750" lIns="91525" spcFirstLastPara="1" rIns="91525" wrap="square" tIns="45750">
            <a:noAutofit/>
          </a:bodyPr>
          <a:lstStyle/>
          <a:p>
            <a:pPr indent="0" lvl="0" marL="0" marR="0" rtl="0" algn="ctr">
              <a:spcBef>
                <a:spcPts val="0"/>
              </a:spcBef>
              <a:spcAft>
                <a:spcPts val="0"/>
              </a:spcAft>
              <a:buNone/>
            </a:pPr>
            <a:r>
              <a:t/>
            </a:r>
            <a:endParaRPr b="0" i="0" sz="63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1"/>
            <a:ext cx="43891200" cy="395700"/>
          </a:xfrm>
          <a:prstGeom prst="rect">
            <a:avLst/>
          </a:prstGeom>
          <a:solidFill>
            <a:srgbClr val="00FFFF"/>
          </a:solidFill>
          <a:ln>
            <a:noFill/>
          </a:ln>
        </p:spPr>
        <p:txBody>
          <a:bodyPr anchorCtr="0" anchor="ctr" bIns="45750" lIns="91525" spcFirstLastPara="1" rIns="91525" wrap="square" tIns="45750">
            <a:noAutofit/>
          </a:bodyPr>
          <a:lstStyle/>
          <a:p>
            <a:pPr indent="0" lvl="0" marL="0" marR="0" rtl="0" algn="ctr">
              <a:spcBef>
                <a:spcPts val="0"/>
              </a:spcBef>
              <a:spcAft>
                <a:spcPts val="0"/>
              </a:spcAft>
              <a:buNone/>
            </a:pPr>
            <a:r>
              <a:t/>
            </a:r>
            <a:endParaRPr sz="6300">
              <a:solidFill>
                <a:schemeClr val="lt1"/>
              </a:solidFill>
              <a:latin typeface="Calibri"/>
              <a:ea typeface="Calibri"/>
              <a:cs typeface="Calibri"/>
              <a:sym typeface="Calibri"/>
            </a:endParaRPr>
          </a:p>
        </p:txBody>
      </p:sp>
      <p:sp>
        <p:nvSpPr>
          <p:cNvPr id="12" name="Google Shape;12;p3"/>
          <p:cNvSpPr txBox="1"/>
          <p:nvPr/>
        </p:nvSpPr>
        <p:spPr>
          <a:xfrm>
            <a:off x="28889373" y="31366048"/>
            <a:ext cx="14008500" cy="738900"/>
          </a:xfrm>
          <a:prstGeom prst="rect">
            <a:avLst/>
          </a:prstGeom>
          <a:noFill/>
          <a:ln>
            <a:noFill/>
          </a:ln>
        </p:spPr>
        <p:txBody>
          <a:bodyPr anchorCtr="0" anchor="t" bIns="45750" lIns="91525" spcFirstLastPara="1" rIns="91525" wrap="square" tIns="45750">
            <a:spAutoFit/>
          </a:bodyPr>
          <a:lstStyle/>
          <a:p>
            <a:pPr indent="0" lvl="0" marL="0" marR="0" rtl="0" algn="ctr">
              <a:spcBef>
                <a:spcPts val="0"/>
              </a:spcBef>
              <a:spcAft>
                <a:spcPts val="0"/>
              </a:spcAft>
              <a:buNone/>
            </a:pPr>
            <a:r>
              <a:rPr lang="en" sz="4200">
                <a:solidFill>
                  <a:srgbClr val="AEABAB"/>
                </a:solidFill>
                <a:latin typeface="Arial"/>
                <a:ea typeface="Arial"/>
                <a:cs typeface="Arial"/>
                <a:sym typeface="Arial"/>
              </a:rPr>
              <a:t>FLORIDA INTERNATIONAL UNIVERSITY</a:t>
            </a:r>
            <a:endParaRPr sz="1600"/>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994221" y="30229645"/>
            <a:ext cx="1116624" cy="95883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4"/>
          <p:cNvPicPr preferRelativeResize="0"/>
          <p:nvPr/>
        </p:nvPicPr>
        <p:blipFill rotWithShape="1">
          <a:blip r:embed="rId2">
            <a:alphaModFix/>
          </a:blip>
          <a:srcRect b="0" l="0" r="0" t="0"/>
          <a:stretch/>
        </p:blipFill>
        <p:spPr>
          <a:xfrm>
            <a:off x="1196797" y="1016276"/>
            <a:ext cx="1536236" cy="1319160"/>
          </a:xfrm>
          <a:prstGeom prst="rect">
            <a:avLst/>
          </a:prstGeom>
          <a:noFill/>
          <a:ln>
            <a:noFill/>
          </a:ln>
        </p:spPr>
      </p:pic>
      <p:sp>
        <p:nvSpPr>
          <p:cNvPr id="16" name="Google Shape;16;p4"/>
          <p:cNvSpPr txBox="1"/>
          <p:nvPr/>
        </p:nvSpPr>
        <p:spPr>
          <a:xfrm>
            <a:off x="28889373" y="31366048"/>
            <a:ext cx="14008500" cy="738900"/>
          </a:xfrm>
          <a:prstGeom prst="rect">
            <a:avLst/>
          </a:prstGeom>
          <a:noFill/>
          <a:ln>
            <a:noFill/>
          </a:ln>
        </p:spPr>
        <p:txBody>
          <a:bodyPr anchorCtr="0" anchor="t" bIns="45750" lIns="91525" spcFirstLastPara="1" rIns="91525" wrap="square" tIns="45750">
            <a:spAutoFit/>
          </a:bodyPr>
          <a:lstStyle/>
          <a:p>
            <a:pPr indent="0" lvl="0" marL="0" marR="0" rtl="0" algn="ctr">
              <a:spcBef>
                <a:spcPts val="0"/>
              </a:spcBef>
              <a:spcAft>
                <a:spcPts val="0"/>
              </a:spcAft>
              <a:buNone/>
            </a:pPr>
            <a:r>
              <a:rPr lang="en" sz="4200">
                <a:solidFill>
                  <a:srgbClr val="AEABAB"/>
                </a:solidFill>
                <a:latin typeface="Arial"/>
                <a:ea typeface="Arial"/>
                <a:cs typeface="Arial"/>
                <a:sym typeface="Arial"/>
              </a:rPr>
              <a:t>FLORIDA INTERNATIONAL UNIVERSITY</a:t>
            </a:r>
            <a:endParaRPr sz="16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5"/>
          <p:cNvPicPr preferRelativeResize="0"/>
          <p:nvPr/>
        </p:nvPicPr>
        <p:blipFill rotWithShape="1">
          <a:blip r:embed="rId2">
            <a:alphaModFix/>
          </a:blip>
          <a:srcRect b="0" l="0" r="0" t="0"/>
          <a:stretch/>
        </p:blipFill>
        <p:spPr>
          <a:xfrm>
            <a:off x="1097308" y="1089188"/>
            <a:ext cx="1536236" cy="1319160"/>
          </a:xfrm>
          <a:prstGeom prst="rect">
            <a:avLst/>
          </a:prstGeom>
          <a:noFill/>
          <a:ln>
            <a:noFill/>
          </a:ln>
        </p:spPr>
      </p:pic>
      <p:sp>
        <p:nvSpPr>
          <p:cNvPr id="19" name="Google Shape;19;p5"/>
          <p:cNvSpPr txBox="1"/>
          <p:nvPr/>
        </p:nvSpPr>
        <p:spPr>
          <a:xfrm>
            <a:off x="28889373" y="31366048"/>
            <a:ext cx="14008500" cy="738900"/>
          </a:xfrm>
          <a:prstGeom prst="rect">
            <a:avLst/>
          </a:prstGeom>
          <a:noFill/>
          <a:ln>
            <a:noFill/>
          </a:ln>
        </p:spPr>
        <p:txBody>
          <a:bodyPr anchorCtr="0" anchor="t" bIns="45750" lIns="91525" spcFirstLastPara="1" rIns="91525" wrap="square" tIns="45750">
            <a:spAutoFit/>
          </a:bodyPr>
          <a:lstStyle/>
          <a:p>
            <a:pPr indent="0" lvl="0" marL="0" marR="0" rtl="0" algn="ctr">
              <a:spcBef>
                <a:spcPts val="0"/>
              </a:spcBef>
              <a:spcAft>
                <a:spcPts val="0"/>
              </a:spcAft>
              <a:buNone/>
            </a:pPr>
            <a:r>
              <a:rPr lang="en" sz="4200">
                <a:solidFill>
                  <a:srgbClr val="AEABAB"/>
                </a:solidFill>
                <a:latin typeface="Arial"/>
                <a:ea typeface="Arial"/>
                <a:cs typeface="Arial"/>
                <a:sym typeface="Arial"/>
              </a:rPr>
              <a:t>FLORIDA INTERNATIONAL UNIVERSITY</a:t>
            </a:r>
            <a:endParaRPr sz="1600"/>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6.png"/><Relationship Id="rId11" Type="http://schemas.openxmlformats.org/officeDocument/2006/relationships/image" Target="../media/image14.png"/><Relationship Id="rId10" Type="http://schemas.openxmlformats.org/officeDocument/2006/relationships/image" Target="../media/image13.png"/><Relationship Id="rId9" Type="http://schemas.openxmlformats.org/officeDocument/2006/relationships/image" Target="../media/image10.png"/><Relationship Id="rId5" Type="http://schemas.openxmlformats.org/officeDocument/2006/relationships/image" Target="../media/image15.png"/><Relationship Id="rId6" Type="http://schemas.openxmlformats.org/officeDocument/2006/relationships/image" Target="../media/image7.png"/><Relationship Id="rId7" Type="http://schemas.openxmlformats.org/officeDocument/2006/relationships/image" Target="../media/image1.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pic>
        <p:nvPicPr>
          <p:cNvPr id="24" name="Google Shape;24;p6"/>
          <p:cNvPicPr preferRelativeResize="0"/>
          <p:nvPr/>
        </p:nvPicPr>
        <p:blipFill>
          <a:blip r:embed="rId4">
            <a:alphaModFix/>
          </a:blip>
          <a:stretch>
            <a:fillRect/>
          </a:stretch>
        </p:blipFill>
        <p:spPr>
          <a:xfrm>
            <a:off x="1325066" y="1418400"/>
            <a:ext cx="6618930" cy="3791250"/>
          </a:xfrm>
          <a:prstGeom prst="rect">
            <a:avLst/>
          </a:prstGeom>
          <a:noFill/>
          <a:ln>
            <a:noFill/>
          </a:ln>
        </p:spPr>
      </p:pic>
      <p:sp>
        <p:nvSpPr>
          <p:cNvPr id="25" name="Google Shape;25;p6"/>
          <p:cNvSpPr txBox="1"/>
          <p:nvPr/>
        </p:nvSpPr>
        <p:spPr>
          <a:xfrm>
            <a:off x="9601200" y="617630"/>
            <a:ext cx="24688800" cy="2262600"/>
          </a:xfrm>
          <a:prstGeom prst="rect">
            <a:avLst/>
          </a:prstGeom>
          <a:noFill/>
          <a:ln>
            <a:noFill/>
          </a:ln>
        </p:spPr>
        <p:txBody>
          <a:bodyPr anchorCtr="0" anchor="t" bIns="45750" lIns="91525" spcFirstLastPara="1" rIns="91525" wrap="square" tIns="45750">
            <a:spAutoFit/>
          </a:bodyPr>
          <a:lstStyle/>
          <a:p>
            <a:pPr indent="0" lvl="0" marL="0" marR="0" rtl="0" algn="ctr">
              <a:spcBef>
                <a:spcPts val="0"/>
              </a:spcBef>
              <a:spcAft>
                <a:spcPts val="0"/>
              </a:spcAft>
              <a:buSzPts val="5800"/>
              <a:buNone/>
            </a:pPr>
            <a:r>
              <a:rPr b="1" lang="en" sz="8900">
                <a:solidFill>
                  <a:schemeClr val="lt1"/>
                </a:solidFill>
              </a:rPr>
              <a:t>School of Computing &amp; Information Sciences</a:t>
            </a:r>
            <a:endParaRPr b="1" sz="8900">
              <a:solidFill>
                <a:schemeClr val="lt1"/>
              </a:solidFill>
            </a:endParaRPr>
          </a:p>
          <a:p>
            <a:pPr indent="0" lvl="0" marL="0" marR="0" rtl="0" algn="ctr">
              <a:spcBef>
                <a:spcPts val="0"/>
              </a:spcBef>
              <a:spcAft>
                <a:spcPts val="0"/>
              </a:spcAft>
              <a:buNone/>
            </a:pPr>
            <a:r>
              <a:rPr i="1" lang="en" sz="5200">
                <a:solidFill>
                  <a:schemeClr val="lt1"/>
                </a:solidFill>
              </a:rPr>
              <a:t>Spring</a:t>
            </a:r>
            <a:r>
              <a:rPr i="1" lang="en" sz="5200">
                <a:solidFill>
                  <a:schemeClr val="lt1"/>
                </a:solidFill>
                <a:latin typeface="Arial"/>
                <a:ea typeface="Arial"/>
                <a:cs typeface="Arial"/>
                <a:sym typeface="Arial"/>
              </a:rPr>
              <a:t> </a:t>
            </a:r>
            <a:r>
              <a:rPr i="1" lang="en" sz="5200">
                <a:solidFill>
                  <a:schemeClr val="lt1"/>
                </a:solidFill>
              </a:rPr>
              <a:t>2023</a:t>
            </a:r>
            <a:r>
              <a:rPr i="1" lang="en" sz="5200">
                <a:solidFill>
                  <a:schemeClr val="lt1"/>
                </a:solidFill>
                <a:latin typeface="Arial"/>
                <a:ea typeface="Arial"/>
                <a:cs typeface="Arial"/>
                <a:sym typeface="Arial"/>
              </a:rPr>
              <a:t> Senior Design Project</a:t>
            </a:r>
            <a:endParaRPr sz="1600"/>
          </a:p>
        </p:txBody>
      </p:sp>
      <p:sp>
        <p:nvSpPr>
          <p:cNvPr id="26" name="Google Shape;26;p6"/>
          <p:cNvSpPr txBox="1"/>
          <p:nvPr/>
        </p:nvSpPr>
        <p:spPr>
          <a:xfrm>
            <a:off x="4343400" y="2979162"/>
            <a:ext cx="35205300" cy="33225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Clr>
                <a:srgbClr val="00FFFF"/>
              </a:buClr>
              <a:buSzPts val="10000"/>
              <a:buFont typeface="Arial"/>
              <a:buNone/>
            </a:pPr>
            <a:r>
              <a:rPr b="1" lang="en" sz="10000">
                <a:solidFill>
                  <a:srgbClr val="00FFFF"/>
                </a:solidFill>
              </a:rPr>
              <a:t>Capstone Project Selection Process</a:t>
            </a:r>
            <a:endParaRPr sz="1600"/>
          </a:p>
          <a:p>
            <a:pPr indent="0" lvl="0" marL="0" marR="0" rtl="0" algn="ctr">
              <a:spcBef>
                <a:spcPts val="0"/>
              </a:spcBef>
              <a:spcAft>
                <a:spcPts val="0"/>
              </a:spcAft>
              <a:buClr>
                <a:schemeClr val="lt1"/>
              </a:buClr>
              <a:buSzPts val="3700"/>
              <a:buFont typeface="Arial"/>
              <a:buNone/>
            </a:pPr>
            <a:r>
              <a:rPr b="1" lang="en" sz="3700">
                <a:solidFill>
                  <a:schemeClr val="lt1"/>
                </a:solidFill>
                <a:latin typeface="Arial"/>
                <a:ea typeface="Arial"/>
                <a:cs typeface="Arial"/>
                <a:sym typeface="Arial"/>
              </a:rPr>
              <a:t>Student: </a:t>
            </a:r>
            <a:r>
              <a:rPr lang="en" sz="3700">
                <a:solidFill>
                  <a:schemeClr val="lt1"/>
                </a:solidFill>
              </a:rPr>
              <a:t>Paola Hernandez</a:t>
            </a:r>
            <a:endParaRPr sz="1600"/>
          </a:p>
          <a:p>
            <a:pPr indent="0" lvl="0" marL="0" marR="0" rtl="0" algn="ctr">
              <a:spcBef>
                <a:spcPts val="0"/>
              </a:spcBef>
              <a:spcAft>
                <a:spcPts val="0"/>
              </a:spcAft>
              <a:buClr>
                <a:schemeClr val="lt1"/>
              </a:buClr>
              <a:buSzPts val="3700"/>
              <a:buFont typeface="Arial"/>
              <a:buNone/>
            </a:pPr>
            <a:r>
              <a:rPr b="1" lang="en" sz="3700">
                <a:solidFill>
                  <a:schemeClr val="lt1"/>
                </a:solidFill>
                <a:latin typeface="Arial"/>
                <a:ea typeface="Arial"/>
                <a:cs typeface="Arial"/>
                <a:sym typeface="Arial"/>
              </a:rPr>
              <a:t>Mentor:</a:t>
            </a:r>
            <a:r>
              <a:rPr b="1" i="1" lang="en" sz="3700">
                <a:solidFill>
                  <a:schemeClr val="lt1"/>
                </a:solidFill>
                <a:latin typeface="Arial"/>
                <a:ea typeface="Arial"/>
                <a:cs typeface="Arial"/>
                <a:sym typeface="Arial"/>
              </a:rPr>
              <a:t> </a:t>
            </a:r>
            <a:r>
              <a:rPr i="1" lang="en" sz="3700">
                <a:solidFill>
                  <a:schemeClr val="lt1"/>
                </a:solidFill>
              </a:rPr>
              <a:t>Dr. Masoud Sadjadi</a:t>
            </a:r>
            <a:r>
              <a:rPr lang="en" sz="3700">
                <a:solidFill>
                  <a:schemeClr val="lt1"/>
                </a:solidFill>
              </a:rPr>
              <a:t>, FIU </a:t>
            </a:r>
            <a:r>
              <a:rPr lang="en" sz="3700">
                <a:solidFill>
                  <a:schemeClr val="lt1"/>
                </a:solidFill>
                <a:latin typeface="Arial"/>
                <a:ea typeface="Arial"/>
                <a:cs typeface="Arial"/>
                <a:sym typeface="Arial"/>
              </a:rPr>
              <a:t> </a:t>
            </a:r>
            <a:endParaRPr sz="1600"/>
          </a:p>
          <a:p>
            <a:pPr indent="0" lvl="0" marL="0" marR="0" rtl="0" algn="ctr">
              <a:spcBef>
                <a:spcPts val="0"/>
              </a:spcBef>
              <a:spcAft>
                <a:spcPts val="0"/>
              </a:spcAft>
              <a:buClr>
                <a:schemeClr val="lt1"/>
              </a:buClr>
              <a:buSzPts val="3700"/>
              <a:buFont typeface="Arial"/>
              <a:buNone/>
            </a:pPr>
            <a:r>
              <a:rPr b="1" lang="en" sz="3700">
                <a:solidFill>
                  <a:schemeClr val="lt1"/>
                </a:solidFill>
                <a:latin typeface="Arial"/>
                <a:ea typeface="Arial"/>
                <a:cs typeface="Arial"/>
                <a:sym typeface="Arial"/>
              </a:rPr>
              <a:t>Instructor/Faculty:</a:t>
            </a:r>
            <a:r>
              <a:rPr b="1" i="1" lang="en" sz="3700">
                <a:solidFill>
                  <a:schemeClr val="lt1"/>
                </a:solidFill>
                <a:latin typeface="Arial"/>
                <a:ea typeface="Arial"/>
                <a:cs typeface="Arial"/>
                <a:sym typeface="Arial"/>
              </a:rPr>
              <a:t> </a:t>
            </a:r>
            <a:r>
              <a:rPr i="1" lang="en" sz="3700">
                <a:solidFill>
                  <a:schemeClr val="lt1"/>
                </a:solidFill>
              </a:rPr>
              <a:t>Dr. Masoud Sadjadi</a:t>
            </a:r>
            <a:r>
              <a:rPr lang="en" sz="3700">
                <a:solidFill>
                  <a:schemeClr val="lt1"/>
                </a:solidFill>
                <a:latin typeface="Arial"/>
                <a:ea typeface="Arial"/>
                <a:cs typeface="Arial"/>
                <a:sym typeface="Arial"/>
              </a:rPr>
              <a:t>,</a:t>
            </a:r>
            <a:r>
              <a:rPr i="1" lang="en" sz="3700">
                <a:solidFill>
                  <a:schemeClr val="lt1"/>
                </a:solidFill>
                <a:latin typeface="Arial"/>
                <a:ea typeface="Arial"/>
                <a:cs typeface="Arial"/>
                <a:sym typeface="Arial"/>
              </a:rPr>
              <a:t> </a:t>
            </a:r>
            <a:r>
              <a:rPr lang="en" sz="3700">
                <a:solidFill>
                  <a:schemeClr val="lt1"/>
                </a:solidFill>
                <a:latin typeface="Arial"/>
                <a:ea typeface="Arial"/>
                <a:cs typeface="Arial"/>
                <a:sym typeface="Arial"/>
              </a:rPr>
              <a:t>Florida International University</a:t>
            </a:r>
            <a:endParaRPr sz="1600"/>
          </a:p>
        </p:txBody>
      </p:sp>
      <p:sp>
        <p:nvSpPr>
          <p:cNvPr id="27" name="Google Shape;27;p6"/>
          <p:cNvSpPr txBox="1"/>
          <p:nvPr/>
        </p:nvSpPr>
        <p:spPr>
          <a:xfrm>
            <a:off x="7732054" y="31318197"/>
            <a:ext cx="21444300" cy="875100"/>
          </a:xfrm>
          <a:prstGeom prst="rect">
            <a:avLst/>
          </a:prstGeom>
          <a:noFill/>
          <a:ln>
            <a:noFill/>
          </a:ln>
        </p:spPr>
        <p:txBody>
          <a:bodyPr anchorCtr="0" anchor="t" bIns="36975" lIns="74075" spcFirstLastPara="1" rIns="74075" wrap="square" tIns="36975">
            <a:spAutoFit/>
          </a:bodyPr>
          <a:lstStyle/>
          <a:p>
            <a:pPr indent="0" lvl="0" marL="0" marR="0" rtl="0" algn="l">
              <a:spcBef>
                <a:spcPts val="0"/>
              </a:spcBef>
              <a:spcAft>
                <a:spcPts val="0"/>
              </a:spcAft>
              <a:buClr>
                <a:srgbClr val="3333CC"/>
              </a:buClr>
              <a:buSzPts val="2600"/>
              <a:buFont typeface="Arial"/>
              <a:buNone/>
            </a:pPr>
            <a:r>
              <a:rPr lang="en" sz="2600">
                <a:solidFill>
                  <a:schemeClr val="lt2"/>
                </a:solidFill>
                <a:latin typeface="Arial"/>
                <a:ea typeface="Arial"/>
                <a:cs typeface="Arial"/>
                <a:sym typeface="Arial"/>
              </a:rPr>
              <a:t>The material presented in this poster is based upon the work supported by</a:t>
            </a:r>
            <a:r>
              <a:rPr lang="en" sz="2600">
                <a:solidFill>
                  <a:schemeClr val="lt2"/>
                </a:solidFill>
              </a:rPr>
              <a:t> Dr. Masoud</a:t>
            </a:r>
            <a:r>
              <a:rPr lang="en" sz="2600">
                <a:solidFill>
                  <a:schemeClr val="lt2"/>
                </a:solidFill>
                <a:latin typeface="Arial"/>
                <a:ea typeface="Arial"/>
                <a:cs typeface="Arial"/>
                <a:sym typeface="Arial"/>
              </a:rPr>
              <a:t> Sadjadi.</a:t>
            </a:r>
            <a:r>
              <a:rPr lang="en" sz="2600">
                <a:solidFill>
                  <a:schemeClr val="lt2"/>
                </a:solidFill>
              </a:rPr>
              <a:t> I</a:t>
            </a:r>
            <a:r>
              <a:rPr lang="en" sz="2600">
                <a:solidFill>
                  <a:schemeClr val="lt2"/>
                </a:solidFill>
                <a:latin typeface="Arial"/>
                <a:ea typeface="Arial"/>
                <a:cs typeface="Arial"/>
                <a:sym typeface="Arial"/>
              </a:rPr>
              <a:t> thank </a:t>
            </a:r>
            <a:r>
              <a:rPr lang="en" sz="2600">
                <a:solidFill>
                  <a:schemeClr val="lt2"/>
                </a:solidFill>
              </a:rPr>
              <a:t>Dr. Masoud Sadjadi</a:t>
            </a:r>
            <a:r>
              <a:rPr lang="en" sz="2600">
                <a:solidFill>
                  <a:schemeClr val="lt2"/>
                </a:solidFill>
                <a:latin typeface="Arial"/>
                <a:ea typeface="Arial"/>
                <a:cs typeface="Arial"/>
                <a:sym typeface="Arial"/>
              </a:rPr>
              <a:t> for his assistance and mentorship that we received throughout the senior design project.</a:t>
            </a:r>
            <a:endParaRPr sz="1600"/>
          </a:p>
        </p:txBody>
      </p:sp>
      <p:sp>
        <p:nvSpPr>
          <p:cNvPr id="28" name="Google Shape;28;p6"/>
          <p:cNvSpPr txBox="1"/>
          <p:nvPr/>
        </p:nvSpPr>
        <p:spPr>
          <a:xfrm>
            <a:off x="7732054" y="30770278"/>
            <a:ext cx="4577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rgbClr val="00FFFF"/>
                </a:solidFill>
                <a:latin typeface="Arial"/>
                <a:ea typeface="Arial"/>
                <a:cs typeface="Arial"/>
                <a:sym typeface="Arial"/>
              </a:rPr>
              <a:t>ACKNOWLEDGEMENT</a:t>
            </a:r>
            <a:endParaRPr sz="1600"/>
          </a:p>
        </p:txBody>
      </p:sp>
      <p:sp>
        <p:nvSpPr>
          <p:cNvPr id="29" name="Google Shape;29;p6"/>
          <p:cNvSpPr txBox="1"/>
          <p:nvPr/>
        </p:nvSpPr>
        <p:spPr>
          <a:xfrm>
            <a:off x="5891647" y="6920483"/>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PROBLEM</a:t>
            </a:r>
            <a:endParaRPr b="1" sz="1600"/>
          </a:p>
        </p:txBody>
      </p:sp>
      <p:sp>
        <p:nvSpPr>
          <p:cNvPr id="30" name="Google Shape;30;p6"/>
          <p:cNvSpPr txBox="1"/>
          <p:nvPr/>
        </p:nvSpPr>
        <p:spPr>
          <a:xfrm>
            <a:off x="19762428" y="7500705"/>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CURRENT SYSTEM</a:t>
            </a:r>
            <a:endParaRPr b="1" sz="1600"/>
          </a:p>
        </p:txBody>
      </p:sp>
      <p:sp>
        <p:nvSpPr>
          <p:cNvPr id="31" name="Google Shape;31;p6"/>
          <p:cNvSpPr txBox="1"/>
          <p:nvPr/>
        </p:nvSpPr>
        <p:spPr>
          <a:xfrm>
            <a:off x="35433667" y="5209641"/>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REQUIREMENTS</a:t>
            </a:r>
            <a:endParaRPr b="1" sz="1600"/>
          </a:p>
        </p:txBody>
      </p:sp>
      <p:sp>
        <p:nvSpPr>
          <p:cNvPr id="32" name="Google Shape;32;p6"/>
          <p:cNvSpPr txBox="1"/>
          <p:nvPr/>
        </p:nvSpPr>
        <p:spPr>
          <a:xfrm>
            <a:off x="2576684" y="20360299"/>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SYSTEM DESIGN</a:t>
            </a:r>
            <a:endParaRPr b="1" sz="1600"/>
          </a:p>
        </p:txBody>
      </p:sp>
      <p:sp>
        <p:nvSpPr>
          <p:cNvPr id="33" name="Google Shape;33;p6"/>
          <p:cNvSpPr txBox="1"/>
          <p:nvPr/>
        </p:nvSpPr>
        <p:spPr>
          <a:xfrm>
            <a:off x="34803487" y="8972887"/>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IMPLEMENTATION</a:t>
            </a:r>
            <a:endParaRPr b="1" sz="1600"/>
          </a:p>
        </p:txBody>
      </p:sp>
      <p:sp>
        <p:nvSpPr>
          <p:cNvPr id="34" name="Google Shape;34;p6"/>
          <p:cNvSpPr txBox="1"/>
          <p:nvPr/>
        </p:nvSpPr>
        <p:spPr>
          <a:xfrm>
            <a:off x="19874802" y="13333060"/>
            <a:ext cx="62871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rPr>
              <a:t>INDIVIDUAL CONTRIBUTION</a:t>
            </a:r>
            <a:endParaRPr b="1" sz="1600"/>
          </a:p>
        </p:txBody>
      </p:sp>
      <p:sp>
        <p:nvSpPr>
          <p:cNvPr id="35" name="Google Shape;35;p6"/>
          <p:cNvSpPr txBox="1"/>
          <p:nvPr/>
        </p:nvSpPr>
        <p:spPr>
          <a:xfrm>
            <a:off x="24468357" y="23474144"/>
            <a:ext cx="4115700" cy="552000"/>
          </a:xfrm>
          <a:prstGeom prst="rect">
            <a:avLst/>
          </a:prstGeom>
          <a:noFill/>
          <a:ln>
            <a:noFill/>
          </a:ln>
        </p:spPr>
        <p:txBody>
          <a:bodyPr anchorCtr="0" anchor="t" bIns="36975" lIns="74075" spcFirstLastPara="1" rIns="74075" wrap="square" tIns="36975">
            <a:spAutoFit/>
          </a:bodyPr>
          <a:lstStyle/>
          <a:p>
            <a:pPr indent="0" lvl="0" marL="0" marR="0" rtl="0" algn="ctr">
              <a:spcBef>
                <a:spcPts val="0"/>
              </a:spcBef>
              <a:spcAft>
                <a:spcPts val="0"/>
              </a:spcAft>
              <a:buNone/>
            </a:pPr>
            <a:r>
              <a:rPr b="1" lang="en" sz="3100">
                <a:solidFill>
                  <a:schemeClr val="lt2"/>
                </a:solidFill>
                <a:latin typeface="Arial"/>
                <a:ea typeface="Arial"/>
                <a:cs typeface="Arial"/>
                <a:sym typeface="Arial"/>
              </a:rPr>
              <a:t>REFERENCES</a:t>
            </a:r>
            <a:endParaRPr b="1" sz="1600"/>
          </a:p>
        </p:txBody>
      </p:sp>
      <p:sp>
        <p:nvSpPr>
          <p:cNvPr id="36" name="Google Shape;36;p6"/>
          <p:cNvSpPr txBox="1"/>
          <p:nvPr/>
        </p:nvSpPr>
        <p:spPr>
          <a:xfrm>
            <a:off x="14962198" y="7700320"/>
            <a:ext cx="14444700" cy="4157700"/>
          </a:xfrm>
          <a:prstGeom prst="rect">
            <a:avLst/>
          </a:prstGeom>
          <a:noFill/>
          <a:ln>
            <a:noFill/>
          </a:ln>
        </p:spPr>
        <p:txBody>
          <a:bodyPr anchorCtr="0" anchor="t" bIns="479475" lIns="479475" spcFirstLastPara="1" rIns="479475" wrap="square" tIns="479475">
            <a:spAutoFit/>
          </a:bodyPr>
          <a:lstStyle/>
          <a:p>
            <a:pPr indent="0" lvl="0" marL="0" rtl="0" algn="l">
              <a:lnSpc>
                <a:spcPct val="115000"/>
              </a:lnSpc>
              <a:spcBef>
                <a:spcPts val="0"/>
              </a:spcBef>
              <a:spcAft>
                <a:spcPts val="0"/>
              </a:spcAft>
              <a:buClr>
                <a:schemeClr val="dk1"/>
              </a:buClr>
              <a:buSzPts val="5800"/>
              <a:buFont typeface="Arial"/>
              <a:buNone/>
            </a:pPr>
            <a:r>
              <a:rPr lang="en" sz="3700">
                <a:solidFill>
                  <a:schemeClr val="lt1"/>
                </a:solidFill>
              </a:rPr>
              <a:t>The selection process for your group or project is done by directly accessing a spreadsheet. A student would open the sheet, find their name, and enter their preferred group/project based on the project list on a separate website. That is all they have to do.</a:t>
            </a:r>
            <a:endParaRPr sz="5200">
              <a:solidFill>
                <a:schemeClr val="lt1"/>
              </a:solidFill>
            </a:endParaRPr>
          </a:p>
        </p:txBody>
      </p:sp>
      <p:sp>
        <p:nvSpPr>
          <p:cNvPr id="37" name="Google Shape;37;p6"/>
          <p:cNvSpPr txBox="1"/>
          <p:nvPr/>
        </p:nvSpPr>
        <p:spPr>
          <a:xfrm>
            <a:off x="1168020" y="7564777"/>
            <a:ext cx="13562100" cy="4712100"/>
          </a:xfrm>
          <a:prstGeom prst="rect">
            <a:avLst/>
          </a:prstGeom>
          <a:noFill/>
          <a:ln>
            <a:noFill/>
          </a:ln>
        </p:spPr>
        <p:txBody>
          <a:bodyPr anchorCtr="0" anchor="t" bIns="479475" lIns="479475" spcFirstLastPara="1" rIns="479475" wrap="square" tIns="479475">
            <a:spAutoFit/>
          </a:bodyPr>
          <a:lstStyle/>
          <a:p>
            <a:pPr indent="0" lvl="0" marL="0" rtl="0" algn="l">
              <a:lnSpc>
                <a:spcPct val="115000"/>
              </a:lnSpc>
              <a:spcBef>
                <a:spcPts val="0"/>
              </a:spcBef>
              <a:spcAft>
                <a:spcPts val="0"/>
              </a:spcAft>
              <a:buClr>
                <a:schemeClr val="dk1"/>
              </a:buClr>
              <a:buSzPts val="5800"/>
              <a:buFont typeface="Arial"/>
              <a:buNone/>
            </a:pPr>
            <a:r>
              <a:rPr lang="en" sz="3700">
                <a:solidFill>
                  <a:schemeClr val="lt1"/>
                </a:solidFill>
              </a:rPr>
              <a:t>S</a:t>
            </a:r>
            <a:r>
              <a:rPr lang="en" sz="3700">
                <a:solidFill>
                  <a:schemeClr val="lt1"/>
                </a:solidFill>
              </a:rPr>
              <a:t>tudents often need to guard their decision on the sheet. The spreadsheet is usually sabotaged or outright broken because it doesn’t protect its sensitive functions or past entries.</a:t>
            </a:r>
            <a:endParaRPr sz="3700">
              <a:solidFill>
                <a:schemeClr val="lt1"/>
              </a:solidFill>
            </a:endParaRPr>
          </a:p>
          <a:p>
            <a:pPr indent="0" lvl="0" marL="0" rtl="0" algn="l">
              <a:spcBef>
                <a:spcPts val="0"/>
              </a:spcBef>
              <a:spcAft>
                <a:spcPts val="0"/>
              </a:spcAft>
              <a:buNone/>
            </a:pPr>
            <a:r>
              <a:t/>
            </a:r>
            <a:endParaRPr sz="7300"/>
          </a:p>
        </p:txBody>
      </p:sp>
      <p:pic>
        <p:nvPicPr>
          <p:cNvPr id="38" name="Google Shape;38;p6"/>
          <p:cNvPicPr preferRelativeResize="0"/>
          <p:nvPr/>
        </p:nvPicPr>
        <p:blipFill>
          <a:blip r:embed="rId5">
            <a:alphaModFix/>
          </a:blip>
          <a:stretch>
            <a:fillRect/>
          </a:stretch>
        </p:blipFill>
        <p:spPr>
          <a:xfrm>
            <a:off x="7390012" y="18051962"/>
            <a:ext cx="8284931" cy="6041299"/>
          </a:xfrm>
          <a:prstGeom prst="rect">
            <a:avLst/>
          </a:prstGeom>
          <a:noFill/>
          <a:ln>
            <a:noFill/>
          </a:ln>
        </p:spPr>
      </p:pic>
      <p:pic>
        <p:nvPicPr>
          <p:cNvPr id="39" name="Google Shape;39;p6"/>
          <p:cNvPicPr preferRelativeResize="0"/>
          <p:nvPr/>
        </p:nvPicPr>
        <p:blipFill>
          <a:blip r:embed="rId6">
            <a:alphaModFix/>
          </a:blip>
          <a:stretch>
            <a:fillRect/>
          </a:stretch>
        </p:blipFill>
        <p:spPr>
          <a:xfrm>
            <a:off x="33695550" y="10479363"/>
            <a:ext cx="1559927" cy="2107500"/>
          </a:xfrm>
          <a:prstGeom prst="rect">
            <a:avLst/>
          </a:prstGeom>
          <a:noFill/>
          <a:ln>
            <a:noFill/>
          </a:ln>
        </p:spPr>
      </p:pic>
      <p:pic>
        <p:nvPicPr>
          <p:cNvPr id="40" name="Google Shape;40;p6"/>
          <p:cNvPicPr preferRelativeResize="0"/>
          <p:nvPr/>
        </p:nvPicPr>
        <p:blipFill>
          <a:blip r:embed="rId7">
            <a:alphaModFix/>
          </a:blip>
          <a:stretch>
            <a:fillRect/>
          </a:stretch>
        </p:blipFill>
        <p:spPr>
          <a:xfrm>
            <a:off x="37365550" y="10479387"/>
            <a:ext cx="1559925" cy="2144824"/>
          </a:xfrm>
          <a:prstGeom prst="rect">
            <a:avLst/>
          </a:prstGeom>
          <a:noFill/>
          <a:ln>
            <a:noFill/>
          </a:ln>
        </p:spPr>
      </p:pic>
      <p:pic>
        <p:nvPicPr>
          <p:cNvPr id="41" name="Google Shape;41;p6"/>
          <p:cNvPicPr preferRelativeResize="0"/>
          <p:nvPr/>
        </p:nvPicPr>
        <p:blipFill>
          <a:blip r:embed="rId8">
            <a:alphaModFix/>
          </a:blip>
          <a:stretch>
            <a:fillRect/>
          </a:stretch>
        </p:blipFill>
        <p:spPr>
          <a:xfrm>
            <a:off x="41361622" y="10165736"/>
            <a:ext cx="1559925" cy="2144732"/>
          </a:xfrm>
          <a:prstGeom prst="rect">
            <a:avLst/>
          </a:prstGeom>
          <a:noFill/>
          <a:ln>
            <a:noFill/>
          </a:ln>
        </p:spPr>
      </p:pic>
      <p:pic>
        <p:nvPicPr>
          <p:cNvPr id="42" name="Google Shape;42;p6"/>
          <p:cNvPicPr preferRelativeResize="0"/>
          <p:nvPr/>
        </p:nvPicPr>
        <p:blipFill>
          <a:blip r:embed="rId9">
            <a:alphaModFix/>
          </a:blip>
          <a:stretch>
            <a:fillRect/>
          </a:stretch>
        </p:blipFill>
        <p:spPr>
          <a:xfrm>
            <a:off x="29638986" y="10184347"/>
            <a:ext cx="2107500" cy="2107500"/>
          </a:xfrm>
          <a:prstGeom prst="rect">
            <a:avLst/>
          </a:prstGeom>
          <a:noFill/>
          <a:ln>
            <a:noFill/>
          </a:ln>
        </p:spPr>
      </p:pic>
      <p:sp>
        <p:nvSpPr>
          <p:cNvPr id="43" name="Google Shape;43;p6"/>
          <p:cNvSpPr txBox="1"/>
          <p:nvPr/>
        </p:nvSpPr>
        <p:spPr>
          <a:xfrm>
            <a:off x="28002903" y="11964117"/>
            <a:ext cx="6287100" cy="15381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Google </a:t>
            </a:r>
            <a:r>
              <a:rPr lang="en" sz="3700">
                <a:solidFill>
                  <a:schemeClr val="lt1"/>
                </a:solidFill>
              </a:rPr>
              <a:t>App Scripts</a:t>
            </a:r>
            <a:endParaRPr sz="3700">
              <a:solidFill>
                <a:schemeClr val="lt1"/>
              </a:solidFill>
            </a:endParaRPr>
          </a:p>
        </p:txBody>
      </p:sp>
      <p:sp>
        <p:nvSpPr>
          <p:cNvPr id="44" name="Google Shape;44;p6"/>
          <p:cNvSpPr txBox="1"/>
          <p:nvPr/>
        </p:nvSpPr>
        <p:spPr>
          <a:xfrm>
            <a:off x="32498164" y="12281438"/>
            <a:ext cx="4115700" cy="15381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Google Sheets</a:t>
            </a:r>
            <a:endParaRPr sz="3700">
              <a:solidFill>
                <a:schemeClr val="lt1"/>
              </a:solidFill>
            </a:endParaRPr>
          </a:p>
        </p:txBody>
      </p:sp>
      <p:sp>
        <p:nvSpPr>
          <p:cNvPr id="45" name="Google Shape;45;p6"/>
          <p:cNvSpPr txBox="1"/>
          <p:nvPr/>
        </p:nvSpPr>
        <p:spPr>
          <a:xfrm>
            <a:off x="36437924" y="12348288"/>
            <a:ext cx="4577700" cy="15381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Google Forms</a:t>
            </a:r>
            <a:endParaRPr sz="3700">
              <a:solidFill>
                <a:schemeClr val="lt1"/>
              </a:solidFill>
            </a:endParaRPr>
          </a:p>
        </p:txBody>
      </p:sp>
      <p:sp>
        <p:nvSpPr>
          <p:cNvPr id="46" name="Google Shape;46;p6"/>
          <p:cNvSpPr txBox="1"/>
          <p:nvPr/>
        </p:nvSpPr>
        <p:spPr>
          <a:xfrm>
            <a:off x="40260962" y="12348300"/>
            <a:ext cx="4577700" cy="15381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Google Sites</a:t>
            </a:r>
            <a:endParaRPr sz="3700">
              <a:solidFill>
                <a:schemeClr val="lt1"/>
              </a:solidFill>
            </a:endParaRPr>
          </a:p>
        </p:txBody>
      </p:sp>
      <p:sp>
        <p:nvSpPr>
          <p:cNvPr id="47" name="Google Shape;47;p6"/>
          <p:cNvSpPr txBox="1"/>
          <p:nvPr/>
        </p:nvSpPr>
        <p:spPr>
          <a:xfrm>
            <a:off x="29638965" y="5752325"/>
            <a:ext cx="14444700" cy="2677200"/>
          </a:xfrm>
          <a:prstGeom prst="rect">
            <a:avLst/>
          </a:prstGeom>
          <a:noFill/>
          <a:ln>
            <a:noFill/>
          </a:ln>
        </p:spPr>
        <p:txBody>
          <a:bodyPr anchorCtr="0" anchor="t" bIns="479475" lIns="479475" spcFirstLastPara="1" rIns="479475" wrap="square" tIns="479475">
            <a:spAutoFit/>
          </a:bodyPr>
          <a:lstStyle/>
          <a:p>
            <a:pPr indent="-1441450" lvl="0" marL="2400300" rtl="0" algn="l">
              <a:spcBef>
                <a:spcPts val="0"/>
              </a:spcBef>
              <a:spcAft>
                <a:spcPts val="0"/>
              </a:spcAft>
              <a:buClr>
                <a:schemeClr val="lt1"/>
              </a:buClr>
              <a:buSzPts val="3700"/>
              <a:buChar char="●"/>
            </a:pPr>
            <a:r>
              <a:rPr lang="en" sz="3700">
                <a:solidFill>
                  <a:schemeClr val="lt1"/>
                </a:solidFill>
              </a:rPr>
              <a:t>Google Sites Compatible browser( e.g. Chrome, Safari, Firefox, Microsoft Edge or Internet Explorer)</a:t>
            </a:r>
            <a:endParaRPr sz="3700">
              <a:solidFill>
                <a:schemeClr val="lt1"/>
              </a:solidFill>
            </a:endParaRPr>
          </a:p>
          <a:p>
            <a:pPr indent="-1441450" lvl="0" marL="2400300" rtl="0" algn="l">
              <a:spcBef>
                <a:spcPts val="0"/>
              </a:spcBef>
              <a:spcAft>
                <a:spcPts val="0"/>
              </a:spcAft>
              <a:buClr>
                <a:schemeClr val="lt1"/>
              </a:buClr>
              <a:buSzPts val="3700"/>
              <a:buChar char="●"/>
            </a:pPr>
            <a:r>
              <a:rPr lang="en" sz="3700">
                <a:solidFill>
                  <a:schemeClr val="lt1"/>
                </a:solidFill>
              </a:rPr>
              <a:t>A </a:t>
            </a:r>
            <a:r>
              <a:rPr lang="en" sz="3700">
                <a:solidFill>
                  <a:schemeClr val="lt1"/>
                </a:solidFill>
              </a:rPr>
              <a:t>student</a:t>
            </a:r>
            <a:r>
              <a:rPr lang="en" sz="3700">
                <a:solidFill>
                  <a:schemeClr val="lt1"/>
                </a:solidFill>
              </a:rPr>
              <a:t> enrolled in Capstone</a:t>
            </a:r>
            <a:endParaRPr sz="3700">
              <a:solidFill>
                <a:schemeClr val="lt1"/>
              </a:solidFill>
            </a:endParaRPr>
          </a:p>
        </p:txBody>
      </p:sp>
      <p:sp>
        <p:nvSpPr>
          <p:cNvPr id="48" name="Google Shape;48;p6"/>
          <p:cNvSpPr txBox="1"/>
          <p:nvPr/>
        </p:nvSpPr>
        <p:spPr>
          <a:xfrm>
            <a:off x="16384859" y="13884570"/>
            <a:ext cx="13861500" cy="72333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I worked on setting up and familiarizing myself with the framework and tools by reading up on documentation and tutorials. II had one on one conversations with my team lead if I ever had a </a:t>
            </a:r>
            <a:r>
              <a:rPr lang="en" sz="3700">
                <a:solidFill>
                  <a:schemeClr val="lt1"/>
                </a:solidFill>
              </a:rPr>
              <a:t>question or needed help with the language. I was mostly working on backend, using google app scripts to create a function that will email students what group they have been assigned, who is their group, and if there were any changes in the group (if someone left or got added). Then worked on setting up a menu button the professor can use to input the start/end deadlines of the form.  Additionally, I worked on the system validation part of the document.</a:t>
            </a:r>
            <a:endParaRPr sz="3700">
              <a:solidFill>
                <a:schemeClr val="lt1"/>
              </a:solidFill>
            </a:endParaRPr>
          </a:p>
        </p:txBody>
      </p:sp>
      <p:sp>
        <p:nvSpPr>
          <p:cNvPr id="49" name="Google Shape;49;p6"/>
          <p:cNvSpPr txBox="1"/>
          <p:nvPr/>
        </p:nvSpPr>
        <p:spPr>
          <a:xfrm>
            <a:off x="31465575" y="13895225"/>
            <a:ext cx="12051900" cy="8941800"/>
          </a:xfrm>
          <a:prstGeom prst="rect">
            <a:avLst/>
          </a:prstGeom>
          <a:noFill/>
          <a:ln>
            <a:noFill/>
          </a:ln>
        </p:spPr>
        <p:txBody>
          <a:bodyPr anchorCtr="0" anchor="t" bIns="479475" lIns="479475" spcFirstLastPara="1" rIns="479475" wrap="square" tIns="479475">
            <a:spAutoFit/>
          </a:bodyPr>
          <a:lstStyle/>
          <a:p>
            <a:pPr indent="0" lvl="0" marL="0" rtl="0" algn="l">
              <a:spcBef>
                <a:spcPts val="0"/>
              </a:spcBef>
              <a:spcAft>
                <a:spcPts val="0"/>
              </a:spcAft>
              <a:buNone/>
            </a:pPr>
            <a:r>
              <a:rPr lang="en" sz="3700">
                <a:solidFill>
                  <a:schemeClr val="lt1"/>
                </a:solidFill>
              </a:rPr>
              <a:t>We used Google Sites to create a website that organizes all of capstone course </a:t>
            </a:r>
            <a:r>
              <a:rPr lang="en" sz="3700">
                <a:solidFill>
                  <a:schemeClr val="lt1"/>
                </a:solidFill>
              </a:rPr>
              <a:t>information</a:t>
            </a:r>
            <a:r>
              <a:rPr lang="en" sz="3700">
                <a:solidFill>
                  <a:schemeClr val="lt1"/>
                </a:solidFill>
              </a:rPr>
              <a:t>. Based on which course they pick, Capstone 1, Capstone II, or Senior Project, they will be able to press the button which will take them to select their group for the semester. We used google forms to collect their choices and student data. Then we linked the forms to Google Sheets, to keep track of this data and using Google A</a:t>
            </a:r>
            <a:r>
              <a:rPr lang="en" sz="3700">
                <a:solidFill>
                  <a:schemeClr val="lt1"/>
                </a:solidFill>
              </a:rPr>
              <a:t>pp Scripts</a:t>
            </a:r>
            <a:r>
              <a:rPr lang="en" sz="3700">
                <a:solidFill>
                  <a:schemeClr val="lt1"/>
                </a:solidFill>
              </a:rPr>
              <a:t> we created functions and algorithms to sort them into groups and send students their group assignment. We also used Google App Scripts to create buttons for the professor make his life easier when handling the different spreadsheets.</a:t>
            </a:r>
            <a:endParaRPr sz="3700">
              <a:solidFill>
                <a:schemeClr val="lt1"/>
              </a:solidFill>
            </a:endParaRPr>
          </a:p>
        </p:txBody>
      </p:sp>
      <p:sp>
        <p:nvSpPr>
          <p:cNvPr id="50" name="Google Shape;50;p6"/>
          <p:cNvSpPr txBox="1"/>
          <p:nvPr/>
        </p:nvSpPr>
        <p:spPr>
          <a:xfrm>
            <a:off x="23878125" y="24440425"/>
            <a:ext cx="20552400" cy="6463500"/>
          </a:xfrm>
          <a:prstGeom prst="rect">
            <a:avLst/>
          </a:prstGeom>
          <a:noFill/>
          <a:ln>
            <a:noFill/>
          </a:ln>
        </p:spPr>
        <p:txBody>
          <a:bodyPr anchorCtr="0" anchor="t" bIns="479475" lIns="479475" spcFirstLastPara="1" rIns="479475" wrap="square" tIns="479475">
            <a:spAutoFit/>
          </a:bodyPr>
          <a:lstStyle/>
          <a:p>
            <a:pPr indent="-2400300" lvl="0" marL="2400300" rtl="0" algn="l">
              <a:lnSpc>
                <a:spcPct val="50000"/>
              </a:lnSpc>
              <a:spcBef>
                <a:spcPts val="6300"/>
              </a:spcBef>
              <a:spcAft>
                <a:spcPts val="0"/>
              </a:spcAft>
              <a:buNone/>
            </a:pPr>
            <a:r>
              <a:rPr lang="en" sz="3700">
                <a:solidFill>
                  <a:schemeClr val="lt1"/>
                </a:solidFill>
              </a:rPr>
              <a:t>Google. (2022, July 12). </a:t>
            </a:r>
            <a:r>
              <a:rPr i="1" lang="en" sz="3700">
                <a:solidFill>
                  <a:schemeClr val="lt1"/>
                </a:solidFill>
              </a:rPr>
              <a:t>Class MailApp  |  apps script  |  google developers</a:t>
            </a:r>
            <a:r>
              <a:rPr lang="en" sz="3700">
                <a:solidFill>
                  <a:schemeClr val="lt1"/>
                </a:solidFill>
              </a:rPr>
              <a:t>. </a:t>
            </a:r>
            <a:endParaRPr sz="3700">
              <a:solidFill>
                <a:schemeClr val="lt1"/>
              </a:solidFill>
            </a:endParaRPr>
          </a:p>
          <a:p>
            <a:pPr indent="-2400300" lvl="0" marL="2400300" rtl="0" algn="l">
              <a:lnSpc>
                <a:spcPct val="50000"/>
              </a:lnSpc>
              <a:spcBef>
                <a:spcPts val="6300"/>
              </a:spcBef>
              <a:spcAft>
                <a:spcPts val="0"/>
              </a:spcAft>
              <a:buNone/>
            </a:pPr>
            <a:r>
              <a:rPr lang="en" sz="3700">
                <a:solidFill>
                  <a:schemeClr val="lt1"/>
                </a:solidFill>
              </a:rPr>
              <a:t>Google. (2022, March 2). </a:t>
            </a:r>
            <a:r>
              <a:rPr i="1" lang="en" sz="3700">
                <a:solidFill>
                  <a:schemeClr val="lt1"/>
                </a:solidFill>
              </a:rPr>
              <a:t>Class sheet  |  apps script  |  google developers</a:t>
            </a:r>
            <a:r>
              <a:rPr lang="en" sz="3700">
                <a:solidFill>
                  <a:schemeClr val="lt1"/>
                </a:solidFill>
              </a:rPr>
              <a:t>. Google.</a:t>
            </a:r>
            <a:endParaRPr sz="3700">
              <a:solidFill>
                <a:schemeClr val="lt1"/>
              </a:solidFill>
            </a:endParaRPr>
          </a:p>
          <a:p>
            <a:pPr indent="-2400300" lvl="0" marL="2400300" rtl="0" algn="l">
              <a:lnSpc>
                <a:spcPct val="50000"/>
              </a:lnSpc>
              <a:spcBef>
                <a:spcPts val="6300"/>
              </a:spcBef>
              <a:spcAft>
                <a:spcPts val="0"/>
              </a:spcAft>
              <a:buNone/>
            </a:pPr>
            <a:r>
              <a:rPr lang="en" sz="3700">
                <a:solidFill>
                  <a:schemeClr val="lt1"/>
                </a:solidFill>
              </a:rPr>
              <a:t>Google. (2020, July 7). </a:t>
            </a:r>
            <a:r>
              <a:rPr i="1" lang="en" sz="3700">
                <a:solidFill>
                  <a:schemeClr val="lt1"/>
                </a:solidFill>
              </a:rPr>
              <a:t>Class clocktriggerbuilder  |  apps script  |  google developers</a:t>
            </a:r>
            <a:r>
              <a:rPr lang="en" sz="3700">
                <a:solidFill>
                  <a:schemeClr val="lt1"/>
                </a:solidFill>
              </a:rPr>
              <a:t>. Google.</a:t>
            </a:r>
            <a:endParaRPr sz="3700">
              <a:solidFill>
                <a:schemeClr val="lt1"/>
              </a:solidFill>
            </a:endParaRPr>
          </a:p>
          <a:p>
            <a:pPr indent="-2400300" lvl="0" marL="2400300" rtl="0" algn="l">
              <a:lnSpc>
                <a:spcPct val="50000"/>
              </a:lnSpc>
              <a:spcBef>
                <a:spcPts val="6300"/>
              </a:spcBef>
              <a:spcAft>
                <a:spcPts val="0"/>
              </a:spcAft>
              <a:buClr>
                <a:schemeClr val="dk1"/>
              </a:buClr>
              <a:buSzPts val="5800"/>
              <a:buFont typeface="Arial"/>
              <a:buNone/>
            </a:pPr>
            <a:r>
              <a:rPr lang="en" sz="3700">
                <a:solidFill>
                  <a:schemeClr val="lt1"/>
                </a:solidFill>
              </a:rPr>
              <a:t>Google. (2021, October 11). </a:t>
            </a:r>
            <a:r>
              <a:rPr i="1" lang="en" sz="3700">
                <a:solidFill>
                  <a:schemeClr val="lt1"/>
                </a:solidFill>
              </a:rPr>
              <a:t>Class formapp  |  apps script  |  google developers</a:t>
            </a:r>
            <a:r>
              <a:rPr lang="en" sz="3700">
                <a:solidFill>
                  <a:schemeClr val="lt1"/>
                </a:solidFill>
              </a:rPr>
              <a:t>. Google.</a:t>
            </a:r>
            <a:endParaRPr sz="1600">
              <a:solidFill>
                <a:schemeClr val="lt1"/>
              </a:solidFill>
            </a:endParaRPr>
          </a:p>
          <a:p>
            <a:pPr indent="0" lvl="0" marL="0" rtl="0" algn="l">
              <a:spcBef>
                <a:spcPts val="6300"/>
              </a:spcBef>
              <a:spcAft>
                <a:spcPts val="0"/>
              </a:spcAft>
              <a:buNone/>
            </a:pPr>
            <a:r>
              <a:t/>
            </a:r>
            <a:endParaRPr sz="7300"/>
          </a:p>
        </p:txBody>
      </p:sp>
      <p:sp>
        <p:nvSpPr>
          <p:cNvPr id="51" name="Google Shape;51;p6"/>
          <p:cNvSpPr txBox="1"/>
          <p:nvPr/>
        </p:nvSpPr>
        <p:spPr>
          <a:xfrm>
            <a:off x="655027" y="26432203"/>
            <a:ext cx="6287100" cy="552000"/>
          </a:xfrm>
          <a:prstGeom prst="rect">
            <a:avLst/>
          </a:prstGeom>
          <a:noFill/>
          <a:ln>
            <a:noFill/>
          </a:ln>
        </p:spPr>
        <p:txBody>
          <a:bodyPr anchorCtr="0" anchor="t" bIns="36975" lIns="74075" spcFirstLastPara="1" rIns="74075" wrap="square" tIns="36975">
            <a:spAutoFit/>
          </a:bodyPr>
          <a:lstStyle/>
          <a:p>
            <a:pPr indent="0" lvl="0" marL="0" marR="0" rtl="0" algn="l">
              <a:spcBef>
                <a:spcPts val="0"/>
              </a:spcBef>
              <a:spcAft>
                <a:spcPts val="0"/>
              </a:spcAft>
              <a:buNone/>
            </a:pPr>
            <a:r>
              <a:rPr b="1" lang="en" sz="3100">
                <a:solidFill>
                  <a:schemeClr val="lt2"/>
                </a:solidFill>
              </a:rPr>
              <a:t>SEQUENCE DIAGRAM</a:t>
            </a:r>
            <a:endParaRPr b="1" sz="1600"/>
          </a:p>
        </p:txBody>
      </p:sp>
      <p:pic>
        <p:nvPicPr>
          <p:cNvPr id="52" name="Google Shape;52;p6"/>
          <p:cNvPicPr preferRelativeResize="0"/>
          <p:nvPr/>
        </p:nvPicPr>
        <p:blipFill>
          <a:blip r:embed="rId10">
            <a:alphaModFix/>
          </a:blip>
          <a:stretch>
            <a:fillRect/>
          </a:stretch>
        </p:blipFill>
        <p:spPr>
          <a:xfrm>
            <a:off x="5554908" y="24352162"/>
            <a:ext cx="15356145" cy="4712100"/>
          </a:xfrm>
          <a:prstGeom prst="rect">
            <a:avLst/>
          </a:prstGeom>
          <a:noFill/>
          <a:ln>
            <a:noFill/>
          </a:ln>
        </p:spPr>
      </p:pic>
      <p:sp>
        <p:nvSpPr>
          <p:cNvPr id="53" name="Google Shape;53;p6"/>
          <p:cNvSpPr txBox="1"/>
          <p:nvPr/>
        </p:nvSpPr>
        <p:spPr>
          <a:xfrm>
            <a:off x="4805517" y="11000160"/>
            <a:ext cx="6287100" cy="552000"/>
          </a:xfrm>
          <a:prstGeom prst="rect">
            <a:avLst/>
          </a:prstGeom>
          <a:noFill/>
          <a:ln>
            <a:noFill/>
          </a:ln>
        </p:spPr>
        <p:txBody>
          <a:bodyPr anchorCtr="0" anchor="t" bIns="36975" lIns="74075" spcFirstLastPara="1" rIns="74075" wrap="square" tIns="36975">
            <a:spAutoFit/>
          </a:bodyPr>
          <a:lstStyle/>
          <a:p>
            <a:pPr indent="0" lvl="0" marL="0" marR="0" rtl="0" algn="l">
              <a:spcBef>
                <a:spcPts val="0"/>
              </a:spcBef>
              <a:spcAft>
                <a:spcPts val="0"/>
              </a:spcAft>
              <a:buNone/>
            </a:pPr>
            <a:r>
              <a:rPr b="1" lang="en" sz="3100">
                <a:solidFill>
                  <a:schemeClr val="lt2"/>
                </a:solidFill>
              </a:rPr>
              <a:t>DEPLOYMENT </a:t>
            </a:r>
            <a:r>
              <a:rPr b="1" lang="en" sz="3100">
                <a:solidFill>
                  <a:schemeClr val="lt2"/>
                </a:solidFill>
              </a:rPr>
              <a:t> DIAGRAM</a:t>
            </a:r>
            <a:endParaRPr b="1" sz="1600"/>
          </a:p>
        </p:txBody>
      </p:sp>
      <p:pic>
        <p:nvPicPr>
          <p:cNvPr id="54" name="Google Shape;54;p6"/>
          <p:cNvPicPr preferRelativeResize="0"/>
          <p:nvPr/>
        </p:nvPicPr>
        <p:blipFill>
          <a:blip r:embed="rId11">
            <a:alphaModFix/>
          </a:blip>
          <a:stretch>
            <a:fillRect/>
          </a:stretch>
        </p:blipFill>
        <p:spPr>
          <a:xfrm>
            <a:off x="731450" y="11751750"/>
            <a:ext cx="15356148" cy="604129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