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6" roundtripDataSignature="AMtx7mh470+oA85czcAK4Eac82XjQZlp6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0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2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2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21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84" name="Google Shape;84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21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1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87" name="Google Shape;87;p21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88" name="Google Shape;88;p21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21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1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Google Shape;91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94" name="Google Shape;94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2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2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97" name="Google Shape;97;p22"/>
          <p:cNvPicPr preferRelativeResize="0"/>
          <p:nvPr>
            <p:ph idx="2" type="pic"/>
          </p:nvPr>
        </p:nvPicPr>
        <p:blipFill/>
        <p:spPr>
          <a:xfrm flipH="1">
            <a:off x="3632199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grpSp>
        <p:nvGrpSpPr>
          <p:cNvPr id="98" name="Google Shape;98;p22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99" name="Google Shape;99;p22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22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22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" name="Google Shape;102;p22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5" name="Google Shape;105;p23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106" name="Google Shape;106;p23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23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" name="Google Shape;108;p23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109" name="Google Shape;109;p23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23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" name="Google Shape;111;p23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2" name="Google Shape;112;p23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23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4" name="Google Shape;114;p23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6" name="Google Shape;116;p23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17" name="Google Shape;117;p23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3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9" name="Google Shape;119;p23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20" name="Google Shape;120;p23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122" name="Google Shape;122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4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4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5" name="Google Shape;125;p24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4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28" name="Google Shape;128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5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25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5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33" name="Google Shape;133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6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5" name="Google Shape;135;p26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6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37" name="Google Shape;137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39" name="Google Shape;139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7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43" name="Google Shape;143;p27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28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28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48" name="Google Shape;14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49" name="Google Shape;14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8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51" name="Google Shape;151;p28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28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28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28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5" name="Google Shape;155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58" name="Google Shape;158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29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61" name="Google Shape;161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9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63" name="Google Shape;163;p29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164" name="Google Shape;164;p29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29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6" name="Google Shape;166;p29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67" name="Google Shape;167;p29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29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9" name="Google Shape;169;p29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170" name="Google Shape;170;p2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2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" name="Google Shape;172;p29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173" name="Google Shape;173;p2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2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29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76" name="Google Shape;176;p29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79" name="Google Shape;179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80" name="Google Shape;180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0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2" name="Google Shape;182;p30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83" name="Google Shape;183;p30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84" name="Google Shape;184;p3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3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30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87" name="Google Shape;187;p3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3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" name="Google Shape;189;p30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90" name="Google Shape;190;p3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3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" name="Google Shape;192;p30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93" name="Google Shape;193;p3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3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5" name="Google Shape;195;p30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30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97" name="Google Shape;197;p30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3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8" name="Google Shape;18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3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13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2" name="Google Shape;22;p13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1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1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1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1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204" name="Google Shape;204;p31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1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1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1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210" name="Google Shape;210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1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1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1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1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1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" name="Google Shape;25;p14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6" name="Google Shape;26;p14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14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" name="Google Shape;28;p14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14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4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31" name="Google Shape;31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32" name="Google Shape;3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4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5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6" name="Google Shape;36;p1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37" name="Google Shape;37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16"/>
          <p:cNvPicPr preferRelativeResize="0"/>
          <p:nvPr>
            <p:ph idx="2" type="pic"/>
          </p:nvPr>
        </p:nvPicPr>
        <p:blipFill/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  <p:sp>
        <p:nvSpPr>
          <p:cNvPr id="40" name="Google Shape;40;p16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1" name="Google Shape;41;p16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42" name="Google Shape;4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" name="Google Shape;43;p1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44" name="Google Shape;44;p1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1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1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1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" name="Google Shape;48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7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17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52" name="Google Shape;52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7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54" name="Google Shape;54;p17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8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57" name="Google Shape;57;p18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60" name="Google Shape;6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9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9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63" name="Google Shape;63;p19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64" name="Google Shape;64;p19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19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19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" name="Google Shape;67;p19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68" name="Google Shape;68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70" name="Google Shape;70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20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72" name="Google Shape;7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0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74" name="Google Shape;74;p20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75" name="Google Shape;75;p20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20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20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8" name="Google Shape;78;p20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80" name="Google Shape;80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9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27.png"/><Relationship Id="rId10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9.png"/><Relationship Id="rId4" Type="http://schemas.openxmlformats.org/officeDocument/2006/relationships/image" Target="../media/image16.png"/><Relationship Id="rId9" Type="http://schemas.openxmlformats.org/officeDocument/2006/relationships/image" Target="../media/image9.png"/><Relationship Id="rId5" Type="http://schemas.openxmlformats.org/officeDocument/2006/relationships/image" Target="../media/image25.png"/><Relationship Id="rId6" Type="http://schemas.openxmlformats.org/officeDocument/2006/relationships/image" Target="../media/image23.png"/><Relationship Id="rId7" Type="http://schemas.openxmlformats.org/officeDocument/2006/relationships/image" Target="../media/image10.png"/><Relationship Id="rId8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9.png"/><Relationship Id="rId4" Type="http://schemas.openxmlformats.org/officeDocument/2006/relationships/image" Target="../media/image3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9.png"/><Relationship Id="rId4" Type="http://schemas.openxmlformats.org/officeDocument/2006/relationships/image" Target="../media/image3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9.png"/><Relationship Id="rId4" Type="http://schemas.openxmlformats.org/officeDocument/2006/relationships/image" Target="../media/image2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83512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728" y="2691475"/>
            <a:ext cx="8984543" cy="2123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E7830"/>
              </a:buClr>
              <a:buSzPts val="3600"/>
              <a:buFont typeface="Arial"/>
              <a:buNone/>
            </a:pPr>
            <a:r>
              <a:rPr i="1" lang="en-US">
                <a:solidFill>
                  <a:srgbClr val="9E7830"/>
                </a:solidFill>
              </a:rPr>
              <a:t>Spring 2023 Senior Design Project</a:t>
            </a:r>
            <a:br>
              <a:rPr b="1" lang="en-US">
                <a:solidFill>
                  <a:schemeClr val="lt1"/>
                </a:solidFill>
              </a:rPr>
            </a:br>
            <a:r>
              <a:rPr b="1" lang="en-US">
                <a:solidFill>
                  <a:schemeClr val="lt1"/>
                </a:solidFill>
              </a:rPr>
              <a:t>Computer Aided Diagnosis of Chest X-Ray Images</a:t>
            </a:r>
            <a:endParaRPr/>
          </a:p>
        </p:txBody>
      </p:sp>
      <p:sp>
        <p:nvSpPr>
          <p:cNvPr id="224" name="Google Shape;224;p1"/>
          <p:cNvSpPr txBox="1"/>
          <p:nvPr/>
        </p:nvSpPr>
        <p:spPr>
          <a:xfrm>
            <a:off x="1603726" y="5047371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Team Members:</a:t>
            </a:r>
            <a:r>
              <a:rPr b="0" i="0" lang="en-US" sz="2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Manuel Briseno, Robert Calistri, Jose Illidge, Alexis Loriga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Product Owner:</a:t>
            </a:r>
            <a:r>
              <a:rPr b="0" i="0" lang="en-US" sz="2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Dr. Ananda M. Mondal, Assistant Professor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Professor: </a:t>
            </a:r>
            <a:r>
              <a:rPr b="0" i="0" lang="en-US" sz="2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Masoud Sadjadi</a:t>
            </a:r>
            <a:endParaRPr b="1" i="0" sz="2000" u="none" cap="none" strike="noStrike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&#10;&#10;Description automatically generated" id="225" name="Google Shape;22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41330" y="907433"/>
            <a:ext cx="2709334" cy="1551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303" name="Google Shape;30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17948" y="5543638"/>
            <a:ext cx="1556103" cy="891312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10"/>
          <p:cNvSpPr txBox="1"/>
          <p:nvPr>
            <p:ph type="title"/>
          </p:nvPr>
        </p:nvSpPr>
        <p:spPr>
          <a:xfrm>
            <a:off x="1603727" y="2479971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"/>
          <p:cNvSpPr txBox="1"/>
          <p:nvPr>
            <p:ph idx="1" type="body"/>
          </p:nvPr>
        </p:nvSpPr>
        <p:spPr>
          <a:xfrm>
            <a:off x="900109" y="1795873"/>
            <a:ext cx="6399188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</a:pPr>
            <a:r>
              <a:rPr lang="en-US" sz="2000"/>
              <a:t>Serious public health events are occurring at any given time. In addition, we experience unique public health events randomly such as COVID-19.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</a:pPr>
            <a:r>
              <a:rPr lang="en-US" sz="2000"/>
              <a:t>Producing more stress globally to the medical systems that are already under high tension.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</a:pPr>
            <a:r>
              <a:rPr lang="en-US" sz="2000"/>
              <a:t>Computer Aided Diagnosis can supplement medical professionals with the high volume of data such as Chest X-Rays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</a:pPr>
            <a:r>
              <a:rPr lang="en-US" sz="2000"/>
              <a:t>With the capacity of providing robustness and efficiency in the process of diagnosis</a:t>
            </a:r>
            <a:endParaRPr/>
          </a:p>
        </p:txBody>
      </p:sp>
      <p:sp>
        <p:nvSpPr>
          <p:cNvPr id="231" name="Google Shape;231;p2"/>
          <p:cNvSpPr txBox="1"/>
          <p:nvPr>
            <p:ph type="title"/>
          </p:nvPr>
        </p:nvSpPr>
        <p:spPr>
          <a:xfrm>
            <a:off x="900109" y="202891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E7830"/>
              </a:buClr>
              <a:buSzPts val="3600"/>
              <a:buFont typeface="Arial"/>
              <a:buNone/>
            </a:pPr>
            <a:r>
              <a:rPr lang="en-US">
                <a:solidFill>
                  <a:srgbClr val="9E7830"/>
                </a:solidFill>
              </a:rPr>
              <a:t>What drawback does Computer Aided Diagnosis address?</a:t>
            </a:r>
            <a:endParaRPr/>
          </a:p>
        </p:txBody>
      </p:sp>
      <p:pic>
        <p:nvPicPr>
          <p:cNvPr descr="A picture containing person&#10;&#10;Description automatically generated" id="232" name="Google Shape;232;p2"/>
          <p:cNvPicPr preferRelativeResize="0"/>
          <p:nvPr/>
        </p:nvPicPr>
        <p:blipFill rotWithShape="1">
          <a:blip r:embed="rId3">
            <a:alphaModFix/>
          </a:blip>
          <a:srcRect b="0" l="25498" r="26327" t="0"/>
          <a:stretch/>
        </p:blipFill>
        <p:spPr>
          <a:xfrm>
            <a:off x="7756902" y="1981295"/>
            <a:ext cx="2817863" cy="28954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"/>
          <p:cNvSpPr txBox="1"/>
          <p:nvPr>
            <p:ph type="title"/>
          </p:nvPr>
        </p:nvSpPr>
        <p:spPr>
          <a:xfrm>
            <a:off x="2830664" y="525649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E7830"/>
              </a:buClr>
              <a:buSzPts val="3200"/>
              <a:buFont typeface="Arial"/>
              <a:buNone/>
            </a:pPr>
            <a:r>
              <a:rPr lang="en-US">
                <a:solidFill>
                  <a:srgbClr val="9E7830"/>
                </a:solidFill>
              </a:rPr>
              <a:t>Development Overview</a:t>
            </a:r>
            <a:endParaRPr/>
          </a:p>
        </p:txBody>
      </p:sp>
      <p:sp>
        <p:nvSpPr>
          <p:cNvPr id="238" name="Google Shape;238;p3"/>
          <p:cNvSpPr txBox="1"/>
          <p:nvPr/>
        </p:nvSpPr>
        <p:spPr>
          <a:xfrm>
            <a:off x="2830664" y="1375575"/>
            <a:ext cx="7902877" cy="30162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Initial integration and assessment of existing Computer Aided Diagnosis of Chest X-Ray Images software application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Incorporated validation of Chest X-Ray images prior to primary Convolutional Neural Network classification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Enhanced UI/UX component of web application where users input images for analysis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Produced instructional information section with respect to user’s interaction with web application</a:t>
            </a:r>
            <a:endParaRPr/>
          </a:p>
        </p:txBody>
      </p:sp>
      <p:pic>
        <p:nvPicPr>
          <p:cNvPr id="239" name="Google Shape;23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542" y="313140"/>
            <a:ext cx="2230093" cy="4250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"/>
          <p:cNvSpPr txBox="1"/>
          <p:nvPr>
            <p:ph type="title"/>
          </p:nvPr>
        </p:nvSpPr>
        <p:spPr>
          <a:xfrm>
            <a:off x="55907" y="2509952"/>
            <a:ext cx="2619705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E7830"/>
              </a:buClr>
              <a:buSzPts val="2800"/>
              <a:buFont typeface="Arial"/>
              <a:buNone/>
            </a:pPr>
            <a:r>
              <a:rPr lang="en-US" sz="2800">
                <a:solidFill>
                  <a:srgbClr val="9E7830"/>
                </a:solidFill>
              </a:rPr>
              <a:t>Software Resources &amp; Technologies</a:t>
            </a:r>
            <a:endParaRPr/>
          </a:p>
        </p:txBody>
      </p:sp>
      <p:pic>
        <p:nvPicPr>
          <p:cNvPr id="245" name="Google Shape;24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542" y="313140"/>
            <a:ext cx="2230093" cy="42501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6" name="Google Shape;246;p4"/>
          <p:cNvGrpSpPr/>
          <p:nvPr/>
        </p:nvGrpSpPr>
        <p:grpSpPr>
          <a:xfrm>
            <a:off x="2895512" y="677933"/>
            <a:ext cx="1635214" cy="5158950"/>
            <a:chOff x="2895512" y="525648"/>
            <a:chExt cx="1635214" cy="5158950"/>
          </a:xfrm>
        </p:grpSpPr>
        <p:pic>
          <p:nvPicPr>
            <p:cNvPr descr="Logo, icon&#10;&#10;Description automatically generated" id="247" name="Google Shape;247;p4"/>
            <p:cNvPicPr preferRelativeResize="0"/>
            <p:nvPr/>
          </p:nvPicPr>
          <p:blipFill rotWithShape="1">
            <a:blip r:embed="rId4">
              <a:alphaModFix/>
            </a:blip>
            <a:srcRect b="20596" l="18249" r="17839" t="19403"/>
            <a:stretch/>
          </p:blipFill>
          <p:spPr>
            <a:xfrm>
              <a:off x="2895512" y="2628905"/>
              <a:ext cx="1635214" cy="10399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Shape, icon&#10;&#10;Description automatically generated" id="248" name="Google Shape;248;p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063895" y="525648"/>
              <a:ext cx="1298448" cy="1388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Shape&#10;&#10;Description automatically generated with low confidence" id="249" name="Google Shape;249;p4"/>
            <p:cNvPicPr preferRelativeResize="0"/>
            <p:nvPr/>
          </p:nvPicPr>
          <p:blipFill rotWithShape="1">
            <a:blip r:embed="rId6">
              <a:alphaModFix/>
            </a:blip>
            <a:srcRect b="19310" l="18928" r="18375" t="17869"/>
            <a:stretch/>
          </p:blipFill>
          <p:spPr>
            <a:xfrm>
              <a:off x="3063895" y="4383553"/>
              <a:ext cx="1298448" cy="130104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50" name="Google Shape;250;p4"/>
          <p:cNvGrpSpPr/>
          <p:nvPr/>
        </p:nvGrpSpPr>
        <p:grpSpPr>
          <a:xfrm>
            <a:off x="6275396" y="1782162"/>
            <a:ext cx="1762287" cy="3037960"/>
            <a:chOff x="6239505" y="866784"/>
            <a:chExt cx="1762287" cy="3037960"/>
          </a:xfrm>
        </p:grpSpPr>
        <p:pic>
          <p:nvPicPr>
            <p:cNvPr descr="Icon&#10;&#10;Description automatically generated" id="251" name="Google Shape;251;p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520818" y="866784"/>
              <a:ext cx="1199663" cy="11996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con&#10;&#10;Description automatically generated" id="252" name="Google Shape;252;p4"/>
            <p:cNvPicPr preferRelativeResize="0"/>
            <p:nvPr/>
          </p:nvPicPr>
          <p:blipFill rotWithShape="1">
            <a:blip r:embed="rId8">
              <a:alphaModFix/>
            </a:blip>
            <a:srcRect b="21099" l="3802" r="4766" t="20607"/>
            <a:stretch/>
          </p:blipFill>
          <p:spPr>
            <a:xfrm>
              <a:off x="6239505" y="2781190"/>
              <a:ext cx="1762287" cy="112355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53" name="Google Shape;253;p4"/>
          <p:cNvGrpSpPr/>
          <p:nvPr/>
        </p:nvGrpSpPr>
        <p:grpSpPr>
          <a:xfrm>
            <a:off x="9782352" y="680233"/>
            <a:ext cx="1574359" cy="5156650"/>
            <a:chOff x="9782352" y="680233"/>
            <a:chExt cx="1574359" cy="5156650"/>
          </a:xfrm>
        </p:grpSpPr>
        <p:pic>
          <p:nvPicPr>
            <p:cNvPr descr="Icon&#10;&#10;Description automatically generated" id="254" name="Google Shape;254;p4"/>
            <p:cNvPicPr preferRelativeResize="0"/>
            <p:nvPr/>
          </p:nvPicPr>
          <p:blipFill rotWithShape="1">
            <a:blip r:embed="rId9">
              <a:alphaModFix/>
            </a:blip>
            <a:srcRect b="5489" l="0" r="0" t="4628"/>
            <a:stretch/>
          </p:blipFill>
          <p:spPr>
            <a:xfrm>
              <a:off x="9782352" y="2608889"/>
              <a:ext cx="1574359" cy="13855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con&#10;&#10;Description automatically generated" id="255" name="Google Shape;255;p4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878957" y="680233"/>
              <a:ext cx="1381151" cy="13839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con&#10;&#10;Description automatically generated" id="256" name="Google Shape;256;p4"/>
            <p:cNvPicPr preferRelativeResize="0"/>
            <p:nvPr/>
          </p:nvPicPr>
          <p:blipFill rotWithShape="1">
            <a:blip r:embed="rId11">
              <a:alphaModFix/>
            </a:blip>
            <a:srcRect b="20795" l="20036" r="20148" t="18999"/>
            <a:stretch/>
          </p:blipFill>
          <p:spPr>
            <a:xfrm>
              <a:off x="9878957" y="4539148"/>
              <a:ext cx="1289363" cy="129773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5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Sequence Diagram 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System Design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Object Design</a:t>
            </a:r>
            <a:endParaRPr/>
          </a:p>
        </p:txBody>
      </p:sp>
      <p:grpSp>
        <p:nvGrpSpPr>
          <p:cNvPr id="262" name="Google Shape;262;p5"/>
          <p:cNvGrpSpPr/>
          <p:nvPr/>
        </p:nvGrpSpPr>
        <p:grpSpPr>
          <a:xfrm>
            <a:off x="2555362" y="2291874"/>
            <a:ext cx="487681" cy="2279905"/>
            <a:chOff x="1975104" y="2011680"/>
            <a:chExt cx="487681" cy="2779777"/>
          </a:xfrm>
        </p:grpSpPr>
        <p:sp>
          <p:nvSpPr>
            <p:cNvPr id="263" name="Google Shape;263;p5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5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5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p5"/>
          <p:cNvGrpSpPr/>
          <p:nvPr/>
        </p:nvGrpSpPr>
        <p:grpSpPr>
          <a:xfrm rot="10800000">
            <a:off x="9148955" y="2291874"/>
            <a:ext cx="487681" cy="2279905"/>
            <a:chOff x="1975104" y="2011680"/>
            <a:chExt cx="487681" cy="2779777"/>
          </a:xfrm>
        </p:grpSpPr>
        <p:sp>
          <p:nvSpPr>
            <p:cNvPr id="267" name="Google Shape;267;p5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5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5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6"/>
          <p:cNvSpPr txBox="1"/>
          <p:nvPr>
            <p:ph type="title"/>
          </p:nvPr>
        </p:nvSpPr>
        <p:spPr>
          <a:xfrm>
            <a:off x="302397" y="2681544"/>
            <a:ext cx="1856382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E7830"/>
              </a:buClr>
              <a:buSzPts val="2800"/>
              <a:buFont typeface="Arial"/>
              <a:buNone/>
            </a:pPr>
            <a:r>
              <a:rPr lang="en-US" sz="2800">
                <a:solidFill>
                  <a:srgbClr val="9E7830"/>
                </a:solidFill>
              </a:rPr>
              <a:t>Sequence Diagram</a:t>
            </a:r>
            <a:endParaRPr sz="2800"/>
          </a:p>
        </p:txBody>
      </p:sp>
      <p:pic>
        <p:nvPicPr>
          <p:cNvPr id="275" name="Google Shape;27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542" y="313140"/>
            <a:ext cx="2230093" cy="425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74767" y="415026"/>
            <a:ext cx="7690104" cy="60279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"/>
          <p:cNvSpPr txBox="1"/>
          <p:nvPr>
            <p:ph type="title"/>
          </p:nvPr>
        </p:nvSpPr>
        <p:spPr>
          <a:xfrm>
            <a:off x="479313" y="2683498"/>
            <a:ext cx="150254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E7830"/>
              </a:buClr>
              <a:buSzPts val="2800"/>
              <a:buFont typeface="Arial"/>
              <a:buNone/>
            </a:pPr>
            <a:r>
              <a:rPr lang="en-US" sz="2800">
                <a:solidFill>
                  <a:srgbClr val="9E7830"/>
                </a:solidFill>
              </a:rPr>
              <a:t>System Design</a:t>
            </a:r>
            <a:endParaRPr sz="2800"/>
          </a:p>
        </p:txBody>
      </p:sp>
      <p:pic>
        <p:nvPicPr>
          <p:cNvPr id="282" name="Google Shape;28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542" y="313140"/>
            <a:ext cx="2230093" cy="4250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283" name="Google Shape;283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03662" y="604319"/>
            <a:ext cx="7686258" cy="56532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8"/>
          <p:cNvSpPr txBox="1"/>
          <p:nvPr>
            <p:ph type="title"/>
          </p:nvPr>
        </p:nvSpPr>
        <p:spPr>
          <a:xfrm>
            <a:off x="479313" y="2683498"/>
            <a:ext cx="150254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E7830"/>
              </a:buClr>
              <a:buSzPts val="2800"/>
              <a:buFont typeface="Arial"/>
              <a:buNone/>
            </a:pPr>
            <a:r>
              <a:rPr lang="en-US" sz="2800">
                <a:solidFill>
                  <a:srgbClr val="9E7830"/>
                </a:solidFill>
              </a:rPr>
              <a:t>Object Design</a:t>
            </a:r>
            <a:endParaRPr sz="2800"/>
          </a:p>
        </p:txBody>
      </p:sp>
      <p:pic>
        <p:nvPicPr>
          <p:cNvPr id="289" name="Google Shape;28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542" y="313140"/>
            <a:ext cx="2230093" cy="4250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290" name="Google Shape;290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11474" y="553371"/>
            <a:ext cx="4826544" cy="5755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9"/>
          <p:cNvSpPr txBox="1"/>
          <p:nvPr>
            <p:ph idx="1" type="body"/>
          </p:nvPr>
        </p:nvSpPr>
        <p:spPr>
          <a:xfrm>
            <a:off x="279072" y="1738579"/>
            <a:ext cx="3135864" cy="41485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</a:pPr>
            <a:r>
              <a:rPr lang="en-US"/>
              <a:t>Our efforts in this project lead to adding key features to the fortitude of the application and making users utilization straightforward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</a:pPr>
            <a:r>
              <a:rPr lang="en-US"/>
              <a:t>Both principal CNN models in the current system perform are highly accurate and loosely coupled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</a:pPr>
            <a:r>
              <a:rPr lang="en-US"/>
              <a:t>Therefore, future endeavors in this project have many options for features given the strong foundation from Dr. Mondal and his graduate students and our contribution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</a:pPr>
            <a:r>
              <a:t/>
            </a:r>
            <a:endParaRPr/>
          </a:p>
        </p:txBody>
      </p:sp>
      <p:sp>
        <p:nvSpPr>
          <p:cNvPr id="296" name="Google Shape;296;p9"/>
          <p:cNvSpPr txBox="1"/>
          <p:nvPr>
            <p:ph type="title"/>
          </p:nvPr>
        </p:nvSpPr>
        <p:spPr>
          <a:xfrm>
            <a:off x="279072" y="299008"/>
            <a:ext cx="3135864" cy="1163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E7830"/>
              </a:buClr>
              <a:buSzPts val="3200"/>
              <a:buFont typeface="Arial"/>
              <a:buNone/>
            </a:pPr>
            <a:r>
              <a:rPr lang="en-US" sz="3200">
                <a:solidFill>
                  <a:srgbClr val="9E7830"/>
                </a:solidFill>
              </a:rPr>
              <a:t>In Conclusion</a:t>
            </a:r>
            <a:endParaRPr/>
          </a:p>
        </p:txBody>
      </p:sp>
      <p:pic>
        <p:nvPicPr>
          <p:cNvPr id="297" name="Google Shape;297;p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633" l="0" r="0" t="10633"/>
          <a:stretch/>
        </p:blipFill>
        <p:spPr>
          <a:xfrm>
            <a:off x="7192211" y="1139997"/>
            <a:ext cx="3978997" cy="267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9"/>
          <p:cNvPicPr preferRelativeResize="0"/>
          <p:nvPr/>
        </p:nvPicPr>
        <p:blipFill rotWithShape="1">
          <a:blip r:embed="rId4">
            <a:alphaModFix/>
          </a:blip>
          <a:srcRect b="0" l="18821" r="15236" t="5928"/>
          <a:stretch/>
        </p:blipFill>
        <p:spPr>
          <a:xfrm>
            <a:off x="3666227" y="3569274"/>
            <a:ext cx="3173639" cy="24240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