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Lst>
  <p:sldIdLst>
    <p:sldId id="285"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89"/>
    <p:restoredTop sz="94694"/>
  </p:normalViewPr>
  <p:slideViewPr>
    <p:cSldViewPr snapToGrid="0" snapToObjects="1">
      <p:cViewPr>
        <p:scale>
          <a:sx n="25" d="100"/>
          <a:sy n="25" d="100"/>
        </p:scale>
        <p:origin x="159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6035227" y="7"/>
            <a:ext cx="37855973" cy="32918395"/>
          </a:xfrm>
          <a:prstGeom prst="rect">
            <a:avLst/>
          </a:prstGeom>
        </p:spPr>
      </p:pic>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0621487"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41216987" y="1016364"/>
            <a:ext cx="1881295" cy="2545858"/>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2" name="Content Placeholder 4" descr="A close up of a sign&#10;&#10;Description automatically generated">
            <a:extLst>
              <a:ext uri="{FF2B5EF4-FFF2-40B4-BE49-F238E27FC236}">
                <a16:creationId xmlns:a16="http://schemas.microsoft.com/office/drawing/2014/main" id="{49136BCC-E229-4CF6-A7A5-5F5AAA4495C8}"/>
              </a:ext>
            </a:extLst>
          </p:cNvPr>
          <p:cNvPicPr>
            <a:picLocks noChangeAspect="1"/>
          </p:cNvPicPr>
          <p:nvPr userDrawn="1"/>
        </p:nvPicPr>
        <p:blipFill>
          <a:blip r:embed="rId3"/>
          <a:stretch>
            <a:fillRect/>
          </a:stretch>
        </p:blipFill>
        <p:spPr>
          <a:xfrm>
            <a:off x="1097308" y="29227770"/>
            <a:ext cx="3641448" cy="3126894"/>
          </a:xfrm>
          <a:prstGeom prst="rect">
            <a:avLst/>
          </a:prstGeom>
        </p:spPr>
      </p:pic>
      <p:sp>
        <p:nvSpPr>
          <p:cNvPr id="3" name="TextBox 2">
            <a:extLst>
              <a:ext uri="{FF2B5EF4-FFF2-40B4-BE49-F238E27FC236}">
                <a16:creationId xmlns:a16="http://schemas.microsoft.com/office/drawing/2014/main" id="{B546EBF5-CE89-4E5A-8BEB-E89CBAA71D4D}"/>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750746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6035227" y="7"/>
            <a:ext cx="37855973" cy="32918395"/>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0588059" y="16261694"/>
            <a:ext cx="32918410" cy="395021"/>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41218359" y="992179"/>
            <a:ext cx="1881295" cy="2545853"/>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4" name="Content Placeholder 4" descr="A close up of a sign&#10;&#10;Description automatically generated">
            <a:extLst>
              <a:ext uri="{FF2B5EF4-FFF2-40B4-BE49-F238E27FC236}">
                <a16:creationId xmlns:a16="http://schemas.microsoft.com/office/drawing/2014/main" id="{03B8D340-9F7A-4CBF-BEF8-6B4C568F9C50}"/>
              </a:ext>
            </a:extLst>
          </p:cNvPr>
          <p:cNvPicPr>
            <a:picLocks noChangeAspect="1"/>
          </p:cNvPicPr>
          <p:nvPr userDrawn="1"/>
        </p:nvPicPr>
        <p:blipFill>
          <a:blip r:embed="rId3"/>
          <a:stretch>
            <a:fillRect/>
          </a:stretch>
        </p:blipFill>
        <p:spPr>
          <a:xfrm>
            <a:off x="1097308" y="29227770"/>
            <a:ext cx="3641448" cy="3126894"/>
          </a:xfrm>
          <a:prstGeom prst="rect">
            <a:avLst/>
          </a:prstGeom>
        </p:spPr>
      </p:pic>
      <p:sp>
        <p:nvSpPr>
          <p:cNvPr id="5" name="TextBox 4">
            <a:extLst>
              <a:ext uri="{FF2B5EF4-FFF2-40B4-BE49-F238E27FC236}">
                <a16:creationId xmlns:a16="http://schemas.microsoft.com/office/drawing/2014/main" id="{43DFFA47-0EB6-420B-B4D0-2C31769288CC}"/>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67533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5618095" cy="329184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0665972"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41216987" y="1016364"/>
            <a:ext cx="1881295" cy="2545858"/>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2" name="Picture 1" descr="A picture containing drawing&#10;&#10;Description automatically generated">
            <a:extLst>
              <a:ext uri="{FF2B5EF4-FFF2-40B4-BE49-F238E27FC236}">
                <a16:creationId xmlns:a16="http://schemas.microsoft.com/office/drawing/2014/main" id="{07028BA8-DD1B-460F-88FD-033259AD3135}"/>
              </a:ext>
            </a:extLst>
          </p:cNvPr>
          <p:cNvPicPr>
            <a:picLocks noChangeAspect="1"/>
          </p:cNvPicPr>
          <p:nvPr userDrawn="1"/>
        </p:nvPicPr>
        <p:blipFill>
          <a:blip r:embed="rId3"/>
          <a:stretch>
            <a:fillRect/>
          </a:stretch>
        </p:blipFill>
        <p:spPr>
          <a:xfrm>
            <a:off x="955097" y="28947040"/>
            <a:ext cx="3641446" cy="3126894"/>
          </a:xfrm>
          <a:prstGeom prst="rect">
            <a:avLst/>
          </a:prstGeom>
        </p:spPr>
      </p:pic>
      <p:sp>
        <p:nvSpPr>
          <p:cNvPr id="4" name="TextBox 3">
            <a:extLst>
              <a:ext uri="{FF2B5EF4-FFF2-40B4-BE49-F238E27FC236}">
                <a16:creationId xmlns:a16="http://schemas.microsoft.com/office/drawing/2014/main" id="{42BAD091-FCA5-4809-8F31-1ED0C678A528}"/>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3779246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4538960" y="30510487"/>
            <a:ext cx="1481328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30998160" y="30510487"/>
            <a:ext cx="987552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3A4B309E-2E11-4DCE-BCD9-FA2B521227F2}"/>
              </a:ext>
            </a:extLst>
          </p:cNvPr>
          <p:cNvPicPr>
            <a:picLocks noChangeAspect="1"/>
          </p:cNvPicPr>
          <p:nvPr userDrawn="1"/>
        </p:nvPicPr>
        <p:blipFill rotWithShape="1">
          <a:blip r:embed="rId5"/>
          <a:srcRect l="13750" b="14612"/>
          <a:stretch/>
        </p:blipFill>
        <p:spPr>
          <a:xfrm>
            <a:off x="6035227" y="7"/>
            <a:ext cx="37855973" cy="32918395"/>
          </a:xfrm>
          <a:prstGeom prst="rect">
            <a:avLst/>
          </a:prstGeom>
        </p:spPr>
      </p:pic>
      <p:sp>
        <p:nvSpPr>
          <p:cNvPr id="9" name="Title 1">
            <a:extLst>
              <a:ext uri="{FF2B5EF4-FFF2-40B4-BE49-F238E27FC236}">
                <a16:creationId xmlns:a16="http://schemas.microsoft.com/office/drawing/2014/main" id="{17D33457-CA34-4D78-B512-0BC0C60E714D}"/>
              </a:ext>
            </a:extLst>
          </p:cNvPr>
          <p:cNvSpPr txBox="1">
            <a:spLocks/>
          </p:cNvSpPr>
          <p:nvPr userDrawn="1"/>
        </p:nvSpPr>
        <p:spPr>
          <a:xfrm>
            <a:off x="6912862" y="2555688"/>
            <a:ext cx="34987151" cy="568394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dirty="0"/>
          </a:p>
        </p:txBody>
      </p:sp>
      <p:sp>
        <p:nvSpPr>
          <p:cNvPr id="10" name="Content Placeholder 2">
            <a:extLst>
              <a:ext uri="{FF2B5EF4-FFF2-40B4-BE49-F238E27FC236}">
                <a16:creationId xmlns:a16="http://schemas.microsoft.com/office/drawing/2014/main" id="{A163A971-62A8-4DDC-92C3-1332F0AAA496}"/>
              </a:ext>
            </a:extLst>
          </p:cNvPr>
          <p:cNvSpPr txBox="1">
            <a:spLocks/>
          </p:cNvSpPr>
          <p:nvPr userDrawn="1"/>
        </p:nvSpPr>
        <p:spPr>
          <a:xfrm>
            <a:off x="6912864" y="8763002"/>
            <a:ext cx="34987147" cy="1898599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dirty="0"/>
          </a:p>
        </p:txBody>
      </p:sp>
      <p:sp>
        <p:nvSpPr>
          <p:cNvPr id="11" name="Rectangle 10">
            <a:extLst>
              <a:ext uri="{FF2B5EF4-FFF2-40B4-BE49-F238E27FC236}">
                <a16:creationId xmlns:a16="http://schemas.microsoft.com/office/drawing/2014/main" id="{5DA331F8-709A-43B7-B257-79CD7BB8C041}"/>
              </a:ext>
            </a:extLst>
          </p:cNvPr>
          <p:cNvSpPr/>
          <p:nvPr userDrawn="1"/>
        </p:nvSpPr>
        <p:spPr>
          <a:xfrm rot="5400000" flipH="1">
            <a:off x="-10621487"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grpSp>
        <p:nvGrpSpPr>
          <p:cNvPr id="12" name="Group 11">
            <a:extLst>
              <a:ext uri="{FF2B5EF4-FFF2-40B4-BE49-F238E27FC236}">
                <a16:creationId xmlns:a16="http://schemas.microsoft.com/office/drawing/2014/main" id="{8E24A75E-F861-4AC4-81E7-8792F3974BF4}"/>
              </a:ext>
            </a:extLst>
          </p:cNvPr>
          <p:cNvGrpSpPr/>
          <p:nvPr userDrawn="1"/>
        </p:nvGrpSpPr>
        <p:grpSpPr>
          <a:xfrm>
            <a:off x="41216987" y="1016364"/>
            <a:ext cx="1881295" cy="2545858"/>
            <a:chOff x="11140977" y="745236"/>
            <a:chExt cx="522582" cy="530387"/>
          </a:xfrm>
        </p:grpSpPr>
        <p:sp>
          <p:nvSpPr>
            <p:cNvPr id="13" name="Rectangle 12">
              <a:extLst>
                <a:ext uri="{FF2B5EF4-FFF2-40B4-BE49-F238E27FC236}">
                  <a16:creationId xmlns:a16="http://schemas.microsoft.com/office/drawing/2014/main" id="{D8985CD6-232F-475F-A2BE-681712645810}"/>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4" name="Rectangle 13">
              <a:extLst>
                <a:ext uri="{FF2B5EF4-FFF2-40B4-BE49-F238E27FC236}">
                  <a16:creationId xmlns:a16="http://schemas.microsoft.com/office/drawing/2014/main" id="{1034DB31-ED88-43C2-A111-9026427E69F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
        <p:nvSpPr>
          <p:cNvPr id="15" name="TextBox 14">
            <a:extLst>
              <a:ext uri="{FF2B5EF4-FFF2-40B4-BE49-F238E27FC236}">
                <a16:creationId xmlns:a16="http://schemas.microsoft.com/office/drawing/2014/main" id="{EEFF6EF2-C5DE-49D8-A13D-D77BEF05E92A}"/>
              </a:ext>
            </a:extLst>
          </p:cNvPr>
          <p:cNvSpPr txBox="1"/>
          <p:nvPr userDrawn="1"/>
        </p:nvSpPr>
        <p:spPr>
          <a:xfrm>
            <a:off x="19259723" y="30824712"/>
            <a:ext cx="23635886" cy="707886"/>
          </a:xfrm>
          <a:prstGeom prst="rect">
            <a:avLst/>
          </a:prstGeom>
          <a:noFill/>
        </p:spPr>
        <p:txBody>
          <a:bodyPr wrap="square" rtlCol="0">
            <a:spAutoFit/>
          </a:bodyPr>
          <a:lstStyle/>
          <a:p>
            <a:pPr algn="r"/>
            <a:r>
              <a:rPr lang="en-US" sz="40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pic>
        <p:nvPicPr>
          <p:cNvPr id="17" name="Content Placeholder 4" descr="A close up of a sign&#10;&#10;Description automatically generated">
            <a:extLst>
              <a:ext uri="{FF2B5EF4-FFF2-40B4-BE49-F238E27FC236}">
                <a16:creationId xmlns:a16="http://schemas.microsoft.com/office/drawing/2014/main" id="{E1EFD65A-5794-4EF4-9812-2A21C91C71BB}"/>
              </a:ext>
            </a:extLst>
          </p:cNvPr>
          <p:cNvPicPr>
            <a:picLocks noChangeAspect="1"/>
          </p:cNvPicPr>
          <p:nvPr userDrawn="1"/>
        </p:nvPicPr>
        <p:blipFill>
          <a:blip r:embed="rId6"/>
          <a:stretch>
            <a:fillRect/>
          </a:stretch>
        </p:blipFill>
        <p:spPr>
          <a:xfrm>
            <a:off x="1097308" y="29227770"/>
            <a:ext cx="3641448" cy="3126894"/>
          </a:xfrm>
          <a:prstGeom prst="rect">
            <a:avLst/>
          </a:prstGeom>
        </p:spPr>
      </p:pic>
    </p:spTree>
    <p:extLst>
      <p:ext uri="{BB962C8B-B14F-4D97-AF65-F5344CB8AC3E}">
        <p14:creationId xmlns:p14="http://schemas.microsoft.com/office/powerpoint/2010/main" val="2115382619"/>
      </p:ext>
    </p:extLst>
  </p:cSld>
  <p:clrMap bg1="lt1" tx1="dk1" bg2="lt2" tx2="dk2" accent1="accent1" accent2="accent2" accent3="accent3" accent4="accent4" accent5="accent5" accent6="accent6" hlink="hlink" folHlink="folHlink"/>
  <p:sldLayoutIdLst>
    <p:sldLayoutId id="2147483652" r:id="rId1"/>
    <p:sldLayoutId id="2147483674" r:id="rId2"/>
    <p:sldLayoutId id="2147483657" r:id="rId3"/>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F7B03C9F-CFCF-4D70-B0A0-7B47DC722CB5}"/>
              </a:ext>
            </a:extLst>
          </p:cNvPr>
          <p:cNvSpPr txBox="1">
            <a:spLocks noChangeArrowheads="1"/>
          </p:cNvSpPr>
          <p:nvPr/>
        </p:nvSpPr>
        <p:spPr bwMode="auto">
          <a:xfrm>
            <a:off x="6816436" y="617630"/>
            <a:ext cx="34392524" cy="2154436"/>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000" b="1" dirty="0">
                <a:solidFill>
                  <a:schemeClr val="bg1"/>
                </a:solidFill>
              </a:rPr>
              <a:t>Knight Foundation School of Computing and Information Sciences</a:t>
            </a:r>
          </a:p>
          <a:p>
            <a:pPr eaLnBrk="1" hangingPunct="1"/>
            <a:r>
              <a:rPr lang="en-US" altLang="en-US" sz="5400" i="1" dirty="0">
                <a:solidFill>
                  <a:schemeClr val="bg1"/>
                </a:solidFill>
              </a:rPr>
              <a:t>Spring 2023 Senior Design Project</a:t>
            </a:r>
          </a:p>
        </p:txBody>
      </p:sp>
      <p:sp>
        <p:nvSpPr>
          <p:cNvPr id="37" name="Text Box 12">
            <a:extLst>
              <a:ext uri="{FF2B5EF4-FFF2-40B4-BE49-F238E27FC236}">
                <a16:creationId xmlns:a16="http://schemas.microsoft.com/office/drawing/2014/main" id="{A16799FF-41A7-4F9F-85E6-C075AAC125D8}"/>
              </a:ext>
            </a:extLst>
          </p:cNvPr>
          <p:cNvSpPr txBox="1">
            <a:spLocks noChangeArrowheads="1"/>
          </p:cNvSpPr>
          <p:nvPr/>
        </p:nvSpPr>
        <p:spPr bwMode="auto">
          <a:xfrm>
            <a:off x="6816436" y="2979162"/>
            <a:ext cx="35204400"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0000" b="1" dirty="0">
                <a:solidFill>
                  <a:srgbClr val="00FFFF"/>
                </a:solidFill>
              </a:rPr>
              <a:t>Apple Watch Weight App</a:t>
            </a:r>
          </a:p>
          <a:p>
            <a:pPr eaLnBrk="1" hangingPunct="1">
              <a:spcBef>
                <a:spcPct val="0"/>
              </a:spcBef>
              <a:buFontTx/>
              <a:buNone/>
            </a:pPr>
            <a:r>
              <a:rPr lang="en-US" altLang="en-US" sz="3500" b="1" dirty="0">
                <a:solidFill>
                  <a:schemeClr val="bg1"/>
                </a:solidFill>
              </a:rPr>
              <a:t>Students: </a:t>
            </a:r>
            <a:r>
              <a:rPr lang="en-US" altLang="en-US" sz="3500" b="1" u="sng" dirty="0">
                <a:solidFill>
                  <a:schemeClr val="bg1"/>
                </a:solidFill>
              </a:rPr>
              <a:t>Jem Alvarez</a:t>
            </a:r>
            <a:r>
              <a:rPr lang="en-US" altLang="en-US" sz="3500" dirty="0">
                <a:solidFill>
                  <a:schemeClr val="bg1"/>
                </a:solidFill>
              </a:rPr>
              <a:t>, </a:t>
            </a:r>
            <a:r>
              <a:rPr lang="en-US" altLang="en-US" sz="3500" i="1" dirty="0">
                <a:solidFill>
                  <a:schemeClr val="bg1"/>
                </a:solidFill>
              </a:rPr>
              <a:t>Daniel Condly, Kevin Velazco, Jonathan Rivero, Erick Gabriel Rivera</a:t>
            </a:r>
          </a:p>
          <a:p>
            <a:pPr eaLnBrk="1" hangingPunct="1">
              <a:spcBef>
                <a:spcPct val="0"/>
              </a:spcBef>
              <a:buFontTx/>
              <a:buNone/>
            </a:pPr>
            <a:r>
              <a:rPr lang="en-US" altLang="en-US" sz="3500" b="1" dirty="0">
                <a:solidFill>
                  <a:schemeClr val="bg1"/>
                </a:solidFill>
              </a:rPr>
              <a:t>Mentor:</a:t>
            </a:r>
            <a:r>
              <a:rPr lang="en-US" altLang="en-US" sz="3500" b="1" i="1" dirty="0">
                <a:solidFill>
                  <a:schemeClr val="bg1"/>
                </a:solidFill>
              </a:rPr>
              <a:t> </a:t>
            </a:r>
            <a:r>
              <a:rPr lang="en-US" altLang="en-US" sz="3500" i="1" dirty="0">
                <a:solidFill>
                  <a:schemeClr val="bg1"/>
                </a:solidFill>
              </a:rPr>
              <a:t>Jessica Ramella</a:t>
            </a:r>
            <a:endParaRPr lang="en-US" altLang="ja-JP" sz="3500" dirty="0">
              <a:solidFill>
                <a:schemeClr val="bg1"/>
              </a:solidFill>
            </a:endParaRPr>
          </a:p>
          <a:p>
            <a:pPr eaLnBrk="1" hangingPunct="1">
              <a:spcBef>
                <a:spcPct val="0"/>
              </a:spcBef>
              <a:buFontTx/>
              <a:buNone/>
            </a:pPr>
            <a:r>
              <a:rPr lang="en-US" altLang="en-US" sz="3500" b="1" dirty="0">
                <a:solidFill>
                  <a:schemeClr val="bg1"/>
                </a:solidFill>
              </a:rPr>
              <a:t>Instructor/Faculty:</a:t>
            </a:r>
            <a:r>
              <a:rPr lang="en-US" altLang="en-US" sz="3500" b="1" i="1" dirty="0">
                <a:solidFill>
                  <a:schemeClr val="bg1"/>
                </a:solidFill>
              </a:rPr>
              <a:t> </a:t>
            </a:r>
            <a:r>
              <a:rPr lang="en-US" altLang="en-US" sz="3500" i="1" dirty="0">
                <a:solidFill>
                  <a:schemeClr val="bg1"/>
                </a:solidFill>
              </a:rPr>
              <a:t> Dr. Masoud Sadjadi, </a:t>
            </a:r>
            <a:r>
              <a:rPr lang="en-US" altLang="en-US" sz="3500" dirty="0">
                <a:solidFill>
                  <a:schemeClr val="bg1"/>
                </a:solidFill>
              </a:rPr>
              <a:t>Florida International University</a:t>
            </a:r>
          </a:p>
        </p:txBody>
      </p:sp>
      <p:sp>
        <p:nvSpPr>
          <p:cNvPr id="6" name="Text Box 19">
            <a:extLst>
              <a:ext uri="{FF2B5EF4-FFF2-40B4-BE49-F238E27FC236}">
                <a16:creationId xmlns:a16="http://schemas.microsoft.com/office/drawing/2014/main" id="{6EA09971-4FFE-4DD7-9DFC-A0E06C2D136E}"/>
              </a:ext>
            </a:extLst>
          </p:cNvPr>
          <p:cNvSpPr txBox="1">
            <a:spLocks noChangeArrowheads="1"/>
          </p:cNvSpPr>
          <p:nvPr/>
        </p:nvSpPr>
        <p:spPr bwMode="auto">
          <a:xfrm>
            <a:off x="21757481" y="6642533"/>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CURRENT SYSTEM</a:t>
            </a:r>
          </a:p>
        </p:txBody>
      </p:sp>
      <p:sp>
        <p:nvSpPr>
          <p:cNvPr id="7" name="Text Box 19">
            <a:extLst>
              <a:ext uri="{FF2B5EF4-FFF2-40B4-BE49-F238E27FC236}">
                <a16:creationId xmlns:a16="http://schemas.microsoft.com/office/drawing/2014/main" id="{06532C5F-ACE9-4ED3-8180-EBB60A972C40}"/>
              </a:ext>
            </a:extLst>
          </p:cNvPr>
          <p:cNvSpPr txBox="1">
            <a:spLocks noChangeArrowheads="1"/>
          </p:cNvSpPr>
          <p:nvPr/>
        </p:nvSpPr>
        <p:spPr bwMode="auto">
          <a:xfrm>
            <a:off x="35661600" y="6689869"/>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REQUIREMENTS</a:t>
            </a:r>
          </a:p>
        </p:txBody>
      </p:sp>
      <p:sp>
        <p:nvSpPr>
          <p:cNvPr id="8" name="Text Box 19">
            <a:extLst>
              <a:ext uri="{FF2B5EF4-FFF2-40B4-BE49-F238E27FC236}">
                <a16:creationId xmlns:a16="http://schemas.microsoft.com/office/drawing/2014/main" id="{269EC152-8B1C-4A7D-A084-0D5905BC8C0E}"/>
              </a:ext>
            </a:extLst>
          </p:cNvPr>
          <p:cNvSpPr txBox="1">
            <a:spLocks noChangeArrowheads="1"/>
          </p:cNvSpPr>
          <p:nvPr/>
        </p:nvSpPr>
        <p:spPr bwMode="auto">
          <a:xfrm>
            <a:off x="7886700" y="11994512"/>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SYSTEM DESIGN</a:t>
            </a:r>
          </a:p>
        </p:txBody>
      </p:sp>
      <p:sp>
        <p:nvSpPr>
          <p:cNvPr id="10" name="Text Box 19">
            <a:extLst>
              <a:ext uri="{FF2B5EF4-FFF2-40B4-BE49-F238E27FC236}">
                <a16:creationId xmlns:a16="http://schemas.microsoft.com/office/drawing/2014/main" id="{672F5560-2870-429C-8B64-4163E5209C67}"/>
              </a:ext>
            </a:extLst>
          </p:cNvPr>
          <p:cNvSpPr txBox="1">
            <a:spLocks noChangeArrowheads="1"/>
          </p:cNvSpPr>
          <p:nvPr/>
        </p:nvSpPr>
        <p:spPr bwMode="auto">
          <a:xfrm>
            <a:off x="21757481" y="11994512"/>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OBJECT DESIGN</a:t>
            </a:r>
          </a:p>
        </p:txBody>
      </p:sp>
      <p:sp>
        <p:nvSpPr>
          <p:cNvPr id="11" name="Text Box 19">
            <a:extLst>
              <a:ext uri="{FF2B5EF4-FFF2-40B4-BE49-F238E27FC236}">
                <a16:creationId xmlns:a16="http://schemas.microsoft.com/office/drawing/2014/main" id="{74F4481C-9406-44B3-A451-653330380CE6}"/>
              </a:ext>
            </a:extLst>
          </p:cNvPr>
          <p:cNvSpPr txBox="1">
            <a:spLocks noChangeArrowheads="1"/>
          </p:cNvSpPr>
          <p:nvPr/>
        </p:nvSpPr>
        <p:spPr bwMode="auto">
          <a:xfrm>
            <a:off x="35661600" y="12057699"/>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IMPLEMENTATION</a:t>
            </a:r>
          </a:p>
        </p:txBody>
      </p:sp>
      <p:sp>
        <p:nvSpPr>
          <p:cNvPr id="12" name="Text Box 19">
            <a:extLst>
              <a:ext uri="{FF2B5EF4-FFF2-40B4-BE49-F238E27FC236}">
                <a16:creationId xmlns:a16="http://schemas.microsoft.com/office/drawing/2014/main" id="{644F9A4B-E671-4196-ABE9-3E0CC2ACF32E}"/>
              </a:ext>
            </a:extLst>
          </p:cNvPr>
          <p:cNvSpPr txBox="1">
            <a:spLocks noChangeArrowheads="1"/>
          </p:cNvSpPr>
          <p:nvPr/>
        </p:nvSpPr>
        <p:spPr bwMode="auto">
          <a:xfrm>
            <a:off x="7886700" y="224965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VERIFICATION</a:t>
            </a:r>
          </a:p>
        </p:txBody>
      </p:sp>
      <p:sp>
        <p:nvSpPr>
          <p:cNvPr id="14" name="Text Box 19">
            <a:extLst>
              <a:ext uri="{FF2B5EF4-FFF2-40B4-BE49-F238E27FC236}">
                <a16:creationId xmlns:a16="http://schemas.microsoft.com/office/drawing/2014/main" id="{847D3F6D-D6C0-450A-8B3F-5501660E5956}"/>
              </a:ext>
            </a:extLst>
          </p:cNvPr>
          <p:cNvSpPr txBox="1">
            <a:spLocks noChangeArrowheads="1"/>
          </p:cNvSpPr>
          <p:nvPr/>
        </p:nvSpPr>
        <p:spPr bwMode="auto">
          <a:xfrm>
            <a:off x="21757481" y="224965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SUMMARY</a:t>
            </a:r>
          </a:p>
        </p:txBody>
      </p:sp>
      <p:sp>
        <p:nvSpPr>
          <p:cNvPr id="16" name="Text Box 19">
            <a:extLst>
              <a:ext uri="{FF2B5EF4-FFF2-40B4-BE49-F238E27FC236}">
                <a16:creationId xmlns:a16="http://schemas.microsoft.com/office/drawing/2014/main" id="{CF740477-4FA0-4BBB-B59B-982FBB70F18B}"/>
              </a:ext>
            </a:extLst>
          </p:cNvPr>
          <p:cNvSpPr txBox="1">
            <a:spLocks noChangeArrowheads="1"/>
          </p:cNvSpPr>
          <p:nvPr/>
        </p:nvSpPr>
        <p:spPr bwMode="auto">
          <a:xfrm>
            <a:off x="35661600" y="22496545"/>
            <a:ext cx="4114800" cy="547919"/>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SCREENSHOTS</a:t>
            </a:r>
          </a:p>
        </p:txBody>
      </p:sp>
      <p:sp>
        <p:nvSpPr>
          <p:cNvPr id="18" name="Text Box 72">
            <a:extLst>
              <a:ext uri="{FF2B5EF4-FFF2-40B4-BE49-F238E27FC236}">
                <a16:creationId xmlns:a16="http://schemas.microsoft.com/office/drawing/2014/main" id="{04336508-EA3D-4B89-8316-1F22DC8D18AB}"/>
              </a:ext>
            </a:extLst>
          </p:cNvPr>
          <p:cNvSpPr txBox="1">
            <a:spLocks noChangeArrowheads="1"/>
          </p:cNvSpPr>
          <p:nvPr/>
        </p:nvSpPr>
        <p:spPr bwMode="auto">
          <a:xfrm>
            <a:off x="6655820" y="31775400"/>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chemeClr val="bg2"/>
                </a:solidFill>
              </a:rPr>
              <a:t>The material presented in this poster is based upon the work supported by Jessica Remella. We thank Jessica Ramella for her assistance and mentorship that we received throughout the senior design project.</a:t>
            </a:r>
          </a:p>
        </p:txBody>
      </p:sp>
      <p:sp>
        <p:nvSpPr>
          <p:cNvPr id="20" name="Text Box 19">
            <a:extLst>
              <a:ext uri="{FF2B5EF4-FFF2-40B4-BE49-F238E27FC236}">
                <a16:creationId xmlns:a16="http://schemas.microsoft.com/office/drawing/2014/main" id="{689AD506-6E2C-44FC-88D5-A5E74F7E6824}"/>
              </a:ext>
            </a:extLst>
          </p:cNvPr>
          <p:cNvSpPr txBox="1">
            <a:spLocks noChangeArrowheads="1"/>
          </p:cNvSpPr>
          <p:nvPr/>
        </p:nvSpPr>
        <p:spPr bwMode="auto">
          <a:xfrm>
            <a:off x="6620651" y="31264309"/>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0FFFF"/>
                </a:solidFill>
                <a:latin typeface="Arial" charset="0"/>
                <a:ea typeface="ＭＳ Ｐゴシック" charset="-128"/>
                <a:cs typeface="ＭＳ Ｐゴシック" charset="-128"/>
              </a:rPr>
              <a:t>ACKNOWLEDGEMENT</a:t>
            </a:r>
          </a:p>
        </p:txBody>
      </p:sp>
      <p:pic>
        <p:nvPicPr>
          <p:cNvPr id="13" name="Picture 12" descr="Text&#10;&#10;Description automatically generated">
            <a:extLst>
              <a:ext uri="{FF2B5EF4-FFF2-40B4-BE49-F238E27FC236}">
                <a16:creationId xmlns:a16="http://schemas.microsoft.com/office/drawing/2014/main" id="{9EB16288-3622-BDCA-FF22-A756E0EEABC8}"/>
              </a:ext>
            </a:extLst>
          </p:cNvPr>
          <p:cNvPicPr>
            <a:picLocks noChangeAspect="1"/>
          </p:cNvPicPr>
          <p:nvPr/>
        </p:nvPicPr>
        <p:blipFill>
          <a:blip r:embed="rId2"/>
          <a:stretch>
            <a:fillRect/>
          </a:stretch>
        </p:blipFill>
        <p:spPr>
          <a:xfrm>
            <a:off x="457200" y="617630"/>
            <a:ext cx="4720496" cy="2703828"/>
          </a:xfrm>
          <a:prstGeom prst="rect">
            <a:avLst/>
          </a:prstGeom>
        </p:spPr>
      </p:pic>
      <p:sp>
        <p:nvSpPr>
          <p:cNvPr id="15" name="Text Box 19">
            <a:extLst>
              <a:ext uri="{FF2B5EF4-FFF2-40B4-BE49-F238E27FC236}">
                <a16:creationId xmlns:a16="http://schemas.microsoft.com/office/drawing/2014/main" id="{8FDCA593-87A3-7A9A-6C6D-817597BE9706}"/>
              </a:ext>
            </a:extLst>
          </p:cNvPr>
          <p:cNvSpPr txBox="1">
            <a:spLocks noChangeArrowheads="1"/>
          </p:cNvSpPr>
          <p:nvPr/>
        </p:nvSpPr>
        <p:spPr bwMode="auto">
          <a:xfrm>
            <a:off x="7886700" y="6689869"/>
            <a:ext cx="4114800" cy="547919"/>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PROBLEM</a:t>
            </a:r>
          </a:p>
        </p:txBody>
      </p:sp>
      <p:sp>
        <p:nvSpPr>
          <p:cNvPr id="17" name="TextBox 16">
            <a:extLst>
              <a:ext uri="{FF2B5EF4-FFF2-40B4-BE49-F238E27FC236}">
                <a16:creationId xmlns:a16="http://schemas.microsoft.com/office/drawing/2014/main" id="{0133D094-A380-5CFB-756F-D92CD032D13F}"/>
              </a:ext>
            </a:extLst>
          </p:cNvPr>
          <p:cNvSpPr txBox="1"/>
          <p:nvPr/>
        </p:nvSpPr>
        <p:spPr>
          <a:xfrm>
            <a:off x="7322386" y="7473633"/>
            <a:ext cx="10782734" cy="3046988"/>
          </a:xfrm>
          <a:prstGeom prst="rect">
            <a:avLst/>
          </a:prstGeom>
          <a:noFill/>
        </p:spPr>
        <p:txBody>
          <a:bodyPr wrap="square" rtlCol="0">
            <a:spAutoFit/>
          </a:bodyPr>
          <a:lstStyle/>
          <a:p>
            <a:r>
              <a:rPr lang="en-US" sz="4800" dirty="0">
                <a:solidFill>
                  <a:schemeClr val="bg1"/>
                </a:solidFill>
                <a:latin typeface="Arial" panose="020B0604020202020204" pitchFamily="34" charset="0"/>
                <a:cs typeface="Arial" panose="020B0604020202020204" pitchFamily="34" charset="0"/>
              </a:rPr>
              <a:t>The previous version of the watch app and its corresponding mobile app were in very early stages and had separate code bases.</a:t>
            </a:r>
          </a:p>
        </p:txBody>
      </p:sp>
      <p:sp>
        <p:nvSpPr>
          <p:cNvPr id="19" name="TextBox 18">
            <a:extLst>
              <a:ext uri="{FF2B5EF4-FFF2-40B4-BE49-F238E27FC236}">
                <a16:creationId xmlns:a16="http://schemas.microsoft.com/office/drawing/2014/main" id="{4B5EC11E-2C9D-3F9C-F553-E6CCF7762CC5}"/>
              </a:ext>
            </a:extLst>
          </p:cNvPr>
          <p:cNvSpPr txBox="1"/>
          <p:nvPr/>
        </p:nvSpPr>
        <p:spPr>
          <a:xfrm>
            <a:off x="19163195" y="7473632"/>
            <a:ext cx="12200725" cy="3785652"/>
          </a:xfrm>
          <a:prstGeom prst="rect">
            <a:avLst/>
          </a:prstGeom>
          <a:noFill/>
        </p:spPr>
        <p:txBody>
          <a:bodyPr wrap="square" rtlCol="0">
            <a:spAutoFit/>
          </a:bodyPr>
          <a:lstStyle/>
          <a:p>
            <a:pPr marL="571500"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User authentication</a:t>
            </a:r>
          </a:p>
          <a:p>
            <a:pPr marL="571500"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Multiple data display formats</a:t>
            </a:r>
          </a:p>
          <a:p>
            <a:pPr marL="1028700" lvl="1"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Graph, summary, etc.</a:t>
            </a:r>
          </a:p>
          <a:p>
            <a:pPr marL="571500"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It utilizes hard coded data </a:t>
            </a:r>
          </a:p>
          <a:p>
            <a:pPr marL="1028700" lvl="1"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We don’t have access to device</a:t>
            </a:r>
          </a:p>
        </p:txBody>
      </p:sp>
      <p:sp>
        <p:nvSpPr>
          <p:cNvPr id="21" name="TextBox 20">
            <a:extLst>
              <a:ext uri="{FF2B5EF4-FFF2-40B4-BE49-F238E27FC236}">
                <a16:creationId xmlns:a16="http://schemas.microsoft.com/office/drawing/2014/main" id="{36379821-93AC-13A4-AA6F-DB88524F98CA}"/>
              </a:ext>
            </a:extLst>
          </p:cNvPr>
          <p:cNvSpPr txBox="1"/>
          <p:nvPr/>
        </p:nvSpPr>
        <p:spPr>
          <a:xfrm>
            <a:off x="34244280" y="7473632"/>
            <a:ext cx="5391219" cy="2862322"/>
          </a:xfrm>
          <a:prstGeom prst="rect">
            <a:avLst/>
          </a:prstGeom>
          <a:noFill/>
        </p:spPr>
        <p:txBody>
          <a:bodyPr wrap="none" rtlCol="0">
            <a:spAutoFit/>
          </a:bodyPr>
          <a:lstStyle/>
          <a:p>
            <a:pPr marL="857250" indent="-857250">
              <a:buFont typeface="Arial" panose="020B0604020202020204" pitchFamily="34" charset="0"/>
              <a:buChar char="•"/>
            </a:pPr>
            <a:r>
              <a:rPr lang="en-US" sz="6000" dirty="0">
                <a:solidFill>
                  <a:schemeClr val="bg1"/>
                </a:solidFill>
                <a:latin typeface="Arial" panose="020B0604020202020204" pitchFamily="34" charset="0"/>
                <a:cs typeface="Arial" panose="020B0604020202020204" pitchFamily="34" charset="0"/>
              </a:rPr>
              <a:t>MacOS</a:t>
            </a:r>
          </a:p>
          <a:p>
            <a:pPr marL="857250" indent="-857250">
              <a:buFont typeface="Arial" panose="020B0604020202020204" pitchFamily="34" charset="0"/>
              <a:buChar char="•"/>
            </a:pPr>
            <a:r>
              <a:rPr lang="en-US" sz="6000" dirty="0">
                <a:solidFill>
                  <a:schemeClr val="bg1"/>
                </a:solidFill>
                <a:latin typeface="Arial" panose="020B0604020202020204" pitchFamily="34" charset="0"/>
                <a:cs typeface="Arial" panose="020B0604020202020204" pitchFamily="34" charset="0"/>
              </a:rPr>
              <a:t>Xcode &gt;14.0</a:t>
            </a:r>
          </a:p>
          <a:p>
            <a:pPr marL="857250" indent="-857250">
              <a:buFont typeface="Arial" panose="020B0604020202020204" pitchFamily="34" charset="0"/>
              <a:buChar char="•"/>
            </a:pPr>
            <a:r>
              <a:rPr lang="en-US" sz="6000" dirty="0">
                <a:solidFill>
                  <a:schemeClr val="bg1"/>
                </a:solidFill>
                <a:latin typeface="Arial" panose="020B0604020202020204" pitchFamily="34" charset="0"/>
                <a:cs typeface="Arial" panose="020B0604020202020204" pitchFamily="34" charset="0"/>
              </a:rPr>
              <a:t>Github</a:t>
            </a:r>
          </a:p>
        </p:txBody>
      </p:sp>
      <p:graphicFrame>
        <p:nvGraphicFramePr>
          <p:cNvPr id="22" name="Table 22">
            <a:extLst>
              <a:ext uri="{FF2B5EF4-FFF2-40B4-BE49-F238E27FC236}">
                <a16:creationId xmlns:a16="http://schemas.microsoft.com/office/drawing/2014/main" id="{7DF58D17-CE56-1B65-1A1D-5C6BB0DB4CB9}"/>
              </a:ext>
            </a:extLst>
          </p:cNvPr>
          <p:cNvGraphicFramePr>
            <a:graphicFrameLocks noGrp="1"/>
          </p:cNvGraphicFramePr>
          <p:nvPr>
            <p:extLst>
              <p:ext uri="{D42A27DB-BD31-4B8C-83A1-F6EECF244321}">
                <p14:modId xmlns:p14="http://schemas.microsoft.com/office/powerpoint/2010/main" val="300375035"/>
              </p:ext>
            </p:extLst>
          </p:nvPr>
        </p:nvGraphicFramePr>
        <p:xfrm>
          <a:off x="6816436" y="23273093"/>
          <a:ext cx="11959244" cy="7439524"/>
        </p:xfrm>
        <a:graphic>
          <a:graphicData uri="http://schemas.openxmlformats.org/drawingml/2006/table">
            <a:tbl>
              <a:tblPr firstRow="1" bandRow="1">
                <a:tableStyleId>{F5AB1C69-6EDB-4FF4-983F-18BD219EF322}</a:tableStyleId>
              </a:tblPr>
              <a:tblGrid>
                <a:gridCol w="2393380">
                  <a:extLst>
                    <a:ext uri="{9D8B030D-6E8A-4147-A177-3AD203B41FA5}">
                      <a16:colId xmlns:a16="http://schemas.microsoft.com/office/drawing/2014/main" val="3239650997"/>
                    </a:ext>
                  </a:extLst>
                </a:gridCol>
                <a:gridCol w="9565864">
                  <a:extLst>
                    <a:ext uri="{9D8B030D-6E8A-4147-A177-3AD203B41FA5}">
                      <a16:colId xmlns:a16="http://schemas.microsoft.com/office/drawing/2014/main" val="1150398377"/>
                    </a:ext>
                  </a:extLst>
                </a:gridCol>
              </a:tblGrid>
              <a:tr h="528880">
                <a:tc gridSpan="2">
                  <a:txBody>
                    <a:bodyPr/>
                    <a:lstStyle/>
                    <a:p>
                      <a:r>
                        <a:rPr lang="en-US" sz="2800" dirty="0"/>
                        <a:t> System test case #2</a:t>
                      </a:r>
                    </a:p>
                  </a:txBody>
                  <a:tcPr/>
                </a:tc>
                <a:tc hMerge="1">
                  <a:txBody>
                    <a:bodyPr/>
                    <a:lstStyle/>
                    <a:p>
                      <a:endParaRPr lang="en-US" dirty="0"/>
                    </a:p>
                  </a:txBody>
                  <a:tcPr/>
                </a:tc>
                <a:extLst>
                  <a:ext uri="{0D108BD9-81ED-4DB2-BD59-A6C34878D82A}">
                    <a16:rowId xmlns:a16="http://schemas.microsoft.com/office/drawing/2014/main" val="2214005151"/>
                  </a:ext>
                </a:extLst>
              </a:tr>
              <a:tr h="528880">
                <a:tc gridSpan="2">
                  <a:txBody>
                    <a:bodyPr/>
                    <a:lstStyle/>
                    <a:p>
                      <a:r>
                        <a:rPr lang="en-US" sz="2800" dirty="0"/>
                        <a:t> System test case: WatchOS Graphs/App UI/UX</a:t>
                      </a:r>
                    </a:p>
                  </a:txBody>
                  <a:tcPr/>
                </a:tc>
                <a:tc hMerge="1">
                  <a:txBody>
                    <a:bodyPr/>
                    <a:lstStyle/>
                    <a:p>
                      <a:endParaRPr lang="en-US" dirty="0"/>
                    </a:p>
                  </a:txBody>
                  <a:tcPr/>
                </a:tc>
                <a:extLst>
                  <a:ext uri="{0D108BD9-81ED-4DB2-BD59-A6C34878D82A}">
                    <a16:rowId xmlns:a16="http://schemas.microsoft.com/office/drawing/2014/main" val="349614917"/>
                  </a:ext>
                </a:extLst>
              </a:tr>
              <a:tr h="528880">
                <a:tc gridSpan="2">
                  <a:txBody>
                    <a:bodyPr/>
                    <a:lstStyle/>
                    <a:p>
                      <a:r>
                        <a:rPr lang="en-US" sz="2800" dirty="0"/>
                        <a:t> User story: WatchOS UI/IX</a:t>
                      </a:r>
                    </a:p>
                  </a:txBody>
                  <a:tcPr/>
                </a:tc>
                <a:tc hMerge="1">
                  <a:txBody>
                    <a:bodyPr/>
                    <a:lstStyle/>
                    <a:p>
                      <a:endParaRPr lang="en-US" dirty="0"/>
                    </a:p>
                  </a:txBody>
                  <a:tcPr/>
                </a:tc>
                <a:extLst>
                  <a:ext uri="{0D108BD9-81ED-4DB2-BD59-A6C34878D82A}">
                    <a16:rowId xmlns:a16="http://schemas.microsoft.com/office/drawing/2014/main" val="1975557440"/>
                  </a:ext>
                </a:extLst>
              </a:tr>
              <a:tr h="528880">
                <a:tc gridSpan="2">
                  <a:txBody>
                    <a:bodyPr/>
                    <a:lstStyle/>
                    <a:p>
                      <a:r>
                        <a:rPr lang="en-US" sz="2800" dirty="0"/>
                        <a:t> Purpose: Expand and improve UI/UX of the existing watch app</a:t>
                      </a:r>
                    </a:p>
                  </a:txBody>
                  <a:tcPr/>
                </a:tc>
                <a:tc hMerge="1">
                  <a:txBody>
                    <a:bodyPr/>
                    <a:lstStyle/>
                    <a:p>
                      <a:endParaRPr lang="en-US" dirty="0"/>
                    </a:p>
                  </a:txBody>
                  <a:tcPr/>
                </a:tc>
                <a:extLst>
                  <a:ext uri="{0D108BD9-81ED-4DB2-BD59-A6C34878D82A}">
                    <a16:rowId xmlns:a16="http://schemas.microsoft.com/office/drawing/2014/main" val="1714178887"/>
                  </a:ext>
                </a:extLst>
              </a:tr>
              <a:tr h="528880">
                <a:tc>
                  <a:txBody>
                    <a:bodyPr/>
                    <a:lstStyle/>
                    <a:p>
                      <a:r>
                        <a:rPr lang="en-US" sz="2800" dirty="0"/>
                        <a:t> Pre-Conditions</a:t>
                      </a:r>
                    </a:p>
                  </a:txBody>
                  <a:tcPr/>
                </a:tc>
                <a:tc>
                  <a:txBody>
                    <a:bodyPr/>
                    <a:lstStyle/>
                    <a:p>
                      <a:r>
                        <a:rPr lang="en-US" sz="2800" dirty="0"/>
                        <a:t> Open WatchOS app and see information</a:t>
                      </a:r>
                    </a:p>
                  </a:txBody>
                  <a:tcPr/>
                </a:tc>
                <a:extLst>
                  <a:ext uri="{0D108BD9-81ED-4DB2-BD59-A6C34878D82A}">
                    <a16:rowId xmlns:a16="http://schemas.microsoft.com/office/drawing/2014/main" val="1675650657"/>
                  </a:ext>
                </a:extLst>
              </a:tr>
              <a:tr h="1459708">
                <a:tc>
                  <a:txBody>
                    <a:bodyPr/>
                    <a:lstStyle/>
                    <a:p>
                      <a:r>
                        <a:rPr lang="en-US" sz="2800" dirty="0"/>
                        <a:t> Expected results</a:t>
                      </a:r>
                    </a:p>
                  </a:txBody>
                  <a:tcPr/>
                </a:tc>
                <a:tc>
                  <a:txBody>
                    <a:bodyPr/>
                    <a:lstStyle/>
                    <a:p>
                      <a:r>
                        <a:rPr lang="en-US" sz="2800" dirty="0"/>
                        <a:t> User should be able to see graph and summary information, </a:t>
                      </a:r>
                    </a:p>
                    <a:p>
                      <a:r>
                        <a:rPr lang="en-US" sz="2800" dirty="0"/>
                        <a:t> as well as action buttons</a:t>
                      </a:r>
                    </a:p>
                  </a:txBody>
                  <a:tcPr/>
                </a:tc>
                <a:extLst>
                  <a:ext uri="{0D108BD9-81ED-4DB2-BD59-A6C34878D82A}">
                    <a16:rowId xmlns:a16="http://schemas.microsoft.com/office/drawing/2014/main" val="1263775107"/>
                  </a:ext>
                </a:extLst>
              </a:tr>
              <a:tr h="2390536">
                <a:tc>
                  <a:txBody>
                    <a:bodyPr/>
                    <a:lstStyle/>
                    <a:p>
                      <a:r>
                        <a:rPr lang="en-US" sz="2800" dirty="0"/>
                        <a:t> Actual results</a:t>
                      </a:r>
                    </a:p>
                  </a:txBody>
                  <a:tcPr/>
                </a:tc>
                <a:tc>
                  <a:txBody>
                    <a:bodyPr/>
                    <a:lstStyle/>
                    <a:p>
                      <a:r>
                        <a:rPr lang="en-US" sz="2800" dirty="0"/>
                        <a:t> User is able to see a graph displaying weight data, with</a:t>
                      </a:r>
                    </a:p>
                    <a:p>
                      <a:r>
                        <a:rPr lang="en-US" sz="2800" dirty="0"/>
                        <a:t> markers for better readability, and buttons to see detailed</a:t>
                      </a:r>
                    </a:p>
                    <a:p>
                      <a:r>
                        <a:rPr lang="en-US" sz="2800" dirty="0"/>
                        <a:t> graph and settings</a:t>
                      </a:r>
                    </a:p>
                  </a:txBody>
                  <a:tcPr/>
                </a:tc>
                <a:extLst>
                  <a:ext uri="{0D108BD9-81ED-4DB2-BD59-A6C34878D82A}">
                    <a16:rowId xmlns:a16="http://schemas.microsoft.com/office/drawing/2014/main" val="3841905781"/>
                  </a:ext>
                </a:extLst>
              </a:tr>
              <a:tr h="528880">
                <a:tc>
                  <a:txBody>
                    <a:bodyPr/>
                    <a:lstStyle/>
                    <a:p>
                      <a:r>
                        <a:rPr lang="en-US" sz="2800" dirty="0"/>
                        <a:t> Status</a:t>
                      </a:r>
                    </a:p>
                  </a:txBody>
                  <a:tcPr/>
                </a:tc>
                <a:tc>
                  <a:txBody>
                    <a:bodyPr/>
                    <a:lstStyle/>
                    <a:p>
                      <a:r>
                        <a:rPr lang="en-US" sz="2800" dirty="0"/>
                        <a:t> Pass</a:t>
                      </a:r>
                    </a:p>
                  </a:txBody>
                  <a:tcPr/>
                </a:tc>
                <a:extLst>
                  <a:ext uri="{0D108BD9-81ED-4DB2-BD59-A6C34878D82A}">
                    <a16:rowId xmlns:a16="http://schemas.microsoft.com/office/drawing/2014/main" val="3238881462"/>
                  </a:ext>
                </a:extLst>
              </a:tr>
            </a:tbl>
          </a:graphicData>
        </a:graphic>
      </p:graphicFrame>
      <p:pic>
        <p:nvPicPr>
          <p:cNvPr id="30" name="Picture 29" descr="Chart&#10;&#10;Description automatically generated">
            <a:extLst>
              <a:ext uri="{FF2B5EF4-FFF2-40B4-BE49-F238E27FC236}">
                <a16:creationId xmlns:a16="http://schemas.microsoft.com/office/drawing/2014/main" id="{5CE15B66-7601-0C36-4EB3-FC55CE2545D4}"/>
              </a:ext>
            </a:extLst>
          </p:cNvPr>
          <p:cNvPicPr>
            <a:picLocks noChangeAspect="1"/>
          </p:cNvPicPr>
          <p:nvPr/>
        </p:nvPicPr>
        <p:blipFill>
          <a:blip r:embed="rId3"/>
          <a:stretch>
            <a:fillRect/>
          </a:stretch>
        </p:blipFill>
        <p:spPr>
          <a:xfrm>
            <a:off x="29521528" y="23071279"/>
            <a:ext cx="6627752" cy="7804306"/>
          </a:xfrm>
          <a:prstGeom prst="rect">
            <a:avLst/>
          </a:prstGeom>
        </p:spPr>
      </p:pic>
      <p:pic>
        <p:nvPicPr>
          <p:cNvPr id="32" name="Picture 31" descr="Graphical user interface, text, application, chat or text message&#10;&#10;Description automatically generated">
            <a:extLst>
              <a:ext uri="{FF2B5EF4-FFF2-40B4-BE49-F238E27FC236}">
                <a16:creationId xmlns:a16="http://schemas.microsoft.com/office/drawing/2014/main" id="{DE9CCF1E-B4D6-094D-74D2-01D690CABA30}"/>
              </a:ext>
            </a:extLst>
          </p:cNvPr>
          <p:cNvPicPr>
            <a:picLocks noChangeAspect="1"/>
          </p:cNvPicPr>
          <p:nvPr/>
        </p:nvPicPr>
        <p:blipFill>
          <a:blip r:embed="rId4"/>
          <a:stretch>
            <a:fillRect/>
          </a:stretch>
        </p:blipFill>
        <p:spPr>
          <a:xfrm>
            <a:off x="36313179" y="23080557"/>
            <a:ext cx="3923355" cy="3978142"/>
          </a:xfrm>
          <a:prstGeom prst="rect">
            <a:avLst/>
          </a:prstGeom>
        </p:spPr>
      </p:pic>
      <p:sp>
        <p:nvSpPr>
          <p:cNvPr id="45" name="TextBox 44">
            <a:extLst>
              <a:ext uri="{FF2B5EF4-FFF2-40B4-BE49-F238E27FC236}">
                <a16:creationId xmlns:a16="http://schemas.microsoft.com/office/drawing/2014/main" id="{19553CDF-26CA-7642-58AE-138EC1B16933}"/>
              </a:ext>
            </a:extLst>
          </p:cNvPr>
          <p:cNvSpPr txBox="1"/>
          <p:nvPr/>
        </p:nvSpPr>
        <p:spPr>
          <a:xfrm>
            <a:off x="19266296" y="23273092"/>
            <a:ext cx="9764615" cy="6740307"/>
          </a:xfrm>
          <a:prstGeom prst="rect">
            <a:avLst/>
          </a:prstGeom>
          <a:noFill/>
        </p:spPr>
        <p:txBody>
          <a:bodyPr wrap="square" rtlCol="0">
            <a:spAutoFit/>
          </a:bodyPr>
          <a:lstStyle/>
          <a:p>
            <a:pPr marL="571500"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App has improved graphs</a:t>
            </a:r>
          </a:p>
          <a:p>
            <a:pPr marL="1028700" lvl="1"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Visuals</a:t>
            </a:r>
          </a:p>
          <a:p>
            <a:pPr marL="1028700" lvl="1"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Information</a:t>
            </a:r>
          </a:p>
          <a:p>
            <a:pPr marL="1028700" lvl="1"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Summaries</a:t>
            </a:r>
          </a:p>
          <a:p>
            <a:pPr marL="1028700" lvl="1"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Advanced graph</a:t>
            </a:r>
          </a:p>
          <a:p>
            <a:pPr marL="1028700" lvl="1"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Setting</a:t>
            </a:r>
          </a:p>
          <a:p>
            <a:pPr marL="571500"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Able to change app settings</a:t>
            </a:r>
          </a:p>
          <a:p>
            <a:pPr marL="1028700" lvl="1"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Select weight metric</a:t>
            </a:r>
          </a:p>
          <a:p>
            <a:pPr marL="1028700" lvl="1" indent="-571500">
              <a:buFont typeface="Arial" panose="020B0604020202020204" pitchFamily="34" charset="0"/>
              <a:buChar char="•"/>
            </a:pPr>
            <a:r>
              <a:rPr lang="en-US" sz="4800" dirty="0">
                <a:solidFill>
                  <a:schemeClr val="bg1"/>
                </a:solidFill>
                <a:latin typeface="Arial" panose="020B0604020202020204" pitchFamily="34" charset="0"/>
                <a:cs typeface="Arial" panose="020B0604020202020204" pitchFamily="34" charset="0"/>
              </a:rPr>
              <a:t>Select target weight</a:t>
            </a:r>
          </a:p>
        </p:txBody>
      </p:sp>
      <p:pic>
        <p:nvPicPr>
          <p:cNvPr id="34" name="Picture 33" descr="Graphical user interface, text, application, chat or text message&#10;&#10;Description automatically generated">
            <a:extLst>
              <a:ext uri="{FF2B5EF4-FFF2-40B4-BE49-F238E27FC236}">
                <a16:creationId xmlns:a16="http://schemas.microsoft.com/office/drawing/2014/main" id="{36D4CB10-7D3F-A333-F961-5AD4F684E847}"/>
              </a:ext>
            </a:extLst>
          </p:cNvPr>
          <p:cNvPicPr>
            <a:picLocks noChangeAspect="1"/>
          </p:cNvPicPr>
          <p:nvPr/>
        </p:nvPicPr>
        <p:blipFill>
          <a:blip r:embed="rId5"/>
          <a:stretch>
            <a:fillRect/>
          </a:stretch>
        </p:blipFill>
        <p:spPr>
          <a:xfrm>
            <a:off x="40225450" y="23071279"/>
            <a:ext cx="3333194" cy="3987420"/>
          </a:xfrm>
          <a:prstGeom prst="rect">
            <a:avLst/>
          </a:prstGeom>
        </p:spPr>
      </p:pic>
      <p:pic>
        <p:nvPicPr>
          <p:cNvPr id="36" name="Picture 35" descr="Chart&#10;&#10;Description automatically generated">
            <a:extLst>
              <a:ext uri="{FF2B5EF4-FFF2-40B4-BE49-F238E27FC236}">
                <a16:creationId xmlns:a16="http://schemas.microsoft.com/office/drawing/2014/main" id="{59C11144-AE61-DF1D-2C46-35D83D339620}"/>
              </a:ext>
            </a:extLst>
          </p:cNvPr>
          <p:cNvPicPr>
            <a:picLocks noChangeAspect="1"/>
          </p:cNvPicPr>
          <p:nvPr/>
        </p:nvPicPr>
        <p:blipFill>
          <a:blip r:embed="rId6"/>
          <a:stretch>
            <a:fillRect/>
          </a:stretch>
        </p:blipFill>
        <p:spPr>
          <a:xfrm>
            <a:off x="36313179" y="27062733"/>
            <a:ext cx="4095639" cy="3812852"/>
          </a:xfrm>
          <a:prstGeom prst="rect">
            <a:avLst/>
          </a:prstGeom>
        </p:spPr>
      </p:pic>
      <p:sp>
        <p:nvSpPr>
          <p:cNvPr id="51" name="Rectangle 50">
            <a:extLst>
              <a:ext uri="{FF2B5EF4-FFF2-40B4-BE49-F238E27FC236}">
                <a16:creationId xmlns:a16="http://schemas.microsoft.com/office/drawing/2014/main" id="{78E47C13-4226-59F2-28E0-8BC3F67EC59F}"/>
              </a:ext>
            </a:extLst>
          </p:cNvPr>
          <p:cNvSpPr/>
          <p:nvPr/>
        </p:nvSpPr>
        <p:spPr>
          <a:xfrm>
            <a:off x="7322386" y="13010736"/>
            <a:ext cx="9872138" cy="413429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Diagram&#10;&#10;Description automatically generated">
            <a:extLst>
              <a:ext uri="{FF2B5EF4-FFF2-40B4-BE49-F238E27FC236}">
                <a16:creationId xmlns:a16="http://schemas.microsoft.com/office/drawing/2014/main" id="{28144A93-54BB-EE79-4C5A-42BAA48C5049}"/>
              </a:ext>
            </a:extLst>
          </p:cNvPr>
          <p:cNvPicPr>
            <a:picLocks noChangeAspect="1"/>
          </p:cNvPicPr>
          <p:nvPr/>
        </p:nvPicPr>
        <p:blipFill>
          <a:blip r:embed="rId7"/>
          <a:stretch>
            <a:fillRect/>
          </a:stretch>
        </p:blipFill>
        <p:spPr>
          <a:xfrm>
            <a:off x="7903888" y="13461504"/>
            <a:ext cx="8709133" cy="3232753"/>
          </a:xfrm>
          <a:prstGeom prst="rect">
            <a:avLst/>
          </a:prstGeom>
        </p:spPr>
      </p:pic>
      <p:sp>
        <p:nvSpPr>
          <p:cNvPr id="5" name="TextBox 4">
            <a:extLst>
              <a:ext uri="{FF2B5EF4-FFF2-40B4-BE49-F238E27FC236}">
                <a16:creationId xmlns:a16="http://schemas.microsoft.com/office/drawing/2014/main" id="{3E394556-6657-BF92-1AFD-2D3FEE9FFBA5}"/>
              </a:ext>
            </a:extLst>
          </p:cNvPr>
          <p:cNvSpPr txBox="1"/>
          <p:nvPr/>
        </p:nvSpPr>
        <p:spPr>
          <a:xfrm>
            <a:off x="7537867" y="17435755"/>
            <a:ext cx="9441173" cy="15696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The app uses only two data classes, one for keeping track of the user information, and the user has a list of weight data linked to them</a:t>
            </a:r>
          </a:p>
        </p:txBody>
      </p:sp>
      <p:pic>
        <p:nvPicPr>
          <p:cNvPr id="23" name="Picture 22" descr="Diagram&#10;&#10;Description automatically generated">
            <a:extLst>
              <a:ext uri="{FF2B5EF4-FFF2-40B4-BE49-F238E27FC236}">
                <a16:creationId xmlns:a16="http://schemas.microsoft.com/office/drawing/2014/main" id="{E2364885-6DED-1D04-DF74-F5EAFF91FA37}"/>
              </a:ext>
            </a:extLst>
          </p:cNvPr>
          <p:cNvPicPr>
            <a:picLocks noChangeAspect="1"/>
          </p:cNvPicPr>
          <p:nvPr/>
        </p:nvPicPr>
        <p:blipFill>
          <a:blip r:embed="rId8"/>
          <a:stretch>
            <a:fillRect/>
          </a:stretch>
        </p:blipFill>
        <p:spPr>
          <a:xfrm>
            <a:off x="20052498" y="12944842"/>
            <a:ext cx="10710782" cy="7042706"/>
          </a:xfrm>
          <a:prstGeom prst="rect">
            <a:avLst/>
          </a:prstGeom>
        </p:spPr>
      </p:pic>
      <p:pic>
        <p:nvPicPr>
          <p:cNvPr id="26" name="Picture 25" descr="Diagram&#10;&#10;Description automatically generated">
            <a:extLst>
              <a:ext uri="{FF2B5EF4-FFF2-40B4-BE49-F238E27FC236}">
                <a16:creationId xmlns:a16="http://schemas.microsoft.com/office/drawing/2014/main" id="{454874F3-859F-63D1-5652-C1E5668E5482}"/>
              </a:ext>
            </a:extLst>
          </p:cNvPr>
          <p:cNvPicPr>
            <a:picLocks noChangeAspect="1"/>
          </p:cNvPicPr>
          <p:nvPr/>
        </p:nvPicPr>
        <p:blipFill>
          <a:blip r:embed="rId9"/>
          <a:stretch>
            <a:fillRect/>
          </a:stretch>
        </p:blipFill>
        <p:spPr>
          <a:xfrm>
            <a:off x="33621254" y="13006345"/>
            <a:ext cx="8463225" cy="8463225"/>
          </a:xfrm>
          <a:prstGeom prst="rect">
            <a:avLst/>
          </a:prstGeom>
        </p:spPr>
      </p:pic>
    </p:spTree>
    <p:extLst>
      <p:ext uri="{BB962C8B-B14F-4D97-AF65-F5344CB8AC3E}">
        <p14:creationId xmlns:p14="http://schemas.microsoft.com/office/powerpoint/2010/main" val="228548641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Props1.xml><?xml version="1.0" encoding="utf-8"?>
<ds:datastoreItem xmlns:ds="http://schemas.openxmlformats.org/officeDocument/2006/customXml" ds:itemID="{7B9E7F3C-73E8-4102-91E1-3C97CD8CD5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docProps/app.xml><?xml version="1.0" encoding="utf-8"?>
<Properties xmlns="http://schemas.openxmlformats.org/officeDocument/2006/extended-properties" xmlns:vt="http://schemas.openxmlformats.org/officeDocument/2006/docPropsVTypes">
  <Template>Office Theme</Template>
  <TotalTime>3189</TotalTime>
  <Words>303</Words>
  <Application>Microsoft Office PowerPoint</Application>
  <PresentationFormat>Custom</PresentationFormat>
  <Paragraphs>51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Jem Alvarez</cp:lastModifiedBy>
  <cp:revision>94</cp:revision>
  <dcterms:created xsi:type="dcterms:W3CDTF">2019-06-25T19:12:02Z</dcterms:created>
  <dcterms:modified xsi:type="dcterms:W3CDTF">2023-04-17T20:12:04Z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