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7" roundtripDataSignature="AMtx7mitDs2KAYqwvtCBrVFKHYgR6UBh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customschemas.google.com/relationships/presentationmetadata" Target="metadata"/><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230e39e4f9d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230e39e4f9d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g230e39e4f9d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4" name="Google Shape;30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1" name="Google Shape;31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1e17ec02a00_3_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1e17ec02a00_3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81" name="Shape 81"/>
        <p:cNvGrpSpPr/>
        <p:nvPr/>
      </p:nvGrpSpPr>
      <p:grpSpPr>
        <a:xfrm>
          <a:off x="0" y="0"/>
          <a:ext cx="0" cy="0"/>
          <a:chOff x="0" y="0"/>
          <a:chExt cx="0" cy="0"/>
        </a:xfrm>
      </p:grpSpPr>
      <p:sp>
        <p:nvSpPr>
          <p:cNvPr id="82" name="Google Shape;82;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sign&#10;&#10;Description automatically generated" id="83" name="Google Shape;83;p22"/>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84" name="Google Shape;84;p22"/>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22"/>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86" name="Google Shape;86;p22"/>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87" name="Google Shape;87;p22"/>
          <p:cNvGrpSpPr/>
          <p:nvPr/>
        </p:nvGrpSpPr>
        <p:grpSpPr>
          <a:xfrm>
            <a:off x="3632200" y="637953"/>
            <a:ext cx="7976031" cy="2393648"/>
            <a:chOff x="3683000" y="638356"/>
            <a:chExt cx="7976031" cy="2393648"/>
          </a:xfrm>
        </p:grpSpPr>
        <p:sp>
          <p:nvSpPr>
            <p:cNvPr id="88" name="Google Shape;88;p22"/>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9" name="Google Shape;89;p22"/>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 name="Google Shape;90;p22"/>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91" name="Google Shape;91;p22"/>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92" name="Shape 92"/>
        <p:cNvGrpSpPr/>
        <p:nvPr/>
      </p:nvGrpSpPr>
      <p:grpSpPr>
        <a:xfrm>
          <a:off x="0" y="0"/>
          <a:ext cx="0" cy="0"/>
          <a:chOff x="0" y="0"/>
          <a:chExt cx="0" cy="0"/>
        </a:xfrm>
      </p:grpSpPr>
      <p:sp>
        <p:nvSpPr>
          <p:cNvPr id="93" name="Google Shape;93;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94" name="Google Shape;94;p23"/>
          <p:cNvGrpSpPr/>
          <p:nvPr/>
        </p:nvGrpSpPr>
        <p:grpSpPr>
          <a:xfrm rot="10800000">
            <a:off x="10644674" y="5408676"/>
            <a:ext cx="735606" cy="746592"/>
            <a:chOff x="897887" y="745236"/>
            <a:chExt cx="735606" cy="746592"/>
          </a:xfrm>
        </p:grpSpPr>
        <p:sp>
          <p:nvSpPr>
            <p:cNvPr id="95" name="Google Shape;95;p23"/>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6" name="Google Shape;96;p23"/>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97" name="Google Shape;97;p23"/>
          <p:cNvGrpSpPr/>
          <p:nvPr/>
        </p:nvGrpSpPr>
        <p:grpSpPr>
          <a:xfrm flipH="1" rot="10800000">
            <a:off x="789474" y="5408676"/>
            <a:ext cx="735606" cy="746592"/>
            <a:chOff x="897887" y="745236"/>
            <a:chExt cx="735606" cy="746592"/>
          </a:xfrm>
        </p:grpSpPr>
        <p:sp>
          <p:nvSpPr>
            <p:cNvPr id="98" name="Google Shape;98;p23"/>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9" name="Google Shape;99;p23"/>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00" name="Google Shape;100;p23"/>
          <p:cNvGrpSpPr/>
          <p:nvPr/>
        </p:nvGrpSpPr>
        <p:grpSpPr>
          <a:xfrm flipH="1">
            <a:off x="10644674" y="745236"/>
            <a:ext cx="735606" cy="746592"/>
            <a:chOff x="897887" y="745236"/>
            <a:chExt cx="735606" cy="746592"/>
          </a:xfrm>
        </p:grpSpPr>
        <p:sp>
          <p:nvSpPr>
            <p:cNvPr id="101" name="Google Shape;101;p23"/>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 name="Google Shape;102;p23"/>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03" name="Google Shape;103;p23"/>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23"/>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05" name="Google Shape;105;p23"/>
          <p:cNvGrpSpPr/>
          <p:nvPr/>
        </p:nvGrpSpPr>
        <p:grpSpPr>
          <a:xfrm flipH="1" rot="-5400000">
            <a:off x="786644" y="682484"/>
            <a:ext cx="731520" cy="747831"/>
            <a:chOff x="897887" y="745236"/>
            <a:chExt cx="731520" cy="747831"/>
          </a:xfrm>
        </p:grpSpPr>
        <p:sp>
          <p:nvSpPr>
            <p:cNvPr id="106" name="Google Shape;106;p23"/>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7" name="Google Shape;107;p23"/>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08" name="Google Shape;108;p23"/>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BABABA"/>
                </a:solidFill>
                <a:latin typeface="Arial"/>
                <a:ea typeface="Arial"/>
                <a:cs typeface="Arial"/>
                <a:sym typeface="Arial"/>
              </a:rPr>
              <a:t>FLORIDA INTERNATIONAL UNIVERSITY</a:t>
            </a:r>
            <a:endParaRPr/>
          </a:p>
        </p:txBody>
      </p:sp>
      <p:sp>
        <p:nvSpPr>
          <p:cNvPr id="109" name="Google Shape;109;p23"/>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110" name="Shape 110"/>
        <p:cNvGrpSpPr/>
        <p:nvPr/>
      </p:nvGrpSpPr>
      <p:grpSpPr>
        <a:xfrm>
          <a:off x="0" y="0"/>
          <a:ext cx="0" cy="0"/>
          <a:chOff x="0" y="0"/>
          <a:chExt cx="0" cy="0"/>
        </a:xfrm>
      </p:grpSpPr>
      <p:pic>
        <p:nvPicPr>
          <p:cNvPr descr="A screenshot of a cell phone&#10;&#10;Description automatically generated" id="111" name="Google Shape;111;p24"/>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112" name="Google Shape;112;p24"/>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a:solidFill>
                <a:srgbClr val="3F3F3F"/>
              </a:solidFill>
              <a:latin typeface="Arial"/>
              <a:ea typeface="Arial"/>
              <a:cs typeface="Arial"/>
              <a:sym typeface="Arial"/>
            </a:endParaRPr>
          </a:p>
        </p:txBody>
      </p:sp>
      <p:sp>
        <p:nvSpPr>
          <p:cNvPr id="113" name="Google Shape;113;p24"/>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4"/>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5" name="Google Shape;115;p24"/>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16" name="Shape 116"/>
        <p:cNvGrpSpPr/>
        <p:nvPr/>
      </p:nvGrpSpPr>
      <p:grpSpPr>
        <a:xfrm>
          <a:off x="0" y="0"/>
          <a:ext cx="0" cy="0"/>
          <a:chOff x="0" y="0"/>
          <a:chExt cx="0" cy="0"/>
        </a:xfrm>
      </p:grpSpPr>
      <p:pic>
        <p:nvPicPr>
          <p:cNvPr descr="A picture containing screenshot&#10;&#10;Description automatically generated" id="117" name="Google Shape;117;p25"/>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18" name="Google Shape;118;p25"/>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25"/>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5"/>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21" name="Shape 121"/>
        <p:cNvGrpSpPr/>
        <p:nvPr/>
      </p:nvGrpSpPr>
      <p:grpSpPr>
        <a:xfrm>
          <a:off x="0" y="0"/>
          <a:ext cx="0" cy="0"/>
          <a:chOff x="0" y="0"/>
          <a:chExt cx="0" cy="0"/>
        </a:xfrm>
      </p:grpSpPr>
      <p:pic>
        <p:nvPicPr>
          <p:cNvPr descr="A close up of a sign&#10;&#10;Description automatically generated" id="122" name="Google Shape;122;p26"/>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23" name="Google Shape;123;p26"/>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2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26"/>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26" name="Google Shape;126;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127" name="Shape 127"/>
        <p:cNvGrpSpPr/>
        <p:nvPr/>
      </p:nvGrpSpPr>
      <p:grpSpPr>
        <a:xfrm>
          <a:off x="0" y="0"/>
          <a:ext cx="0" cy="0"/>
          <a:chOff x="0" y="0"/>
          <a:chExt cx="0" cy="0"/>
        </a:xfrm>
      </p:grpSpPr>
      <p:pic>
        <p:nvPicPr>
          <p:cNvPr descr="A picture containing holding, yellow, colorful, sign&#10;&#10;Description automatically generated" id="128" name="Google Shape;128;p2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29" name="Google Shape;129;p2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27"/>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132" name="Google Shape;132;p27"/>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133" name="Shape 133"/>
        <p:cNvGrpSpPr/>
        <p:nvPr/>
      </p:nvGrpSpPr>
      <p:grpSpPr>
        <a:xfrm>
          <a:off x="0" y="0"/>
          <a:ext cx="0" cy="0"/>
          <a:chOff x="0" y="0"/>
          <a:chExt cx="0" cy="0"/>
        </a:xfrm>
      </p:grpSpPr>
      <p:sp>
        <p:nvSpPr>
          <p:cNvPr id="134" name="Google Shape;134;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35" name="Google Shape;135;p28"/>
          <p:cNvGrpSpPr/>
          <p:nvPr/>
        </p:nvGrpSpPr>
        <p:grpSpPr>
          <a:xfrm flipH="1" rot="10800000">
            <a:off x="11185080" y="298640"/>
            <a:ext cx="735606" cy="746592"/>
            <a:chOff x="10666920" y="5421408"/>
            <a:chExt cx="735606" cy="746592"/>
          </a:xfrm>
        </p:grpSpPr>
        <p:sp>
          <p:nvSpPr>
            <p:cNvPr id="136" name="Google Shape;136;p28"/>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7" name="Google Shape;137;p28"/>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38" name="Google Shape;138;p28"/>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28"/>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a:solidFill>
                <a:srgbClr val="D92D8A"/>
              </a:solidFill>
              <a:latin typeface="Arial"/>
              <a:ea typeface="Arial"/>
              <a:cs typeface="Arial"/>
              <a:sym typeface="Arial"/>
            </a:endParaRPr>
          </a:p>
        </p:txBody>
      </p:sp>
      <p:sp>
        <p:nvSpPr>
          <p:cNvPr id="140" name="Google Shape;140;p2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41" name="Google Shape;141;p28"/>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142" name="Google Shape;142;p28"/>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43" name="Google Shape;143;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144" name="Shape 144"/>
        <p:cNvGrpSpPr/>
        <p:nvPr/>
      </p:nvGrpSpPr>
      <p:grpSpPr>
        <a:xfrm>
          <a:off x="0" y="0"/>
          <a:ext cx="0" cy="0"/>
          <a:chOff x="0" y="0"/>
          <a:chExt cx="0" cy="0"/>
        </a:xfrm>
      </p:grpSpPr>
      <p:sp>
        <p:nvSpPr>
          <p:cNvPr id="145" name="Google Shape;145;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6" name="Google Shape;146;p29"/>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 name="Google Shape;147;p2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48" name="Google Shape;148;p29"/>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149" name="Google Shape;149;p29"/>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150" name="Google Shape;150;p29"/>
          <p:cNvGrpSpPr/>
          <p:nvPr/>
        </p:nvGrpSpPr>
        <p:grpSpPr>
          <a:xfrm>
            <a:off x="2393879" y="0"/>
            <a:ext cx="9798121" cy="6889337"/>
            <a:chOff x="2421466" y="-1"/>
            <a:chExt cx="9810796" cy="6874007"/>
          </a:xfrm>
        </p:grpSpPr>
        <p:sp>
          <p:nvSpPr>
            <p:cNvPr id="151" name="Google Shape;151;p29"/>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2" name="Google Shape;152;p29"/>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3" name="Google Shape;153;p29"/>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4" name="Google Shape;154;p29"/>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55" name="Google Shape;155;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156" name="Shape 156"/>
        <p:cNvGrpSpPr/>
        <p:nvPr/>
      </p:nvGrpSpPr>
      <p:grpSpPr>
        <a:xfrm>
          <a:off x="0" y="0"/>
          <a:ext cx="0" cy="0"/>
          <a:chOff x="0" y="0"/>
          <a:chExt cx="0" cy="0"/>
        </a:xfrm>
      </p:grpSpPr>
      <p:sp>
        <p:nvSpPr>
          <p:cNvPr id="157" name="Google Shape;157;p3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sign&#10;&#10;Description automatically generated" id="158" name="Google Shape;158;p30"/>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159" name="Google Shape;159;p3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 name="Google Shape;160;p3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61" name="Google Shape;161;p30"/>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162" name="Google Shape;162;p3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63" name="Google Shape;163;p30"/>
          <p:cNvGrpSpPr/>
          <p:nvPr/>
        </p:nvGrpSpPr>
        <p:grpSpPr>
          <a:xfrm flipH="1" rot="10800000">
            <a:off x="5539549" y="5593682"/>
            <a:ext cx="522582" cy="530386"/>
            <a:chOff x="5537620" y="745237"/>
            <a:chExt cx="522582" cy="530387"/>
          </a:xfrm>
        </p:grpSpPr>
        <p:sp>
          <p:nvSpPr>
            <p:cNvPr id="164" name="Google Shape;164;p3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5" name="Google Shape;165;p30"/>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66" name="Google Shape;166;p30"/>
          <p:cNvGrpSpPr/>
          <p:nvPr/>
        </p:nvGrpSpPr>
        <p:grpSpPr>
          <a:xfrm>
            <a:off x="5539549" y="745237"/>
            <a:ext cx="522582" cy="529650"/>
            <a:chOff x="5537620" y="745237"/>
            <a:chExt cx="522582" cy="529650"/>
          </a:xfrm>
        </p:grpSpPr>
        <p:sp>
          <p:nvSpPr>
            <p:cNvPr id="167" name="Google Shape;167;p3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8" name="Google Shape;168;p30"/>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69" name="Google Shape;169;p30"/>
          <p:cNvGrpSpPr/>
          <p:nvPr/>
        </p:nvGrpSpPr>
        <p:grpSpPr>
          <a:xfrm>
            <a:off x="11086608" y="745237"/>
            <a:ext cx="522582" cy="530387"/>
            <a:chOff x="11140977" y="745237"/>
            <a:chExt cx="522582" cy="530387"/>
          </a:xfrm>
        </p:grpSpPr>
        <p:sp>
          <p:nvSpPr>
            <p:cNvPr id="170" name="Google Shape;170;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1" name="Google Shape;171;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72" name="Google Shape;172;p30"/>
          <p:cNvGrpSpPr/>
          <p:nvPr/>
        </p:nvGrpSpPr>
        <p:grpSpPr>
          <a:xfrm flipH="1" rot="10800000">
            <a:off x="11086608" y="5593682"/>
            <a:ext cx="522582" cy="530386"/>
            <a:chOff x="11140977" y="745237"/>
            <a:chExt cx="522582" cy="530387"/>
          </a:xfrm>
        </p:grpSpPr>
        <p:sp>
          <p:nvSpPr>
            <p:cNvPr id="173" name="Google Shape;17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4" name="Google Shape;17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75" name="Google Shape;175;p30"/>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176" name="Google Shape;176;p30"/>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77" name="Shape 177"/>
        <p:cNvGrpSpPr/>
        <p:nvPr/>
      </p:nvGrpSpPr>
      <p:grpSpPr>
        <a:xfrm>
          <a:off x="0" y="0"/>
          <a:ext cx="0" cy="0"/>
          <a:chOff x="0" y="0"/>
          <a:chExt cx="0" cy="0"/>
        </a:xfrm>
      </p:grpSpPr>
      <p:sp>
        <p:nvSpPr>
          <p:cNvPr id="178" name="Google Shape;178;p3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blue sky&#10;&#10;Description automatically generated" id="179" name="Google Shape;179;p31"/>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80" name="Google Shape;180;p3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81" name="Google Shape;181;p3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2" name="Google Shape;182;p3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83" name="Google Shape;183;p31"/>
          <p:cNvGrpSpPr/>
          <p:nvPr/>
        </p:nvGrpSpPr>
        <p:grpSpPr>
          <a:xfrm rot="10800000">
            <a:off x="11087460" y="5596087"/>
            <a:ext cx="522582" cy="530386"/>
            <a:chOff x="2645664" y="2011680"/>
            <a:chExt cx="735606" cy="746592"/>
          </a:xfrm>
        </p:grpSpPr>
        <p:sp>
          <p:nvSpPr>
            <p:cNvPr id="184" name="Google Shape;184;p3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5" name="Google Shape;185;p3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86" name="Google Shape;186;p31"/>
          <p:cNvGrpSpPr/>
          <p:nvPr/>
        </p:nvGrpSpPr>
        <p:grpSpPr>
          <a:xfrm flipH="1" rot="10800000">
            <a:off x="5539549" y="5593683"/>
            <a:ext cx="522582" cy="530386"/>
            <a:chOff x="2645664" y="2011680"/>
            <a:chExt cx="735606" cy="746592"/>
          </a:xfrm>
        </p:grpSpPr>
        <p:sp>
          <p:nvSpPr>
            <p:cNvPr id="187" name="Google Shape;187;p3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8" name="Google Shape;188;p3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89" name="Google Shape;189;p31"/>
          <p:cNvGrpSpPr/>
          <p:nvPr/>
        </p:nvGrpSpPr>
        <p:grpSpPr>
          <a:xfrm>
            <a:off x="5540614" y="745361"/>
            <a:ext cx="522582" cy="530386"/>
            <a:chOff x="2645664" y="2011680"/>
            <a:chExt cx="735606" cy="746592"/>
          </a:xfrm>
        </p:grpSpPr>
        <p:sp>
          <p:nvSpPr>
            <p:cNvPr id="190" name="Google Shape;190;p3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1" name="Google Shape;191;p3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92" name="Google Shape;192;p31"/>
          <p:cNvGrpSpPr/>
          <p:nvPr/>
        </p:nvGrpSpPr>
        <p:grpSpPr>
          <a:xfrm flipH="1">
            <a:off x="11087460" y="742129"/>
            <a:ext cx="522582" cy="530386"/>
            <a:chOff x="2645664" y="2011680"/>
            <a:chExt cx="735606" cy="746592"/>
          </a:xfrm>
        </p:grpSpPr>
        <p:sp>
          <p:nvSpPr>
            <p:cNvPr id="193" name="Google Shape;193;p3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4" name="Google Shape;194;p3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95" name="Google Shape;195;p3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6" name="Google Shape;196;p3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197" name="Google Shape;197;p3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26" name="Shape 26"/>
        <p:cNvGrpSpPr/>
        <p:nvPr/>
      </p:nvGrpSpPr>
      <p:grpSpPr>
        <a:xfrm>
          <a:off x="0" y="0"/>
          <a:ext cx="0" cy="0"/>
          <a:chOff x="0" y="0"/>
          <a:chExt cx="0" cy="0"/>
        </a:xfrm>
      </p:grpSpPr>
      <p:sp>
        <p:nvSpPr>
          <p:cNvPr id="27" name="Google Shape;27;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28" name="Google Shape;28;p16"/>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29" name="Shape 29"/>
        <p:cNvGrpSpPr/>
        <p:nvPr/>
      </p:nvGrpSpPr>
      <p:grpSpPr>
        <a:xfrm>
          <a:off x="0" y="0"/>
          <a:ext cx="0" cy="0"/>
          <a:chOff x="0" y="0"/>
          <a:chExt cx="0" cy="0"/>
        </a:xfrm>
      </p:grpSpPr>
      <p:sp>
        <p:nvSpPr>
          <p:cNvPr id="30" name="Google Shape;30;p17"/>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31" name="Google Shape;31;p17"/>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32" name="Google Shape;32;p17"/>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 name="Google Shape;34;p17"/>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35" name="Google Shape;35;p17"/>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36" name="Shape 36"/>
        <p:cNvGrpSpPr/>
        <p:nvPr/>
      </p:nvGrpSpPr>
      <p:grpSpPr>
        <a:xfrm>
          <a:off x="0" y="0"/>
          <a:ext cx="0" cy="0"/>
          <a:chOff x="0" y="0"/>
          <a:chExt cx="0" cy="0"/>
        </a:xfrm>
      </p:grpSpPr>
      <p:pic>
        <p:nvPicPr>
          <p:cNvPr id="37" name="Google Shape;37;p18"/>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38" name="Google Shape;38;p18"/>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9" name="Google Shape;39;p18"/>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40" name="Google Shape;40;p18"/>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41" name="Google Shape;41;p18"/>
          <p:cNvGrpSpPr/>
          <p:nvPr/>
        </p:nvGrpSpPr>
        <p:grpSpPr>
          <a:xfrm>
            <a:off x="3721835" y="773552"/>
            <a:ext cx="7988141" cy="2408473"/>
            <a:chOff x="3673920" y="736031"/>
            <a:chExt cx="7988141" cy="2408473"/>
          </a:xfrm>
        </p:grpSpPr>
        <p:sp>
          <p:nvSpPr>
            <p:cNvPr id="42" name="Google Shape;42;p18"/>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 name="Google Shape;43;p18"/>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 name="Google Shape;44;p18"/>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 name="Google Shape;45;p18"/>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6" name="Google Shape;46;p18"/>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47" name="Shape 47"/>
        <p:cNvGrpSpPr/>
        <p:nvPr/>
      </p:nvGrpSpPr>
      <p:grpSpPr>
        <a:xfrm>
          <a:off x="0" y="0"/>
          <a:ext cx="0" cy="0"/>
          <a:chOff x="0" y="0"/>
          <a:chExt cx="0" cy="0"/>
        </a:xfrm>
      </p:grpSpPr>
      <p:sp>
        <p:nvSpPr>
          <p:cNvPr id="48" name="Google Shape;48;p19"/>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49" name="Google Shape;49;p19"/>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50" name="Google Shape;50;p1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1" name="Google Shape;51;p19"/>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2" name="Google Shape;52;p19"/>
          <p:cNvGrpSpPr/>
          <p:nvPr/>
        </p:nvGrpSpPr>
        <p:grpSpPr>
          <a:xfrm>
            <a:off x="3843957" y="582803"/>
            <a:ext cx="7628351" cy="1197932"/>
            <a:chOff x="3840781" y="580943"/>
            <a:chExt cx="7628351" cy="1197932"/>
          </a:xfrm>
        </p:grpSpPr>
        <p:sp>
          <p:nvSpPr>
            <p:cNvPr id="53" name="Google Shape;53;p19"/>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19"/>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 name="Google Shape;55;p19"/>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56" name="Google Shape;56;p19"/>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57" name="Google Shape;57;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58" name="Shape 58"/>
        <p:cNvGrpSpPr/>
        <p:nvPr/>
      </p:nvGrpSpPr>
      <p:grpSpPr>
        <a:xfrm>
          <a:off x="0" y="0"/>
          <a:ext cx="0" cy="0"/>
          <a:chOff x="0" y="0"/>
          <a:chExt cx="0" cy="0"/>
        </a:xfrm>
      </p:grpSpPr>
      <p:pic>
        <p:nvPicPr>
          <p:cNvPr descr="A picture containing flying, plane, bird&#10;&#10;Description automatically generated" id="59" name="Google Shape;59;p20"/>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60" name="Google Shape;60;p20"/>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61" name="Google Shape;61;p20"/>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62" name="Google Shape;62;p20"/>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63" name="Google Shape;63;p20"/>
          <p:cNvGrpSpPr/>
          <p:nvPr/>
        </p:nvGrpSpPr>
        <p:grpSpPr>
          <a:xfrm>
            <a:off x="3887648" y="438917"/>
            <a:ext cx="7578438" cy="1195570"/>
            <a:chOff x="3884346" y="453875"/>
            <a:chExt cx="7578438" cy="1195570"/>
          </a:xfrm>
        </p:grpSpPr>
        <p:sp>
          <p:nvSpPr>
            <p:cNvPr id="64" name="Google Shape;64;p20"/>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 name="Google Shape;65;p20"/>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 name="Google Shape;66;p20"/>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7" name="Google Shape;67;p20"/>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20"/>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69" name="Google Shape;69;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70" name="Shape 70"/>
        <p:cNvGrpSpPr/>
        <p:nvPr/>
      </p:nvGrpSpPr>
      <p:grpSpPr>
        <a:xfrm>
          <a:off x="0" y="0"/>
          <a:ext cx="0" cy="0"/>
          <a:chOff x="0" y="0"/>
          <a:chExt cx="0" cy="0"/>
        </a:xfrm>
      </p:grpSpPr>
      <p:sp>
        <p:nvSpPr>
          <p:cNvPr id="71" name="Google Shape;71;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 name="Google Shape;72;p21"/>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73" name="Google Shape;73;p21"/>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74" name="Google Shape;74;p21"/>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21"/>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76" name="Google Shape;76;p21"/>
          <p:cNvGrpSpPr/>
          <p:nvPr/>
        </p:nvGrpSpPr>
        <p:grpSpPr>
          <a:xfrm>
            <a:off x="3893905" y="434340"/>
            <a:ext cx="7570949" cy="1059565"/>
            <a:chOff x="3893905" y="434339"/>
            <a:chExt cx="7570949" cy="1059565"/>
          </a:xfrm>
        </p:grpSpPr>
        <p:sp>
          <p:nvSpPr>
            <p:cNvPr id="77" name="Google Shape;77;p21"/>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8" name="Google Shape;78;p21"/>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9" name="Google Shape;79;p21"/>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80" name="Google Shape;80;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28.jpg"/><Relationship Id="rId5" Type="http://schemas.openxmlformats.org/officeDocument/2006/relationships/image" Target="../media/image27.jpg"/><Relationship Id="rId6" Type="http://schemas.openxmlformats.org/officeDocument/2006/relationships/image" Target="../media/image30.jpg"/><Relationship Id="rId7"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18.jpg"/><Relationship Id="rId5" Type="http://schemas.openxmlformats.org/officeDocument/2006/relationships/image" Target="../media/image21.png"/><Relationship Id="rId6"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33.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23.jpg"/><Relationship Id="rId8"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728" y="2373087"/>
            <a:ext cx="8984543" cy="2935542"/>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FFFFFF"/>
              </a:buClr>
              <a:buSzPct val="100000"/>
              <a:buFont typeface="Arial"/>
              <a:buNone/>
            </a:pPr>
            <a:r>
              <a:rPr lang="en-US">
                <a:solidFill>
                  <a:srgbClr val="FFFFFF"/>
                </a:solidFill>
                <a:latin typeface="Arial"/>
                <a:ea typeface="Arial"/>
                <a:cs typeface="Arial"/>
                <a:sym typeface="Arial"/>
              </a:rPr>
              <a:t>Capstone Project Final Presentation </a:t>
            </a:r>
            <a:endParaRPr>
              <a:solidFill>
                <a:srgbClr val="FFFFFF"/>
              </a:solidFill>
              <a:latin typeface="Arial"/>
              <a:ea typeface="Arial"/>
              <a:cs typeface="Arial"/>
              <a:sym typeface="Arial"/>
            </a:endParaRPr>
          </a:p>
          <a:p>
            <a:pPr indent="0" lvl="0" marL="0" rtl="0" algn="ctr">
              <a:lnSpc>
                <a:spcPct val="90000"/>
              </a:lnSpc>
              <a:spcBef>
                <a:spcPts val="0"/>
              </a:spcBef>
              <a:spcAft>
                <a:spcPts val="0"/>
              </a:spcAft>
              <a:buClr>
                <a:srgbClr val="FFFFFF"/>
              </a:buClr>
              <a:buSzPct val="100000"/>
              <a:buFont typeface="Arial"/>
              <a:buNone/>
            </a:pPr>
            <a:r>
              <a:rPr lang="en-US">
                <a:solidFill>
                  <a:srgbClr val="FFFFFF"/>
                </a:solidFill>
                <a:latin typeface="Arial"/>
                <a:ea typeface="Arial"/>
                <a:cs typeface="Arial"/>
                <a:sym typeface="Arial"/>
              </a:rPr>
              <a:t>Spring 2023</a:t>
            </a:r>
            <a:br>
              <a:rPr lang="en-US">
                <a:solidFill>
                  <a:srgbClr val="FFFFFF"/>
                </a:solidFill>
                <a:latin typeface="Arial"/>
                <a:ea typeface="Arial"/>
                <a:cs typeface="Arial"/>
                <a:sym typeface="Arial"/>
              </a:rPr>
            </a:br>
            <a:br>
              <a:rPr lang="en-US" sz="1800">
                <a:solidFill>
                  <a:srgbClr val="FFFFFF"/>
                </a:solidFill>
                <a:latin typeface="Arial"/>
                <a:ea typeface="Arial"/>
                <a:cs typeface="Arial"/>
                <a:sym typeface="Arial"/>
              </a:rPr>
            </a:br>
            <a:r>
              <a:rPr lang="en-US" sz="3100">
                <a:solidFill>
                  <a:srgbClr val="FFBF00"/>
                </a:solidFill>
              </a:rPr>
              <a:t>Apple Watch W</a:t>
            </a:r>
            <a:r>
              <a:rPr lang="en-US" sz="3100">
                <a:solidFill>
                  <a:srgbClr val="FFBF00"/>
                </a:solidFill>
                <a:latin typeface="Arial"/>
                <a:ea typeface="Arial"/>
                <a:cs typeface="Arial"/>
                <a:sym typeface="Arial"/>
              </a:rPr>
              <a:t>eight App</a:t>
            </a:r>
            <a:br>
              <a:rPr lang="en-US" sz="3100">
                <a:solidFill>
                  <a:srgbClr val="FFBF00"/>
                </a:solidFill>
                <a:latin typeface="Arial"/>
                <a:ea typeface="Arial"/>
                <a:cs typeface="Arial"/>
                <a:sym typeface="Arial"/>
              </a:rPr>
            </a:br>
            <a:br>
              <a:rPr lang="en-US" sz="1800">
                <a:solidFill>
                  <a:srgbClr val="FFBF00"/>
                </a:solidFill>
                <a:latin typeface="Arial"/>
                <a:ea typeface="Arial"/>
                <a:cs typeface="Arial"/>
                <a:sym typeface="Arial"/>
              </a:rPr>
            </a:br>
            <a:r>
              <a:rPr lang="en-US" sz="1800">
                <a:solidFill>
                  <a:srgbClr val="FFBF00"/>
                </a:solidFill>
                <a:latin typeface="Arial"/>
                <a:ea typeface="Arial"/>
                <a:cs typeface="Arial"/>
                <a:sym typeface="Arial"/>
              </a:rPr>
              <a:t>Capstone II: </a:t>
            </a:r>
            <a:r>
              <a:rPr lang="en-US" sz="1800">
                <a:solidFill>
                  <a:srgbClr val="FFFFFF"/>
                </a:solidFill>
                <a:latin typeface="Arial"/>
                <a:ea typeface="Arial"/>
                <a:cs typeface="Arial"/>
                <a:sym typeface="Arial"/>
              </a:rPr>
              <a:t>Jem Alvarez, Daniel Condly, Kevin Velazco, Jonathan Rivero, Erick Gabriel Rivera </a:t>
            </a:r>
            <a:br>
              <a:rPr i="1" lang="en-US" sz="1800">
                <a:solidFill>
                  <a:srgbClr val="FFFFFF"/>
                </a:solidFill>
                <a:latin typeface="Arial"/>
                <a:ea typeface="Arial"/>
                <a:cs typeface="Arial"/>
                <a:sym typeface="Arial"/>
              </a:rPr>
            </a:br>
            <a:br>
              <a:rPr lang="en-US"/>
            </a:br>
            <a:r>
              <a:rPr lang="en-US" sz="1800">
                <a:solidFill>
                  <a:srgbClr val="FFBF00"/>
                </a:solidFill>
                <a:latin typeface="Arial"/>
                <a:ea typeface="Arial"/>
                <a:cs typeface="Arial"/>
                <a:sym typeface="Arial"/>
              </a:rPr>
              <a:t>Project Owner: </a:t>
            </a:r>
            <a:r>
              <a:rPr lang="en-US" sz="1800">
                <a:solidFill>
                  <a:srgbClr val="FFFFFF"/>
                </a:solidFill>
                <a:latin typeface="Arial"/>
                <a:ea typeface="Arial"/>
                <a:cs typeface="Arial"/>
                <a:sym typeface="Arial"/>
              </a:rPr>
              <a:t>Jessica Ramella </a:t>
            </a:r>
            <a:br>
              <a:rPr lang="en-US" sz="1800">
                <a:solidFill>
                  <a:srgbClr val="FFFFFF"/>
                </a:solidFill>
                <a:latin typeface="Arial"/>
                <a:ea typeface="Arial"/>
                <a:cs typeface="Arial"/>
                <a:sym typeface="Arial"/>
              </a:rPr>
            </a:br>
            <a:r>
              <a:rPr lang="en-US" sz="1800">
                <a:solidFill>
                  <a:srgbClr val="FFBF00"/>
                </a:solidFill>
                <a:latin typeface="Arial"/>
                <a:ea typeface="Arial"/>
                <a:cs typeface="Arial"/>
                <a:sym typeface="Arial"/>
              </a:rPr>
              <a:t>Professor: </a:t>
            </a:r>
            <a:r>
              <a:rPr lang="en-US" sz="1800">
                <a:solidFill>
                  <a:srgbClr val="FFFFFF"/>
                </a:solidFill>
                <a:latin typeface="Arial"/>
                <a:ea typeface="Arial"/>
                <a:cs typeface="Arial"/>
                <a:sym typeface="Arial"/>
              </a:rPr>
              <a:t>Dr. Masoud Sadjadi </a:t>
            </a:r>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1" y="977527"/>
            <a:ext cx="4658794" cy="895922"/>
          </a:xfrm>
          <a:prstGeom prst="rect">
            <a:avLst/>
          </a:prstGeom>
          <a:noFill/>
          <a:ln>
            <a:noFill/>
          </a:ln>
        </p:spPr>
      </p:pic>
      <p:pic>
        <p:nvPicPr>
          <p:cNvPr descr="Text&#10;&#10;Description automatically generated" id="225" name="Google Shape;225;p1"/>
          <p:cNvPicPr preferRelativeResize="0"/>
          <p:nvPr/>
        </p:nvPicPr>
        <p:blipFill rotWithShape="1">
          <a:blip r:embed="rId4">
            <a:alphaModFix/>
          </a:blip>
          <a:srcRect b="0" l="0" r="0" t="0"/>
          <a:stretch/>
        </p:blipFill>
        <p:spPr>
          <a:xfrm>
            <a:off x="10265228" y="5726987"/>
            <a:ext cx="1799771" cy="103088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230e39e4f9d_0_0"/>
          <p:cNvSpPr txBox="1"/>
          <p:nvPr>
            <p:ph type="title"/>
          </p:nvPr>
        </p:nvSpPr>
        <p:spPr>
          <a:xfrm>
            <a:off x="1590222" y="470310"/>
            <a:ext cx="8984400" cy="13257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	Additional Features</a:t>
            </a:r>
            <a:endParaRPr/>
          </a:p>
        </p:txBody>
      </p:sp>
      <p:pic>
        <p:nvPicPr>
          <p:cNvPr id="298" name="Google Shape;298;g230e39e4f9d_0_0"/>
          <p:cNvPicPr preferRelativeResize="0"/>
          <p:nvPr/>
        </p:nvPicPr>
        <p:blipFill>
          <a:blip r:embed="rId3">
            <a:alphaModFix/>
          </a:blip>
          <a:stretch>
            <a:fillRect/>
          </a:stretch>
        </p:blipFill>
        <p:spPr>
          <a:xfrm>
            <a:off x="384675" y="1936475"/>
            <a:ext cx="1983125" cy="2294950"/>
          </a:xfrm>
          <a:prstGeom prst="rect">
            <a:avLst/>
          </a:prstGeom>
          <a:noFill/>
          <a:ln>
            <a:noFill/>
          </a:ln>
        </p:spPr>
      </p:pic>
      <p:pic>
        <p:nvPicPr>
          <p:cNvPr id="299" name="Google Shape;299;g230e39e4f9d_0_0"/>
          <p:cNvPicPr preferRelativeResize="0"/>
          <p:nvPr/>
        </p:nvPicPr>
        <p:blipFill>
          <a:blip r:embed="rId4">
            <a:alphaModFix/>
          </a:blip>
          <a:stretch>
            <a:fillRect/>
          </a:stretch>
        </p:blipFill>
        <p:spPr>
          <a:xfrm>
            <a:off x="6086350" y="1936475"/>
            <a:ext cx="1945797" cy="2294950"/>
          </a:xfrm>
          <a:prstGeom prst="rect">
            <a:avLst/>
          </a:prstGeom>
          <a:noFill/>
          <a:ln>
            <a:noFill/>
          </a:ln>
        </p:spPr>
      </p:pic>
      <p:sp>
        <p:nvSpPr>
          <p:cNvPr id="300" name="Google Shape;300;g230e39e4f9d_0_0"/>
          <p:cNvSpPr txBox="1"/>
          <p:nvPr/>
        </p:nvSpPr>
        <p:spPr>
          <a:xfrm>
            <a:off x="2621175" y="2247675"/>
            <a:ext cx="32118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lt1"/>
                </a:solidFill>
              </a:rPr>
              <a:t>A user in the Statistics page can be presented with two percentages/descriptions based on the graph data.</a:t>
            </a:r>
            <a:endParaRPr sz="1800">
              <a:solidFill>
                <a:schemeClr val="lt1"/>
              </a:solidFill>
            </a:endParaRPr>
          </a:p>
        </p:txBody>
      </p:sp>
      <p:sp>
        <p:nvSpPr>
          <p:cNvPr id="301" name="Google Shape;301;g230e39e4f9d_0_0"/>
          <p:cNvSpPr txBox="1"/>
          <p:nvPr/>
        </p:nvSpPr>
        <p:spPr>
          <a:xfrm>
            <a:off x="8325825" y="2247675"/>
            <a:ext cx="32118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lt1"/>
                </a:solidFill>
              </a:rPr>
              <a:t>A user in the Calorie page can compare their target with their calorie intake for the day.</a:t>
            </a:r>
            <a:endParaRPr sz="180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10"/>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lt1"/>
              </a:buClr>
              <a:buSzPts val="2000"/>
              <a:buFont typeface="Calibri"/>
              <a:buAutoNum type="arabicPeriod"/>
            </a:pPr>
            <a:r>
              <a:rPr b="0" i="0" lang="en-US" sz="2000" u="none" strike="noStrike">
                <a:solidFill>
                  <a:schemeClr val="lt1"/>
                </a:solidFill>
              </a:rPr>
              <a:t>To ensure seamless authentication via Google Firebase, it is crucial to complete the finalization process and eliminate any errors that may arise during the process.</a:t>
            </a:r>
            <a:endParaRPr/>
          </a:p>
          <a:p>
            <a:pPr indent="-342900" lvl="0" marL="342900" rtl="0" algn="l">
              <a:lnSpc>
                <a:spcPct val="90000"/>
              </a:lnSpc>
              <a:spcBef>
                <a:spcPts val="1000"/>
              </a:spcBef>
              <a:spcAft>
                <a:spcPts val="0"/>
              </a:spcAft>
              <a:buClr>
                <a:schemeClr val="lt1"/>
              </a:buClr>
              <a:buSzPts val="2000"/>
              <a:buFont typeface="Calibri"/>
              <a:buAutoNum type="arabicPeriod"/>
            </a:pPr>
            <a:r>
              <a:rPr b="0" i="0" lang="en-US" sz="2000" u="none" strike="noStrike">
                <a:solidFill>
                  <a:schemeClr val="lt1"/>
                </a:solidFill>
              </a:rPr>
              <a:t>Implementation connections between Firebase, Azure, and the application is essential. This will ensure smooth and uninterrupted data flow between these platforms.</a:t>
            </a:r>
            <a:endParaRPr/>
          </a:p>
          <a:p>
            <a:pPr indent="-342900" lvl="0" marL="342900" rtl="0" algn="l">
              <a:lnSpc>
                <a:spcPct val="90000"/>
              </a:lnSpc>
              <a:spcBef>
                <a:spcPts val="1000"/>
              </a:spcBef>
              <a:spcAft>
                <a:spcPts val="0"/>
              </a:spcAft>
              <a:buClr>
                <a:schemeClr val="lt1"/>
              </a:buClr>
              <a:buSzPts val="2000"/>
              <a:buFont typeface="Calibri"/>
              <a:buAutoNum type="arabicPeriod"/>
            </a:pPr>
            <a:r>
              <a:rPr b="0" i="0" lang="en-US" sz="2000" u="none" strike="noStrike">
                <a:solidFill>
                  <a:schemeClr val="lt1"/>
                </a:solidFill>
              </a:rPr>
              <a:t>The implementation of real data with the Bluetooth device is a critical step in making the application fully functional. This will enable users to receive accurate and up-to-date information about their weight.</a:t>
            </a:r>
            <a:endParaRPr/>
          </a:p>
        </p:txBody>
      </p:sp>
      <p:sp>
        <p:nvSpPr>
          <p:cNvPr id="307" name="Google Shape;307;p10"/>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Future Plans </a:t>
            </a:r>
            <a:endParaRPr/>
          </a:p>
        </p:txBody>
      </p:sp>
      <p:pic>
        <p:nvPicPr>
          <p:cNvPr descr="Text&#10;&#10;Description automatically generated" id="308" name="Google Shape;308;p10"/>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1"/>
          <p:cNvSpPr txBox="1"/>
          <p:nvPr>
            <p:ph type="title"/>
          </p:nvPr>
        </p:nvSpPr>
        <p:spPr>
          <a:xfrm>
            <a:off x="1603728" y="2766218"/>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Thank you</a:t>
            </a:r>
            <a:endParaRPr/>
          </a:p>
        </p:txBody>
      </p:sp>
      <p:pic>
        <p:nvPicPr>
          <p:cNvPr descr="Text&#10;&#10;Description automatically generated" id="314" name="Google Shape;314;p11"/>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2"/>
          <p:cNvSpPr txBox="1"/>
          <p:nvPr>
            <p:ph idx="1" type="body"/>
          </p:nvPr>
        </p:nvSpPr>
        <p:spPr>
          <a:xfrm>
            <a:off x="1590222" y="1939925"/>
            <a:ext cx="8984543" cy="416696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b="0" i="0" lang="en-US" u="none" strike="noStrike">
                <a:solidFill>
                  <a:schemeClr val="lt1"/>
                </a:solidFill>
              </a:rPr>
              <a:t>The objective of this software is to utilize a pressure-sensitive pad installed inside the user's shoe for monitoring their weight variations during the day. The recorded data would be viewable on an Apple Watch and an iOS application and can be checked automatically at predetermined intervals or manually by pressing a button.</a:t>
            </a:r>
            <a:endParaRPr/>
          </a:p>
        </p:txBody>
      </p:sp>
      <p:sp>
        <p:nvSpPr>
          <p:cNvPr id="231" name="Google Shape;231;p2"/>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Weight App </a:t>
            </a:r>
            <a:endParaRPr/>
          </a:p>
        </p:txBody>
      </p:sp>
      <p:pic>
        <p:nvPicPr>
          <p:cNvPr descr="Text&#10;&#10;Description automatically generated" id="232" name="Google Shape;232;p2"/>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System Design</a:t>
            </a:r>
            <a:endParaRPr/>
          </a:p>
        </p:txBody>
      </p:sp>
      <p:pic>
        <p:nvPicPr>
          <p:cNvPr descr="Text&#10;&#10;Description automatically generated" id="238" name="Google Shape;238;p3"/>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pic>
        <p:nvPicPr>
          <p:cNvPr id="239" name="Google Shape;239;p3"/>
          <p:cNvPicPr preferRelativeResize="0"/>
          <p:nvPr/>
        </p:nvPicPr>
        <p:blipFill>
          <a:blip r:embed="rId4">
            <a:alphaModFix/>
          </a:blip>
          <a:stretch>
            <a:fillRect/>
          </a:stretch>
        </p:blipFill>
        <p:spPr>
          <a:xfrm>
            <a:off x="3865550" y="1480473"/>
            <a:ext cx="4299342" cy="475732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1e17ec02a00_3_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Object Design</a:t>
            </a:r>
            <a:endParaRPr/>
          </a:p>
        </p:txBody>
      </p:sp>
      <p:pic>
        <p:nvPicPr>
          <p:cNvPr id="245" name="Google Shape;245;g1e17ec02a00_3_2"/>
          <p:cNvPicPr preferRelativeResize="0"/>
          <p:nvPr/>
        </p:nvPicPr>
        <p:blipFill>
          <a:blip r:embed="rId3">
            <a:alphaModFix/>
          </a:blip>
          <a:stretch>
            <a:fillRect/>
          </a:stretch>
        </p:blipFill>
        <p:spPr>
          <a:xfrm>
            <a:off x="988025" y="1642710"/>
            <a:ext cx="9873341" cy="468115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Implementation</a:t>
            </a:r>
            <a:endParaRPr/>
          </a:p>
        </p:txBody>
      </p:sp>
      <p:pic>
        <p:nvPicPr>
          <p:cNvPr descr="Text&#10;&#10;Description automatically generated" id="251" name="Google Shape;251;p5"/>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pic>
        <p:nvPicPr>
          <p:cNvPr descr="Diagram&#10;&#10;Description automatically generated" id="252" name="Google Shape;252;p5"/>
          <p:cNvPicPr preferRelativeResize="0"/>
          <p:nvPr/>
        </p:nvPicPr>
        <p:blipFill rotWithShape="1">
          <a:blip r:embed="rId4">
            <a:alphaModFix/>
          </a:blip>
          <a:srcRect b="0" l="0" r="0" t="0"/>
          <a:stretch/>
        </p:blipFill>
        <p:spPr>
          <a:xfrm>
            <a:off x="4058199" y="1795873"/>
            <a:ext cx="4075601" cy="40756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6"/>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b="0" i="0" lang="en-US" u="none" strike="noStrike">
                <a:solidFill>
                  <a:schemeClr val="lt1"/>
                </a:solidFill>
              </a:rPr>
              <a:t>You can fill in the text boxes provided with your email address, username, password, age, and weight. The program will verify that the password meets the current minimum character requirement of 12. It will also verify whether the user is already registered in the system. Once validated, the program will then proceed to store the user's details in the Firebase database.</a:t>
            </a:r>
            <a:endParaRPr/>
          </a:p>
        </p:txBody>
      </p:sp>
      <p:sp>
        <p:nvSpPr>
          <p:cNvPr id="258" name="Google Shape;258;p6"/>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Authentication</a:t>
            </a:r>
            <a:endParaRPr/>
          </a:p>
        </p:txBody>
      </p:sp>
      <p:pic>
        <p:nvPicPr>
          <p:cNvPr descr="Text&#10;&#10;Description automatically generated" id="259" name="Google Shape;259;p6"/>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7"/>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Authentication Views</a:t>
            </a:r>
            <a:endParaRPr/>
          </a:p>
        </p:txBody>
      </p:sp>
      <p:pic>
        <p:nvPicPr>
          <p:cNvPr descr="Text&#10;&#10;Description automatically generated" id="265" name="Google Shape;265;p7"/>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pic>
        <p:nvPicPr>
          <p:cNvPr descr="A screenshot of a computer screen&#10;&#10;Description automatically generated with low confidence" id="266" name="Google Shape;266;p7"/>
          <p:cNvPicPr preferRelativeResize="0"/>
          <p:nvPr/>
        </p:nvPicPr>
        <p:blipFill rotWithShape="1">
          <a:blip r:embed="rId4">
            <a:alphaModFix/>
          </a:blip>
          <a:srcRect b="0" l="0" r="0" t="0"/>
          <a:stretch/>
        </p:blipFill>
        <p:spPr>
          <a:xfrm>
            <a:off x="7603425" y="1644800"/>
            <a:ext cx="2017099" cy="4577527"/>
          </a:xfrm>
          <a:prstGeom prst="rect">
            <a:avLst/>
          </a:prstGeom>
          <a:noFill/>
          <a:ln>
            <a:noFill/>
          </a:ln>
        </p:spPr>
      </p:pic>
      <p:pic>
        <p:nvPicPr>
          <p:cNvPr descr="Graphical user interface&#10;&#10;Description automatically generated" id="267" name="Google Shape;267;p7"/>
          <p:cNvPicPr preferRelativeResize="0"/>
          <p:nvPr/>
        </p:nvPicPr>
        <p:blipFill rotWithShape="1">
          <a:blip r:embed="rId5">
            <a:alphaModFix/>
          </a:blip>
          <a:srcRect b="0" l="0" r="0" t="0"/>
          <a:stretch/>
        </p:blipFill>
        <p:spPr>
          <a:xfrm>
            <a:off x="5252354" y="1644799"/>
            <a:ext cx="2111950" cy="4577528"/>
          </a:xfrm>
          <a:prstGeom prst="rect">
            <a:avLst/>
          </a:prstGeom>
          <a:noFill/>
          <a:ln>
            <a:noFill/>
          </a:ln>
        </p:spPr>
      </p:pic>
      <p:pic>
        <p:nvPicPr>
          <p:cNvPr descr="Graphical user interface, application&#10;&#10;Description automatically generated" id="268" name="Google Shape;268;p7"/>
          <p:cNvPicPr preferRelativeResize="0"/>
          <p:nvPr/>
        </p:nvPicPr>
        <p:blipFill rotWithShape="1">
          <a:blip r:embed="rId6">
            <a:alphaModFix/>
          </a:blip>
          <a:srcRect b="0" l="0" r="0" t="0"/>
          <a:stretch/>
        </p:blipFill>
        <p:spPr>
          <a:xfrm>
            <a:off x="2901266" y="1636514"/>
            <a:ext cx="2111951" cy="4577529"/>
          </a:xfrm>
          <a:prstGeom prst="rect">
            <a:avLst/>
          </a:prstGeom>
          <a:noFill/>
          <a:ln>
            <a:noFill/>
          </a:ln>
        </p:spPr>
      </p:pic>
      <p:pic>
        <p:nvPicPr>
          <p:cNvPr descr="Graphical user interface, application&#10;&#10;Description automatically generated" id="269" name="Google Shape;269;p7"/>
          <p:cNvPicPr preferRelativeResize="0"/>
          <p:nvPr/>
        </p:nvPicPr>
        <p:blipFill rotWithShape="1">
          <a:blip r:embed="rId7">
            <a:alphaModFix/>
          </a:blip>
          <a:srcRect b="0" l="0" r="0" t="0"/>
          <a:stretch/>
        </p:blipFill>
        <p:spPr>
          <a:xfrm>
            <a:off x="550179" y="1644798"/>
            <a:ext cx="2111950" cy="457752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8"/>
          <p:cNvSpPr txBox="1"/>
          <p:nvPr>
            <p:ph idx="1" type="body"/>
          </p:nvPr>
        </p:nvSpPr>
        <p:spPr>
          <a:xfrm>
            <a:off x="5229493" y="1714498"/>
            <a:ext cx="3646800" cy="4338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800"/>
              <a:buNone/>
            </a:pPr>
            <a:r>
              <a:rPr lang="en-US"/>
              <a:t>The settings, allows users to update user information, connect to the product, and customize how they’d like to see information displayed.</a:t>
            </a:r>
            <a:endParaRPr/>
          </a:p>
        </p:txBody>
      </p:sp>
      <p:sp>
        <p:nvSpPr>
          <p:cNvPr id="275" name="Google Shape;275;p8"/>
          <p:cNvSpPr txBox="1"/>
          <p:nvPr>
            <p:ph type="title"/>
          </p:nvPr>
        </p:nvSpPr>
        <p:spPr>
          <a:xfrm>
            <a:off x="2242397" y="388810"/>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Settings</a:t>
            </a:r>
            <a:endParaRPr/>
          </a:p>
        </p:txBody>
      </p:sp>
      <p:pic>
        <p:nvPicPr>
          <p:cNvPr descr="Text&#10;&#10;Description automatically generated" id="276" name="Google Shape;276;p8"/>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pic>
        <p:nvPicPr>
          <p:cNvPr descr="Graphical user interface, text, application, chat or text message&#10;&#10;Description automatically generated" id="277" name="Google Shape;277;p8"/>
          <p:cNvPicPr preferRelativeResize="0"/>
          <p:nvPr/>
        </p:nvPicPr>
        <p:blipFill rotWithShape="1">
          <a:blip r:embed="rId4">
            <a:alphaModFix/>
          </a:blip>
          <a:srcRect b="0" l="0" r="0" t="0"/>
          <a:stretch/>
        </p:blipFill>
        <p:spPr>
          <a:xfrm>
            <a:off x="9124900" y="1795879"/>
            <a:ext cx="2534483" cy="3031942"/>
          </a:xfrm>
          <a:prstGeom prst="rect">
            <a:avLst/>
          </a:prstGeom>
          <a:noFill/>
          <a:ln>
            <a:noFill/>
          </a:ln>
        </p:spPr>
      </p:pic>
      <p:pic>
        <p:nvPicPr>
          <p:cNvPr id="278" name="Google Shape;278;p8"/>
          <p:cNvPicPr preferRelativeResize="0"/>
          <p:nvPr/>
        </p:nvPicPr>
        <p:blipFill>
          <a:blip r:embed="rId5">
            <a:alphaModFix/>
          </a:blip>
          <a:stretch>
            <a:fillRect/>
          </a:stretch>
        </p:blipFill>
        <p:spPr>
          <a:xfrm>
            <a:off x="366400" y="843798"/>
            <a:ext cx="2195152" cy="4757325"/>
          </a:xfrm>
          <a:prstGeom prst="rect">
            <a:avLst/>
          </a:prstGeom>
          <a:noFill/>
          <a:ln>
            <a:noFill/>
          </a:ln>
        </p:spPr>
      </p:pic>
      <p:pic>
        <p:nvPicPr>
          <p:cNvPr id="279" name="Google Shape;279;p8"/>
          <p:cNvPicPr preferRelativeResize="0"/>
          <p:nvPr/>
        </p:nvPicPr>
        <p:blipFill>
          <a:blip r:embed="rId6">
            <a:alphaModFix/>
          </a:blip>
          <a:stretch>
            <a:fillRect/>
          </a:stretch>
        </p:blipFill>
        <p:spPr>
          <a:xfrm>
            <a:off x="2785725" y="843800"/>
            <a:ext cx="2195150" cy="47522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9"/>
          <p:cNvSpPr txBox="1"/>
          <p:nvPr>
            <p:ph type="title"/>
          </p:nvPr>
        </p:nvSpPr>
        <p:spPr>
          <a:xfrm>
            <a:off x="1539272" y="297085"/>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BF00"/>
              </a:buClr>
              <a:buSzPts val="3600"/>
              <a:buFont typeface="Arial"/>
              <a:buNone/>
            </a:pPr>
            <a:r>
              <a:rPr lang="en-US">
                <a:solidFill>
                  <a:srgbClr val="FFBF00"/>
                </a:solidFill>
                <a:latin typeface="Arial"/>
                <a:ea typeface="Arial"/>
                <a:cs typeface="Arial"/>
                <a:sym typeface="Arial"/>
              </a:rPr>
              <a:t>Information Display</a:t>
            </a:r>
            <a:endParaRPr/>
          </a:p>
        </p:txBody>
      </p:sp>
      <p:pic>
        <p:nvPicPr>
          <p:cNvPr descr="Text&#10;&#10;Description automatically generated" id="285" name="Google Shape;285;p9"/>
          <p:cNvPicPr preferRelativeResize="0"/>
          <p:nvPr/>
        </p:nvPicPr>
        <p:blipFill rotWithShape="1">
          <a:blip r:embed="rId3">
            <a:alphaModFix/>
          </a:blip>
          <a:srcRect b="0" l="0" r="0" t="0"/>
          <a:stretch/>
        </p:blipFill>
        <p:spPr>
          <a:xfrm>
            <a:off x="10178142" y="5499207"/>
            <a:ext cx="1612693" cy="923726"/>
          </a:xfrm>
          <a:prstGeom prst="rect">
            <a:avLst/>
          </a:prstGeom>
          <a:noFill/>
          <a:ln>
            <a:noFill/>
          </a:ln>
        </p:spPr>
      </p:pic>
      <p:pic>
        <p:nvPicPr>
          <p:cNvPr descr="Chart&#10;&#10;Description automatically generated" id="286" name="Google Shape;286;p9"/>
          <p:cNvPicPr preferRelativeResize="0"/>
          <p:nvPr/>
        </p:nvPicPr>
        <p:blipFill rotWithShape="1">
          <a:blip r:embed="rId4">
            <a:alphaModFix/>
          </a:blip>
          <a:srcRect b="0" l="0" r="0" t="0"/>
          <a:stretch/>
        </p:blipFill>
        <p:spPr>
          <a:xfrm>
            <a:off x="2588430" y="1507402"/>
            <a:ext cx="1891397" cy="4103914"/>
          </a:xfrm>
          <a:prstGeom prst="rect">
            <a:avLst/>
          </a:prstGeom>
          <a:noFill/>
          <a:ln>
            <a:noFill/>
          </a:ln>
        </p:spPr>
      </p:pic>
      <p:pic>
        <p:nvPicPr>
          <p:cNvPr descr="A screenshot of a video game&#10;&#10;Description automatically generated with low confidence" id="287" name="Google Shape;287;p9"/>
          <p:cNvPicPr preferRelativeResize="0"/>
          <p:nvPr/>
        </p:nvPicPr>
        <p:blipFill rotWithShape="1">
          <a:blip r:embed="rId5">
            <a:alphaModFix/>
          </a:blip>
          <a:srcRect b="0" l="0" r="0" t="0"/>
          <a:stretch/>
        </p:blipFill>
        <p:spPr>
          <a:xfrm>
            <a:off x="4775695" y="1507400"/>
            <a:ext cx="1891396" cy="4103913"/>
          </a:xfrm>
          <a:prstGeom prst="rect">
            <a:avLst/>
          </a:prstGeom>
          <a:noFill/>
          <a:ln>
            <a:noFill/>
          </a:ln>
        </p:spPr>
      </p:pic>
      <p:pic>
        <p:nvPicPr>
          <p:cNvPr descr="A screenshot of a phone&#10;&#10;Description automatically generated with medium confidence" id="288" name="Google Shape;288;p9"/>
          <p:cNvPicPr preferRelativeResize="0"/>
          <p:nvPr/>
        </p:nvPicPr>
        <p:blipFill rotWithShape="1">
          <a:blip r:embed="rId6">
            <a:alphaModFix/>
          </a:blip>
          <a:srcRect b="0" l="0" r="0" t="0"/>
          <a:stretch/>
        </p:blipFill>
        <p:spPr>
          <a:xfrm>
            <a:off x="401165" y="1507401"/>
            <a:ext cx="1891397" cy="4103914"/>
          </a:xfrm>
          <a:prstGeom prst="rect">
            <a:avLst/>
          </a:prstGeom>
          <a:noFill/>
          <a:ln>
            <a:noFill/>
          </a:ln>
        </p:spPr>
      </p:pic>
      <p:pic>
        <p:nvPicPr>
          <p:cNvPr descr="Chart&#10;&#10;Description automatically generated" id="289" name="Google Shape;289;p9"/>
          <p:cNvPicPr preferRelativeResize="0"/>
          <p:nvPr/>
        </p:nvPicPr>
        <p:blipFill rotWithShape="1">
          <a:blip r:embed="rId7">
            <a:alphaModFix/>
          </a:blip>
          <a:srcRect b="0" l="0" r="0" t="0"/>
          <a:stretch/>
        </p:blipFill>
        <p:spPr>
          <a:xfrm>
            <a:off x="9195804" y="1507399"/>
            <a:ext cx="2451909" cy="2282615"/>
          </a:xfrm>
          <a:prstGeom prst="rect">
            <a:avLst/>
          </a:prstGeom>
          <a:noFill/>
          <a:ln>
            <a:noFill/>
          </a:ln>
        </p:spPr>
      </p:pic>
      <p:pic>
        <p:nvPicPr>
          <p:cNvPr descr="Chart&#10;&#10;Description automatically generated" id="290" name="Google Shape;290;p9"/>
          <p:cNvPicPr preferRelativeResize="0"/>
          <p:nvPr/>
        </p:nvPicPr>
        <p:blipFill rotWithShape="1">
          <a:blip r:embed="rId8">
            <a:alphaModFix/>
          </a:blip>
          <a:srcRect b="0" l="0" r="0" t="0"/>
          <a:stretch/>
        </p:blipFill>
        <p:spPr>
          <a:xfrm>
            <a:off x="6962959" y="1507400"/>
            <a:ext cx="1936978" cy="2280829"/>
          </a:xfrm>
          <a:prstGeom prst="rect">
            <a:avLst/>
          </a:prstGeom>
          <a:noFill/>
          <a:ln>
            <a:noFill/>
          </a:ln>
        </p:spPr>
      </p:pic>
      <p:sp>
        <p:nvSpPr>
          <p:cNvPr id="291" name="Google Shape;291;p9"/>
          <p:cNvSpPr txBox="1"/>
          <p:nvPr/>
        </p:nvSpPr>
        <p:spPr>
          <a:xfrm>
            <a:off x="6962959" y="4178988"/>
            <a:ext cx="4684754"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Allows users to see their weight information in a variety of different ways.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