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88"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694"/>
  </p:normalViewPr>
  <p:slideViewPr>
    <p:cSldViewPr snapToGrid="0" snapToObjects="1">
      <p:cViewPr>
        <p:scale>
          <a:sx n="23" d="100"/>
          <a:sy n="23" d="100"/>
        </p:scale>
        <p:origin x="1671" y="1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2">
            <a:extLst>
              <a:ext uri="{FF2B5EF4-FFF2-40B4-BE49-F238E27FC236}">
                <a16:creationId xmlns:a16="http://schemas.microsoft.com/office/drawing/2014/main" id="{D96A1848-809F-405A-BFAA-B46B4A55D52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tx1">
                    <a:lumMod val="75000"/>
                    <a:lumOff val="25000"/>
                  </a:schemeClr>
                </a:solidFill>
              </a:rPr>
              <a:t>The material presented in this poster is based upon the work supported by Jessica Ramella. We thank Jessica Ramella for her assistance and mentorship that we received throughout the senior design project.</a:t>
            </a:r>
          </a:p>
        </p:txBody>
      </p:sp>
      <p:sp>
        <p:nvSpPr>
          <p:cNvPr id="5" name="Text Box 19">
            <a:extLst>
              <a:ext uri="{FF2B5EF4-FFF2-40B4-BE49-F238E27FC236}">
                <a16:creationId xmlns:a16="http://schemas.microsoft.com/office/drawing/2014/main" id="{9498F076-C398-4FAF-BD67-09AA1062EBC8}"/>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7" name="TextBox 3">
            <a:extLst>
              <a:ext uri="{FF2B5EF4-FFF2-40B4-BE49-F238E27FC236}">
                <a16:creationId xmlns:a16="http://schemas.microsoft.com/office/drawing/2014/main" id="{43F7DBC2-9F0A-484E-9F67-47ED8F93A30E}"/>
              </a:ext>
            </a:extLst>
          </p:cNvPr>
          <p:cNvSpPr txBox="1">
            <a:spLocks noChangeArrowheads="1"/>
          </p:cNvSpPr>
          <p:nvPr/>
        </p:nvSpPr>
        <p:spPr bwMode="auto">
          <a:xfrm>
            <a:off x="9601200" y="324886"/>
            <a:ext cx="24688800" cy="3631763"/>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tx1">
                    <a:lumMod val="75000"/>
                    <a:lumOff val="25000"/>
                  </a:schemeClr>
                </a:solidFill>
              </a:rPr>
              <a:t>Knight Foundation School of Computing &amp; Information Sciences</a:t>
            </a:r>
          </a:p>
          <a:p>
            <a:pPr algn="ctr" eaLnBrk="1" hangingPunct="1"/>
            <a:r>
              <a:rPr lang="en-US" altLang="en-US" sz="5400" i="1" dirty="0">
                <a:solidFill>
                  <a:schemeClr val="tx1">
                    <a:lumMod val="75000"/>
                    <a:lumOff val="25000"/>
                  </a:schemeClr>
                </a:solidFill>
              </a:rPr>
              <a:t>Spring 2023 Senior Design Project</a:t>
            </a:r>
          </a:p>
        </p:txBody>
      </p:sp>
      <p:sp>
        <p:nvSpPr>
          <p:cNvPr id="9" name="Text Box 12">
            <a:extLst>
              <a:ext uri="{FF2B5EF4-FFF2-40B4-BE49-F238E27FC236}">
                <a16:creationId xmlns:a16="http://schemas.microsoft.com/office/drawing/2014/main" id="{9780F14B-D22A-432C-BDFA-656CFE50CBE2}"/>
              </a:ext>
            </a:extLst>
          </p:cNvPr>
          <p:cNvSpPr txBox="1">
            <a:spLocks noChangeArrowheads="1"/>
          </p:cNvSpPr>
          <p:nvPr/>
        </p:nvSpPr>
        <p:spPr bwMode="auto">
          <a:xfrm>
            <a:off x="4343400" y="3665071"/>
            <a:ext cx="35204400"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81E3F"/>
                </a:solidFill>
              </a:rPr>
              <a:t>Apple Watch Weight App</a:t>
            </a:r>
          </a:p>
          <a:p>
            <a:pPr algn="ctr" eaLnBrk="1" hangingPunct="1">
              <a:spcBef>
                <a:spcPct val="0"/>
              </a:spcBef>
              <a:buFontTx/>
              <a:buNone/>
            </a:pPr>
            <a:r>
              <a:rPr lang="en-US" altLang="en-US" sz="3500" b="1" dirty="0">
                <a:solidFill>
                  <a:schemeClr val="tx1">
                    <a:lumMod val="75000"/>
                    <a:lumOff val="25000"/>
                  </a:schemeClr>
                </a:solidFill>
              </a:rPr>
              <a:t>Students: </a:t>
            </a:r>
            <a:r>
              <a:rPr lang="en-US" altLang="en-US" sz="3500" dirty="0">
                <a:solidFill>
                  <a:schemeClr val="tx1">
                    <a:lumMod val="75000"/>
                    <a:lumOff val="25000"/>
                  </a:schemeClr>
                </a:solidFill>
              </a:rPr>
              <a:t>Kevin Velazco</a:t>
            </a:r>
          </a:p>
          <a:p>
            <a:pPr algn="ctr" eaLnBrk="1" hangingPunct="1">
              <a:spcBef>
                <a:spcPct val="0"/>
              </a:spcBef>
              <a:buFontTx/>
              <a:buNone/>
            </a:pPr>
            <a:r>
              <a:rPr lang="en-US" altLang="en-US" sz="3500" b="1" dirty="0">
                <a:solidFill>
                  <a:schemeClr val="tx1">
                    <a:lumMod val="75000"/>
                    <a:lumOff val="25000"/>
                  </a:schemeClr>
                </a:solidFill>
              </a:rPr>
              <a:t>Mentor:</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Jessica Ramella</a:t>
            </a:r>
            <a:r>
              <a:rPr lang="en-US" altLang="ja-JP" sz="3500" dirty="0">
                <a:solidFill>
                  <a:schemeClr val="tx1">
                    <a:lumMod val="75000"/>
                    <a:lumOff val="25000"/>
                  </a:schemeClr>
                </a:solidFill>
              </a:rPr>
              <a:t> </a:t>
            </a:r>
          </a:p>
          <a:p>
            <a:pPr algn="ct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Dr. Masoud Sadjadi</a:t>
            </a:r>
            <a:r>
              <a:rPr lang="en-US" altLang="ja-JP" sz="3500" dirty="0">
                <a:solidFill>
                  <a:schemeClr val="tx1">
                    <a:lumMod val="75000"/>
                    <a:lumOff val="25000"/>
                  </a:schemeClr>
                </a:solidFill>
              </a:rPr>
              <a:t>,</a:t>
            </a:r>
            <a:r>
              <a:rPr lang="en-US" altLang="ja-JP" sz="3500" i="1" dirty="0">
                <a:solidFill>
                  <a:schemeClr val="tx1">
                    <a:lumMod val="75000"/>
                    <a:lumOff val="25000"/>
                  </a:schemeClr>
                </a:solidFill>
              </a:rPr>
              <a:t> </a:t>
            </a:r>
            <a:r>
              <a:rPr lang="en-US" altLang="en-US" sz="3500" dirty="0">
                <a:solidFill>
                  <a:schemeClr val="tx1">
                    <a:lumMod val="75000"/>
                    <a:lumOff val="25000"/>
                  </a:schemeClr>
                </a:solidFill>
              </a:rPr>
              <a:t>Florida International University</a:t>
            </a:r>
          </a:p>
        </p:txBody>
      </p:sp>
      <p:sp>
        <p:nvSpPr>
          <p:cNvPr id="15" name="Text Box 19">
            <a:extLst>
              <a:ext uri="{FF2B5EF4-FFF2-40B4-BE49-F238E27FC236}">
                <a16:creationId xmlns:a16="http://schemas.microsoft.com/office/drawing/2014/main" id="{5030389D-1181-47B0-A953-D1F5FE764DFC}"/>
              </a:ext>
            </a:extLst>
          </p:cNvPr>
          <p:cNvSpPr txBox="1">
            <a:spLocks noChangeArrowheads="1"/>
          </p:cNvSpPr>
          <p:nvPr/>
        </p:nvSpPr>
        <p:spPr bwMode="auto">
          <a:xfrm>
            <a:off x="5786365" y="7297342"/>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PROBLEM</a:t>
            </a:r>
          </a:p>
        </p:txBody>
      </p:sp>
      <p:sp>
        <p:nvSpPr>
          <p:cNvPr id="17" name="Text Box 19">
            <a:extLst>
              <a:ext uri="{FF2B5EF4-FFF2-40B4-BE49-F238E27FC236}">
                <a16:creationId xmlns:a16="http://schemas.microsoft.com/office/drawing/2014/main" id="{7DFD6BD2-DC42-4F39-A3F6-2B6416BB4F80}"/>
              </a:ext>
            </a:extLst>
          </p:cNvPr>
          <p:cNvSpPr txBox="1">
            <a:spLocks noChangeArrowheads="1"/>
          </p:cNvSpPr>
          <p:nvPr/>
        </p:nvSpPr>
        <p:spPr bwMode="auto">
          <a:xfrm>
            <a:off x="19657146" y="728940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19" name="Text Box 19">
            <a:extLst>
              <a:ext uri="{FF2B5EF4-FFF2-40B4-BE49-F238E27FC236}">
                <a16:creationId xmlns:a16="http://schemas.microsoft.com/office/drawing/2014/main" id="{D118C079-A883-4833-AA8B-75400F8F1680}"/>
              </a:ext>
            </a:extLst>
          </p:cNvPr>
          <p:cNvSpPr txBox="1">
            <a:spLocks noChangeArrowheads="1"/>
          </p:cNvSpPr>
          <p:nvPr/>
        </p:nvSpPr>
        <p:spPr bwMode="auto">
          <a:xfrm>
            <a:off x="33561265" y="7336740"/>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REQUIREMENTS</a:t>
            </a:r>
          </a:p>
        </p:txBody>
      </p:sp>
      <p:sp>
        <p:nvSpPr>
          <p:cNvPr id="21" name="Text Box 19">
            <a:extLst>
              <a:ext uri="{FF2B5EF4-FFF2-40B4-BE49-F238E27FC236}">
                <a16:creationId xmlns:a16="http://schemas.microsoft.com/office/drawing/2014/main" id="{100C4655-EDAB-4657-AC1A-7713844423C0}"/>
              </a:ext>
            </a:extLst>
          </p:cNvPr>
          <p:cNvSpPr txBox="1">
            <a:spLocks noChangeArrowheads="1"/>
          </p:cNvSpPr>
          <p:nvPr/>
        </p:nvSpPr>
        <p:spPr bwMode="auto">
          <a:xfrm>
            <a:off x="5786365" y="1278127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SYSTEM DESIGN</a:t>
            </a:r>
          </a:p>
        </p:txBody>
      </p:sp>
      <p:sp>
        <p:nvSpPr>
          <p:cNvPr id="23" name="Text Box 19">
            <a:extLst>
              <a:ext uri="{FF2B5EF4-FFF2-40B4-BE49-F238E27FC236}">
                <a16:creationId xmlns:a16="http://schemas.microsoft.com/office/drawing/2014/main" id="{13340458-D039-4B48-ABAA-F2B277310240}"/>
              </a:ext>
            </a:extLst>
          </p:cNvPr>
          <p:cNvSpPr txBox="1">
            <a:spLocks noChangeArrowheads="1"/>
          </p:cNvSpPr>
          <p:nvPr/>
        </p:nvSpPr>
        <p:spPr bwMode="auto">
          <a:xfrm>
            <a:off x="19657146" y="12781278"/>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OBJECT DESIGN</a:t>
            </a:r>
          </a:p>
        </p:txBody>
      </p:sp>
      <p:sp>
        <p:nvSpPr>
          <p:cNvPr id="25" name="Text Box 19">
            <a:extLst>
              <a:ext uri="{FF2B5EF4-FFF2-40B4-BE49-F238E27FC236}">
                <a16:creationId xmlns:a16="http://schemas.microsoft.com/office/drawing/2014/main" id="{26AD7F49-496E-4580-8A7F-313C7CE1232E}"/>
              </a:ext>
            </a:extLst>
          </p:cNvPr>
          <p:cNvSpPr txBox="1">
            <a:spLocks noChangeArrowheads="1"/>
          </p:cNvSpPr>
          <p:nvPr/>
        </p:nvSpPr>
        <p:spPr bwMode="auto">
          <a:xfrm>
            <a:off x="33561265" y="12820677"/>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IMPLEMENTATION</a:t>
            </a:r>
          </a:p>
        </p:txBody>
      </p:sp>
      <p:sp>
        <p:nvSpPr>
          <p:cNvPr id="27" name="Text Box 19">
            <a:extLst>
              <a:ext uri="{FF2B5EF4-FFF2-40B4-BE49-F238E27FC236}">
                <a16:creationId xmlns:a16="http://schemas.microsoft.com/office/drawing/2014/main" id="{DA85E364-5CE3-4A69-A7C0-17AFBE0E5F69}"/>
              </a:ext>
            </a:extLst>
          </p:cNvPr>
          <p:cNvSpPr txBox="1">
            <a:spLocks noChangeArrowheads="1"/>
          </p:cNvSpPr>
          <p:nvPr/>
        </p:nvSpPr>
        <p:spPr bwMode="auto">
          <a:xfrm>
            <a:off x="5548747" y="20233413"/>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VERIFICATION</a:t>
            </a:r>
          </a:p>
        </p:txBody>
      </p:sp>
      <p:sp>
        <p:nvSpPr>
          <p:cNvPr id="29" name="Text Box 19">
            <a:extLst>
              <a:ext uri="{FF2B5EF4-FFF2-40B4-BE49-F238E27FC236}">
                <a16:creationId xmlns:a16="http://schemas.microsoft.com/office/drawing/2014/main" id="{A85BFBFB-1974-4A7B-AC40-FEAEC2B256FA}"/>
              </a:ext>
            </a:extLst>
          </p:cNvPr>
          <p:cNvSpPr txBox="1">
            <a:spLocks noChangeArrowheads="1"/>
          </p:cNvSpPr>
          <p:nvPr/>
        </p:nvSpPr>
        <p:spPr bwMode="auto">
          <a:xfrm>
            <a:off x="19419528" y="20233413"/>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SCREENSHOTS</a:t>
            </a:r>
          </a:p>
        </p:txBody>
      </p:sp>
      <p:sp>
        <p:nvSpPr>
          <p:cNvPr id="31" name="Text Box 19">
            <a:extLst>
              <a:ext uri="{FF2B5EF4-FFF2-40B4-BE49-F238E27FC236}">
                <a16:creationId xmlns:a16="http://schemas.microsoft.com/office/drawing/2014/main" id="{D1C19103-1A8B-4765-B64D-44A485C13AA4}"/>
              </a:ext>
            </a:extLst>
          </p:cNvPr>
          <p:cNvSpPr txBox="1">
            <a:spLocks noChangeArrowheads="1"/>
          </p:cNvSpPr>
          <p:nvPr/>
        </p:nvSpPr>
        <p:spPr bwMode="auto">
          <a:xfrm>
            <a:off x="33323647" y="20272811"/>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SUMMARY</a:t>
            </a:r>
          </a:p>
        </p:txBody>
      </p:sp>
      <p:pic>
        <p:nvPicPr>
          <p:cNvPr id="6" name="Picture 5" descr="Text&#10;&#10;Description automatically generated">
            <a:extLst>
              <a:ext uri="{FF2B5EF4-FFF2-40B4-BE49-F238E27FC236}">
                <a16:creationId xmlns:a16="http://schemas.microsoft.com/office/drawing/2014/main" id="{ED11A6A2-A774-7DEE-38E7-AFA858BAB9BD}"/>
              </a:ext>
            </a:extLst>
          </p:cNvPr>
          <p:cNvPicPr>
            <a:picLocks noChangeAspect="1"/>
          </p:cNvPicPr>
          <p:nvPr/>
        </p:nvPicPr>
        <p:blipFill>
          <a:blip r:embed="rId2"/>
          <a:stretch>
            <a:fillRect/>
          </a:stretch>
        </p:blipFill>
        <p:spPr>
          <a:xfrm>
            <a:off x="2444819" y="1182562"/>
            <a:ext cx="6893655" cy="4263704"/>
          </a:xfrm>
          <a:prstGeom prst="rect">
            <a:avLst/>
          </a:prstGeom>
        </p:spPr>
      </p:pic>
      <p:sp>
        <p:nvSpPr>
          <p:cNvPr id="12" name="Google Shape;105;p1">
            <a:extLst>
              <a:ext uri="{FF2B5EF4-FFF2-40B4-BE49-F238E27FC236}">
                <a16:creationId xmlns:a16="http://schemas.microsoft.com/office/drawing/2014/main" id="{3D34DD81-8761-E83A-4F7C-03E40392E84E}"/>
              </a:ext>
            </a:extLst>
          </p:cNvPr>
          <p:cNvSpPr txBox="1"/>
          <p:nvPr/>
        </p:nvSpPr>
        <p:spPr>
          <a:xfrm>
            <a:off x="32562332" y="7973427"/>
            <a:ext cx="7369965" cy="694436"/>
          </a:xfrm>
          <a:prstGeom prst="rect">
            <a:avLst/>
          </a:prstGeom>
          <a:noFill/>
          <a:ln>
            <a:noFill/>
          </a:ln>
        </p:spPr>
        <p:txBody>
          <a:bodyPr spcFirstLastPara="1" wrap="square" lIns="0" tIns="32400" rIns="0" bIns="0" anchor="t" anchorCtr="0">
            <a:spAutoFit/>
          </a:bodyPr>
          <a:lstStyle/>
          <a:p>
            <a:pPr marL="0" marR="0" lvl="0" indent="0" algn="l" rtl="0">
              <a:lnSpc>
                <a:spcPct val="100000"/>
              </a:lnSpc>
              <a:spcBef>
                <a:spcPts val="0"/>
              </a:spcBef>
              <a:spcAft>
                <a:spcPts val="0"/>
              </a:spcAft>
              <a:buClr>
                <a:srgbClr val="000000"/>
              </a:buClr>
              <a:buSzPts val="4300"/>
              <a:buFont typeface="Arial"/>
              <a:buNone/>
            </a:pPr>
            <a:r>
              <a:rPr lang="en" sz="4300" dirty="0">
                <a:solidFill>
                  <a:schemeClr val="dk1"/>
                </a:solidFill>
                <a:latin typeface="Arial"/>
                <a:ea typeface="Arial"/>
                <a:cs typeface="Arial"/>
                <a:sym typeface="Arial"/>
              </a:rPr>
              <a:t>For installation/development</a:t>
            </a:r>
            <a:r>
              <a:rPr lang="en" sz="4300" b="0" i="0" u="none" strike="noStrike" cap="none" dirty="0">
                <a:solidFill>
                  <a:schemeClr val="dk1"/>
                </a:solidFill>
                <a:latin typeface="Arial"/>
                <a:ea typeface="Arial"/>
                <a:cs typeface="Arial"/>
                <a:sym typeface="Arial"/>
              </a:rPr>
              <a:t>:</a:t>
            </a:r>
            <a:endParaRPr sz="3200" b="0" i="0" u="none" strike="noStrike" cap="none" dirty="0">
              <a:solidFill>
                <a:srgbClr val="000000"/>
              </a:solidFill>
              <a:latin typeface="Arial"/>
              <a:ea typeface="Arial"/>
              <a:cs typeface="Arial"/>
              <a:sym typeface="Arial"/>
            </a:endParaRPr>
          </a:p>
        </p:txBody>
      </p:sp>
      <p:pic>
        <p:nvPicPr>
          <p:cNvPr id="16" name="Picture 15" descr="Logo&#10;&#10;Description automatically generated with low confidence">
            <a:extLst>
              <a:ext uri="{FF2B5EF4-FFF2-40B4-BE49-F238E27FC236}">
                <a16:creationId xmlns:a16="http://schemas.microsoft.com/office/drawing/2014/main" id="{5F34676E-1193-4A34-BDE1-5E66F8A8C668}"/>
              </a:ext>
            </a:extLst>
          </p:cNvPr>
          <p:cNvPicPr>
            <a:picLocks noChangeAspect="1"/>
          </p:cNvPicPr>
          <p:nvPr/>
        </p:nvPicPr>
        <p:blipFill>
          <a:blip r:embed="rId3"/>
          <a:stretch>
            <a:fillRect/>
          </a:stretch>
        </p:blipFill>
        <p:spPr>
          <a:xfrm>
            <a:off x="34552726" y="27383"/>
            <a:ext cx="7777951" cy="5577214"/>
          </a:xfrm>
          <a:prstGeom prst="rect">
            <a:avLst/>
          </a:prstGeom>
        </p:spPr>
      </p:pic>
      <p:sp>
        <p:nvSpPr>
          <p:cNvPr id="20" name="Google Shape;104;p1">
            <a:extLst>
              <a:ext uri="{FF2B5EF4-FFF2-40B4-BE49-F238E27FC236}">
                <a16:creationId xmlns:a16="http://schemas.microsoft.com/office/drawing/2014/main" id="{AEEB2250-373F-9F1E-4F1A-84108DCC9F5B}"/>
              </a:ext>
            </a:extLst>
          </p:cNvPr>
          <p:cNvSpPr txBox="1"/>
          <p:nvPr/>
        </p:nvSpPr>
        <p:spPr>
          <a:xfrm>
            <a:off x="15092208" y="7973427"/>
            <a:ext cx="13244675" cy="4664754"/>
          </a:xfrm>
          <a:prstGeom prst="rect">
            <a:avLst/>
          </a:prstGeom>
          <a:noFill/>
          <a:ln>
            <a:noFill/>
          </a:ln>
        </p:spPr>
        <p:txBody>
          <a:bodyPr spcFirstLastPara="1" wrap="square" lIns="0" tIns="32400" rIns="0" bIns="0" anchor="t" anchorCtr="0">
            <a:spAutoFit/>
          </a:bodyPr>
          <a:lstStyle/>
          <a:p>
            <a:pPr marL="546100" marR="0" lvl="0" indent="-476250" algn="l" rtl="0">
              <a:lnSpc>
                <a:spcPct val="100000"/>
              </a:lnSpc>
              <a:spcBef>
                <a:spcPts val="0"/>
              </a:spcBef>
              <a:spcAft>
                <a:spcPts val="0"/>
              </a:spcAft>
              <a:buClr>
                <a:schemeClr val="dk1"/>
              </a:buClr>
              <a:buSzPts val="4300"/>
              <a:buFont typeface="Arial"/>
              <a:buChar char="•"/>
            </a:pPr>
            <a:r>
              <a:rPr lang="en" sz="4300" dirty="0">
                <a:solidFill>
                  <a:schemeClr val="dk1"/>
                </a:solidFill>
                <a:latin typeface="Arial"/>
                <a:ea typeface="Arial"/>
                <a:cs typeface="Arial"/>
                <a:sym typeface="Arial"/>
              </a:rPr>
              <a:t>The current system displays hardcoded weight data in the graph view and history view</a:t>
            </a:r>
            <a:r>
              <a:rPr lang="en" sz="4300" b="0" i="0" u="none" strike="noStrike" cap="none" dirty="0">
                <a:solidFill>
                  <a:schemeClr val="dk1"/>
                </a:solidFill>
                <a:latin typeface="Arial"/>
                <a:ea typeface="Arial"/>
                <a:cs typeface="Arial"/>
                <a:sym typeface="Arial"/>
              </a:rPr>
              <a:t>.</a:t>
            </a:r>
            <a:endParaRPr sz="4300" b="0" i="0" u="none" strike="noStrike" cap="none" dirty="0">
              <a:solidFill>
                <a:schemeClr val="dk1"/>
              </a:solidFill>
              <a:latin typeface="Arial"/>
              <a:ea typeface="Arial"/>
              <a:cs typeface="Arial"/>
              <a:sym typeface="Arial"/>
            </a:endParaRPr>
          </a:p>
          <a:p>
            <a:pPr marL="546100" marR="0" lvl="0" indent="-476250" algn="l" rtl="0">
              <a:lnSpc>
                <a:spcPct val="1000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iOS app uses bar tab navigation to easily access different views.</a:t>
            </a:r>
            <a:endParaRPr sz="1400" b="0" i="0" u="none" strike="noStrike" cap="none" dirty="0">
              <a:solidFill>
                <a:srgbClr val="000000"/>
              </a:solidFill>
              <a:latin typeface="Arial"/>
              <a:ea typeface="Arial"/>
              <a:cs typeface="Arial"/>
              <a:sym typeface="Arial"/>
            </a:endParaRPr>
          </a:p>
          <a:p>
            <a:pPr marL="546100" marR="0" lvl="0" indent="-476250" algn="l" rtl="0">
              <a:lnSpc>
                <a:spcPct val="1000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 History tab was added to let the user </a:t>
            </a:r>
            <a:r>
              <a:rPr lang="en" sz="4300" dirty="0">
                <a:solidFill>
                  <a:schemeClr val="dk1"/>
                </a:solidFill>
                <a:latin typeface="Arial"/>
                <a:ea typeface="Arial"/>
                <a:cs typeface="Arial"/>
                <a:sym typeface="Arial"/>
              </a:rPr>
              <a:t>see</a:t>
            </a:r>
            <a:r>
              <a:rPr lang="en" sz="4300" b="0" i="0" u="none" strike="noStrike" cap="none" dirty="0">
                <a:solidFill>
                  <a:schemeClr val="dk1"/>
                </a:solidFill>
                <a:latin typeface="Arial"/>
                <a:ea typeface="Arial"/>
                <a:cs typeface="Arial"/>
                <a:sym typeface="Arial"/>
              </a:rPr>
              <a:t> previously recorded weight data from most recent to oldest.   </a:t>
            </a:r>
            <a:endParaRPr sz="4300" b="0" i="0" u="none" strike="noStrike" cap="none" dirty="0">
              <a:solidFill>
                <a:schemeClr val="dk1"/>
              </a:solidFill>
              <a:latin typeface="Arial"/>
              <a:ea typeface="Arial"/>
              <a:cs typeface="Arial"/>
              <a:sym typeface="Arial"/>
            </a:endParaRPr>
          </a:p>
          <a:p>
            <a:pPr marL="1016000" marR="0" lvl="0" indent="0" algn="l" rtl="0">
              <a:lnSpc>
                <a:spcPct val="100000"/>
              </a:lnSpc>
              <a:spcBef>
                <a:spcPts val="0"/>
              </a:spcBef>
              <a:spcAft>
                <a:spcPts val="0"/>
              </a:spcAft>
              <a:buClr>
                <a:srgbClr val="000000"/>
              </a:buClr>
              <a:buSzPts val="4300"/>
              <a:buFont typeface="Arial"/>
              <a:buNone/>
            </a:pPr>
            <a:endParaRPr sz="4300" b="0" i="0" u="none" strike="noStrike" cap="none" dirty="0">
              <a:solidFill>
                <a:schemeClr val="dk1"/>
              </a:solidFill>
              <a:latin typeface="Arial"/>
              <a:ea typeface="Arial"/>
              <a:cs typeface="Arial"/>
              <a:sym typeface="Arial"/>
            </a:endParaRPr>
          </a:p>
        </p:txBody>
      </p:sp>
      <p:sp>
        <p:nvSpPr>
          <p:cNvPr id="22" name="Google Shape;106;p1">
            <a:extLst>
              <a:ext uri="{FF2B5EF4-FFF2-40B4-BE49-F238E27FC236}">
                <a16:creationId xmlns:a16="http://schemas.microsoft.com/office/drawing/2014/main" id="{659B5D23-F84C-D684-1088-13377DFB05FE}"/>
              </a:ext>
            </a:extLst>
          </p:cNvPr>
          <p:cNvSpPr txBox="1"/>
          <p:nvPr/>
        </p:nvSpPr>
        <p:spPr>
          <a:xfrm>
            <a:off x="32714732" y="9259292"/>
            <a:ext cx="7369965" cy="2699408"/>
          </a:xfrm>
          <a:prstGeom prst="rect">
            <a:avLst/>
          </a:prstGeom>
          <a:noFill/>
          <a:ln>
            <a:noFill/>
          </a:ln>
        </p:spPr>
        <p:txBody>
          <a:bodyPr spcFirstLastPara="1" wrap="square" lIns="0" tIns="32400" rIns="0" bIns="0" anchor="t" anchorCtr="0">
            <a:spAutoFit/>
          </a:bodyPr>
          <a:lstStyle/>
          <a:p>
            <a:pPr marL="812800" marR="0" lvl="0" indent="-742950" algn="l" rtl="0">
              <a:lnSpc>
                <a:spcPct val="1000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Apple Mac computer</a:t>
            </a:r>
            <a:endParaRPr sz="3200" b="0" i="0" u="none" strike="noStrike" cap="none" dirty="0">
              <a:solidFill>
                <a:srgbClr val="000000"/>
              </a:solidFill>
              <a:latin typeface="Arial"/>
              <a:ea typeface="Arial"/>
              <a:cs typeface="Arial"/>
              <a:sym typeface="Arial"/>
            </a:endParaRPr>
          </a:p>
          <a:p>
            <a:pPr marL="812800" marR="203200" lvl="0" indent="-742950" algn="l" rtl="0">
              <a:lnSpc>
                <a:spcPct val="1008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Latest version of Xcode </a:t>
            </a:r>
          </a:p>
          <a:p>
            <a:pPr marL="812800" marR="203200" lvl="0" indent="-742950" algn="l" defTabSz="457200" rtl="0" eaLnBrk="1" fontAlgn="auto" latinLnBrk="0" hangingPunct="1">
              <a:lnSpc>
                <a:spcPct val="100800"/>
              </a:lnSpc>
              <a:spcBef>
                <a:spcPts val="0"/>
              </a:spcBef>
              <a:spcAft>
                <a:spcPts val="0"/>
              </a:spcAft>
              <a:buClr>
                <a:prstClr val="black"/>
              </a:buClr>
              <a:buSzPts val="4300"/>
              <a:buFont typeface="Arial"/>
              <a:buChar char="•"/>
              <a:tabLst/>
              <a:defRPr/>
            </a:pPr>
            <a:r>
              <a:rPr kumimoji="0" lang="en-US" sz="4300" b="0" i="0" u="none" strike="noStrike" kern="1200" cap="none" spc="0" normalizeH="0" baseline="0" noProof="0" dirty="0">
                <a:ln>
                  <a:noFill/>
                </a:ln>
                <a:solidFill>
                  <a:prstClr val="black"/>
                </a:solidFill>
                <a:effectLst/>
                <a:uLnTx/>
                <a:uFillTx/>
                <a:latin typeface="Arial"/>
                <a:ea typeface="Arial"/>
                <a:cs typeface="Arial"/>
                <a:sym typeface="Arial"/>
              </a:rPr>
              <a:t>Latest version of MacOS</a:t>
            </a:r>
            <a:endParaRPr lang="en-US" sz="3200" b="0" i="0" u="none" strike="noStrike" cap="none" dirty="0">
              <a:solidFill>
                <a:srgbClr val="000000"/>
              </a:solidFill>
              <a:latin typeface="Arial"/>
              <a:ea typeface="Arial"/>
              <a:cs typeface="Arial"/>
              <a:sym typeface="Arial"/>
            </a:endParaRPr>
          </a:p>
          <a:p>
            <a:pPr marL="812800" marR="0" lvl="0" indent="-742950" algn="l" rtl="0">
              <a:lnSpc>
                <a:spcPct val="1008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GitHub and/or source code</a:t>
            </a:r>
            <a:endParaRPr sz="4300" b="0" i="0" u="none" strike="noStrike" cap="none" dirty="0">
              <a:solidFill>
                <a:schemeClr val="dk1"/>
              </a:solidFill>
              <a:latin typeface="Arial"/>
              <a:ea typeface="Arial"/>
              <a:cs typeface="Arial"/>
              <a:sym typeface="Arial"/>
            </a:endParaRPr>
          </a:p>
        </p:txBody>
      </p:sp>
      <p:sp>
        <p:nvSpPr>
          <p:cNvPr id="24" name="Google Shape;105;p1">
            <a:extLst>
              <a:ext uri="{FF2B5EF4-FFF2-40B4-BE49-F238E27FC236}">
                <a16:creationId xmlns:a16="http://schemas.microsoft.com/office/drawing/2014/main" id="{B5C631B0-536C-910D-F065-F8AFD28DDE0C}"/>
              </a:ext>
            </a:extLst>
          </p:cNvPr>
          <p:cNvSpPr txBox="1"/>
          <p:nvPr/>
        </p:nvSpPr>
        <p:spPr>
          <a:xfrm>
            <a:off x="3484178" y="7981571"/>
            <a:ext cx="9419106" cy="4664754"/>
          </a:xfrm>
          <a:prstGeom prst="rect">
            <a:avLst/>
          </a:prstGeom>
          <a:noFill/>
          <a:ln>
            <a:noFill/>
          </a:ln>
        </p:spPr>
        <p:txBody>
          <a:bodyPr spcFirstLastPara="1" wrap="square" lIns="0" tIns="32400" rIns="0" bIns="0" anchor="t" anchorCtr="0">
            <a:spAutoFit/>
          </a:bodyPr>
          <a:lstStyle/>
          <a:p>
            <a:pPr marL="0" marR="0" lvl="0" indent="0" algn="l" rtl="0">
              <a:lnSpc>
                <a:spcPct val="100000"/>
              </a:lnSpc>
              <a:spcBef>
                <a:spcPts val="0"/>
              </a:spcBef>
              <a:spcAft>
                <a:spcPts val="0"/>
              </a:spcAft>
              <a:buClr>
                <a:srgbClr val="000000"/>
              </a:buClr>
              <a:buSzPts val="4300"/>
              <a:buFont typeface="Arial"/>
              <a:buNone/>
            </a:pPr>
            <a:r>
              <a:rPr lang="en" sz="4300" dirty="0">
                <a:solidFill>
                  <a:schemeClr val="dk1"/>
                </a:solidFill>
                <a:latin typeface="Arial"/>
                <a:ea typeface="Arial"/>
                <a:cs typeface="Arial"/>
                <a:sym typeface="Arial"/>
              </a:rPr>
              <a:t>The Apple Watch Weight system is comprised of two applications (iOS and watchOS). Since this is the second version, multiple improvements were needed. On the iOS side, better navigation and more features needed to be added. </a:t>
            </a:r>
            <a:endParaRPr sz="3200" b="0" i="0" u="none" strike="noStrike" cap="none" dirty="0">
              <a:solidFill>
                <a:srgbClr val="000000"/>
              </a:solidFill>
              <a:latin typeface="Arial"/>
              <a:ea typeface="Arial"/>
              <a:cs typeface="Arial"/>
              <a:sym typeface="Arial"/>
            </a:endParaRPr>
          </a:p>
        </p:txBody>
      </p:sp>
      <p:pic>
        <p:nvPicPr>
          <p:cNvPr id="4" name="Picture 3" descr="Diagram&#10;&#10;Description automatically generated">
            <a:extLst>
              <a:ext uri="{FF2B5EF4-FFF2-40B4-BE49-F238E27FC236}">
                <a16:creationId xmlns:a16="http://schemas.microsoft.com/office/drawing/2014/main" id="{26C7E86A-4C90-40D2-2115-88289BDFEAE7}"/>
              </a:ext>
            </a:extLst>
          </p:cNvPr>
          <p:cNvPicPr>
            <a:picLocks noChangeAspect="1"/>
          </p:cNvPicPr>
          <p:nvPr/>
        </p:nvPicPr>
        <p:blipFill>
          <a:blip r:embed="rId4"/>
          <a:stretch>
            <a:fillRect/>
          </a:stretch>
        </p:blipFill>
        <p:spPr>
          <a:xfrm>
            <a:off x="19114295" y="13798941"/>
            <a:ext cx="4725266" cy="5236106"/>
          </a:xfrm>
          <a:prstGeom prst="rect">
            <a:avLst/>
          </a:prstGeom>
        </p:spPr>
      </p:pic>
      <p:pic>
        <p:nvPicPr>
          <p:cNvPr id="13" name="Picture 12" descr="Diagram&#10;&#10;Description automatically generated">
            <a:extLst>
              <a:ext uri="{FF2B5EF4-FFF2-40B4-BE49-F238E27FC236}">
                <a16:creationId xmlns:a16="http://schemas.microsoft.com/office/drawing/2014/main" id="{3137E3C7-6AEC-5BC3-2510-37C81D1D51FA}"/>
              </a:ext>
            </a:extLst>
          </p:cNvPr>
          <p:cNvPicPr>
            <a:picLocks noChangeAspect="1"/>
          </p:cNvPicPr>
          <p:nvPr/>
        </p:nvPicPr>
        <p:blipFill>
          <a:blip r:embed="rId5"/>
          <a:stretch>
            <a:fillRect/>
          </a:stretch>
        </p:blipFill>
        <p:spPr>
          <a:xfrm>
            <a:off x="4760753" y="13934512"/>
            <a:ext cx="5260419" cy="5706082"/>
          </a:xfrm>
          <a:prstGeom prst="rect">
            <a:avLst/>
          </a:prstGeom>
        </p:spPr>
      </p:pic>
      <p:pic>
        <p:nvPicPr>
          <p:cNvPr id="26" name="Picture 25" descr="Diagram&#10;&#10;Description automatically generated">
            <a:extLst>
              <a:ext uri="{FF2B5EF4-FFF2-40B4-BE49-F238E27FC236}">
                <a16:creationId xmlns:a16="http://schemas.microsoft.com/office/drawing/2014/main" id="{89C49513-045C-3A7D-F2F4-7ADAEAD66628}"/>
              </a:ext>
            </a:extLst>
          </p:cNvPr>
          <p:cNvPicPr>
            <a:picLocks noChangeAspect="1"/>
          </p:cNvPicPr>
          <p:nvPr/>
        </p:nvPicPr>
        <p:blipFill>
          <a:blip r:embed="rId6"/>
          <a:stretch>
            <a:fillRect/>
          </a:stretch>
        </p:blipFill>
        <p:spPr>
          <a:xfrm>
            <a:off x="32714732" y="13934512"/>
            <a:ext cx="6648450" cy="5772150"/>
          </a:xfrm>
          <a:prstGeom prst="rect">
            <a:avLst/>
          </a:prstGeom>
        </p:spPr>
      </p:pic>
      <p:pic>
        <p:nvPicPr>
          <p:cNvPr id="30" name="Picture 29" descr="Graphical user interface, application&#10;&#10;Description automatically generated">
            <a:extLst>
              <a:ext uri="{FF2B5EF4-FFF2-40B4-BE49-F238E27FC236}">
                <a16:creationId xmlns:a16="http://schemas.microsoft.com/office/drawing/2014/main" id="{2F1A9823-E87D-1B6A-292F-CB5D1FDE7DAD}"/>
              </a:ext>
            </a:extLst>
          </p:cNvPr>
          <p:cNvPicPr>
            <a:picLocks noChangeAspect="1"/>
          </p:cNvPicPr>
          <p:nvPr/>
        </p:nvPicPr>
        <p:blipFill>
          <a:blip r:embed="rId7"/>
          <a:stretch>
            <a:fillRect/>
          </a:stretch>
        </p:blipFill>
        <p:spPr>
          <a:xfrm>
            <a:off x="15399327" y="21039147"/>
            <a:ext cx="3603262" cy="7811652"/>
          </a:xfrm>
          <a:prstGeom prst="rect">
            <a:avLst/>
          </a:prstGeom>
        </p:spPr>
      </p:pic>
      <p:pic>
        <p:nvPicPr>
          <p:cNvPr id="33" name="Picture 32" descr="Chart, line chart, histogram&#10;&#10;Description automatically generated">
            <a:extLst>
              <a:ext uri="{FF2B5EF4-FFF2-40B4-BE49-F238E27FC236}">
                <a16:creationId xmlns:a16="http://schemas.microsoft.com/office/drawing/2014/main" id="{CFA205B2-53B9-4CAA-627D-5C138034ED40}"/>
              </a:ext>
            </a:extLst>
          </p:cNvPr>
          <p:cNvPicPr>
            <a:picLocks noChangeAspect="1"/>
          </p:cNvPicPr>
          <p:nvPr/>
        </p:nvPicPr>
        <p:blipFill>
          <a:blip r:embed="rId8"/>
          <a:stretch>
            <a:fillRect/>
          </a:stretch>
        </p:blipFill>
        <p:spPr>
          <a:xfrm>
            <a:off x="19912914" y="21039147"/>
            <a:ext cx="3603262" cy="7811652"/>
          </a:xfrm>
          <a:prstGeom prst="rect">
            <a:avLst/>
          </a:prstGeom>
        </p:spPr>
      </p:pic>
      <p:pic>
        <p:nvPicPr>
          <p:cNvPr id="35" name="Picture 34" descr="A screenshot of a video game&#10;&#10;Description automatically generated with medium confidence">
            <a:extLst>
              <a:ext uri="{FF2B5EF4-FFF2-40B4-BE49-F238E27FC236}">
                <a16:creationId xmlns:a16="http://schemas.microsoft.com/office/drawing/2014/main" id="{F866907E-3B10-2833-DDC7-5BFC173F6B98}"/>
              </a:ext>
            </a:extLst>
          </p:cNvPr>
          <p:cNvPicPr>
            <a:picLocks noChangeAspect="1"/>
          </p:cNvPicPr>
          <p:nvPr/>
        </p:nvPicPr>
        <p:blipFill>
          <a:blip r:embed="rId9"/>
          <a:stretch>
            <a:fillRect/>
          </a:stretch>
        </p:blipFill>
        <p:spPr>
          <a:xfrm>
            <a:off x="24426501" y="21039147"/>
            <a:ext cx="3603262" cy="7811652"/>
          </a:xfrm>
          <a:prstGeom prst="rect">
            <a:avLst/>
          </a:prstGeom>
        </p:spPr>
      </p:pic>
      <p:sp>
        <p:nvSpPr>
          <p:cNvPr id="40" name="Google Shape;104;p1">
            <a:extLst>
              <a:ext uri="{FF2B5EF4-FFF2-40B4-BE49-F238E27FC236}">
                <a16:creationId xmlns:a16="http://schemas.microsoft.com/office/drawing/2014/main" id="{23718FBA-4A5E-F7CA-65B5-474EC590BE61}"/>
              </a:ext>
            </a:extLst>
          </p:cNvPr>
          <p:cNvSpPr txBox="1"/>
          <p:nvPr/>
        </p:nvSpPr>
        <p:spPr>
          <a:xfrm>
            <a:off x="29391938" y="21329019"/>
            <a:ext cx="12453453" cy="5326473"/>
          </a:xfrm>
          <a:prstGeom prst="rect">
            <a:avLst/>
          </a:prstGeom>
          <a:noFill/>
          <a:ln>
            <a:noFill/>
          </a:ln>
        </p:spPr>
        <p:txBody>
          <a:bodyPr spcFirstLastPara="1" wrap="square" lIns="0" tIns="32400" rIns="0" bIns="0" anchor="t" anchorCtr="0">
            <a:spAutoFit/>
          </a:bodyPr>
          <a:lstStyle/>
          <a:p>
            <a:pPr marL="546100" marR="0" lvl="0" indent="-476250" algn="l" rtl="0">
              <a:lnSpc>
                <a:spcPct val="1000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The iOS app now uses bar tab navigation for better access to views.</a:t>
            </a:r>
            <a:endParaRPr sz="1400" b="0" i="0" u="none" strike="noStrike" cap="none" dirty="0">
              <a:solidFill>
                <a:srgbClr val="000000"/>
              </a:solidFill>
              <a:latin typeface="Arial"/>
              <a:ea typeface="Arial"/>
              <a:cs typeface="Arial"/>
              <a:sym typeface="Arial"/>
            </a:endParaRPr>
          </a:p>
          <a:p>
            <a:pPr marL="546100" marR="0" lvl="0" indent="-476250" algn="l" rtl="0">
              <a:lnSpc>
                <a:spcPct val="100000"/>
              </a:lnSpc>
              <a:spcBef>
                <a:spcPts val="0"/>
              </a:spcBef>
              <a:spcAft>
                <a:spcPts val="0"/>
              </a:spcAft>
              <a:buClr>
                <a:schemeClr val="dk1"/>
              </a:buClr>
              <a:buSzPts val="4300"/>
              <a:buFont typeface="Arial"/>
              <a:buChar char="•"/>
            </a:pPr>
            <a:r>
              <a:rPr lang="en" sz="4300" b="0" i="0" u="none" strike="noStrike" cap="none" dirty="0">
                <a:solidFill>
                  <a:schemeClr val="dk1"/>
                </a:solidFill>
                <a:latin typeface="Arial"/>
                <a:ea typeface="Arial"/>
                <a:cs typeface="Arial"/>
                <a:sym typeface="Arial"/>
              </a:rPr>
              <a:t> The addition of a history view gives a user access to weight data </a:t>
            </a:r>
            <a:r>
              <a:rPr lang="en" sz="4300" dirty="0">
                <a:solidFill>
                  <a:schemeClr val="dk1"/>
                </a:solidFill>
                <a:latin typeface="Arial"/>
                <a:ea typeface="Arial"/>
                <a:cs typeface="Arial"/>
                <a:sym typeface="Arial"/>
              </a:rPr>
              <a:t>to better understand weight changes</a:t>
            </a:r>
            <a:r>
              <a:rPr lang="en" sz="4300" b="0" i="0" u="none" strike="noStrike" cap="none" dirty="0">
                <a:solidFill>
                  <a:schemeClr val="dk1"/>
                </a:solidFill>
                <a:latin typeface="Arial"/>
                <a:ea typeface="Arial"/>
                <a:cs typeface="Arial"/>
                <a:sym typeface="Arial"/>
              </a:rPr>
              <a:t>.</a:t>
            </a:r>
          </a:p>
          <a:p>
            <a:pPr marL="546100" marR="0" lvl="0" indent="-476250" algn="l" rtl="0">
              <a:lnSpc>
                <a:spcPct val="100000"/>
              </a:lnSpc>
              <a:spcBef>
                <a:spcPts val="0"/>
              </a:spcBef>
              <a:spcAft>
                <a:spcPts val="0"/>
              </a:spcAft>
              <a:buClr>
                <a:schemeClr val="dk1"/>
              </a:buClr>
              <a:buSzPts val="4300"/>
              <a:buFont typeface="Arial"/>
              <a:buChar char="•"/>
            </a:pPr>
            <a:r>
              <a:rPr lang="en" sz="4300" dirty="0">
                <a:solidFill>
                  <a:schemeClr val="dk1"/>
                </a:solidFill>
                <a:latin typeface="Arial"/>
                <a:ea typeface="Arial"/>
                <a:cs typeface="Arial"/>
                <a:sym typeface="Arial"/>
              </a:rPr>
              <a:t>Improved UI to keep harmony across data views.</a:t>
            </a:r>
            <a:endParaRPr lang="en" sz="4300" b="0" i="0" u="none" strike="noStrike" cap="none" dirty="0">
              <a:solidFill>
                <a:schemeClr val="dk1"/>
              </a:solidFill>
              <a:latin typeface="Arial"/>
              <a:ea typeface="Arial"/>
              <a:cs typeface="Arial"/>
              <a:sym typeface="Arial"/>
            </a:endParaRPr>
          </a:p>
          <a:p>
            <a:pPr marL="546100" marR="0" lvl="0" indent="-476250" algn="l" rtl="0">
              <a:lnSpc>
                <a:spcPct val="100000"/>
              </a:lnSpc>
              <a:spcBef>
                <a:spcPts val="0"/>
              </a:spcBef>
              <a:spcAft>
                <a:spcPts val="0"/>
              </a:spcAft>
              <a:buClr>
                <a:schemeClr val="dk1"/>
              </a:buClr>
              <a:buSzPts val="4300"/>
              <a:buFont typeface="Arial"/>
              <a:buChar char="•"/>
            </a:pPr>
            <a:endParaRPr lang="en" sz="4300" b="0" i="0" u="none" strike="noStrike" cap="none" dirty="0">
              <a:solidFill>
                <a:schemeClr val="dk1"/>
              </a:solidFill>
              <a:latin typeface="Arial"/>
              <a:ea typeface="Arial"/>
              <a:cs typeface="Arial"/>
              <a:sym typeface="Arial"/>
            </a:endParaRPr>
          </a:p>
          <a:p>
            <a:pPr marL="1016000" marR="0" lvl="0" indent="0" algn="l" rtl="0">
              <a:lnSpc>
                <a:spcPct val="100000"/>
              </a:lnSpc>
              <a:spcBef>
                <a:spcPts val="0"/>
              </a:spcBef>
              <a:spcAft>
                <a:spcPts val="0"/>
              </a:spcAft>
              <a:buClr>
                <a:srgbClr val="000000"/>
              </a:buClr>
              <a:buSzPts val="4300"/>
              <a:buFont typeface="Arial"/>
              <a:buNone/>
            </a:pPr>
            <a:endParaRPr sz="4300" b="0" i="0" u="none" strike="noStrike" cap="none" dirty="0">
              <a:solidFill>
                <a:schemeClr val="dk1"/>
              </a:solidFill>
              <a:latin typeface="Arial"/>
              <a:ea typeface="Arial"/>
              <a:cs typeface="Arial"/>
              <a:sym typeface="Arial"/>
            </a:endParaRPr>
          </a:p>
        </p:txBody>
      </p:sp>
      <p:pic>
        <p:nvPicPr>
          <p:cNvPr id="8" name="Picture 7" descr="Table&#10;&#10;Description automatically generated">
            <a:extLst>
              <a:ext uri="{FF2B5EF4-FFF2-40B4-BE49-F238E27FC236}">
                <a16:creationId xmlns:a16="http://schemas.microsoft.com/office/drawing/2014/main" id="{7C58A8CF-2D9E-1259-9E86-480E788C9444}"/>
              </a:ext>
            </a:extLst>
          </p:cNvPr>
          <p:cNvPicPr>
            <a:picLocks noChangeAspect="1"/>
          </p:cNvPicPr>
          <p:nvPr/>
        </p:nvPicPr>
        <p:blipFill>
          <a:blip r:embed="rId10"/>
          <a:stretch>
            <a:fillRect/>
          </a:stretch>
        </p:blipFill>
        <p:spPr>
          <a:xfrm>
            <a:off x="1446550" y="21329019"/>
            <a:ext cx="12319194" cy="6035341"/>
          </a:xfrm>
          <a:prstGeom prst="rect">
            <a:avLst/>
          </a:prstGeom>
        </p:spPr>
      </p:pic>
    </p:spTree>
    <p:extLst>
      <p:ext uri="{BB962C8B-B14F-4D97-AF65-F5344CB8AC3E}">
        <p14:creationId xmlns:p14="http://schemas.microsoft.com/office/powerpoint/2010/main" val="397495391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www.w3.org/XML/1998/namespace"/>
    <ds:schemaRef ds:uri="http://purl.org/dc/dcmitype/"/>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59a830c1-7073-48e7-a623-528add45a120"/>
    <ds:schemaRef ds:uri="http://purl.org/dc/elements/1.1/"/>
    <ds:schemaRef ds:uri="8234652b-4e88-4c30-a994-e272914a045d"/>
    <ds:schemaRef ds:uri="http://schemas.microsoft.com/office/2006/metadata/properties"/>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6770</TotalTime>
  <Words>238</Words>
  <Application>Microsoft Office PowerPoint</Application>
  <PresentationFormat>Custom</PresentationFormat>
  <Paragraphs>29</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Kevin Velazco</cp:lastModifiedBy>
  <cp:revision>83</cp:revision>
  <dcterms:created xsi:type="dcterms:W3CDTF">2019-06-25T19:12:02Z</dcterms:created>
  <dcterms:modified xsi:type="dcterms:W3CDTF">2023-04-17T19:01:37Z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