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8" roundtripDataSignature="AMtx7mg2bA39Zz0i7IABrTAm8LFY+KgA4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6" Type="http://schemas.openxmlformats.org/officeDocument/2006/relationships/slide" Target="slides/slide2.xml"/><Relationship Id="rId18" Type="http://customschemas.google.com/relationships/presentationmetadata" Target="meta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230f440ca02_13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g230f440ca02_13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230f440ca02_2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g230f440ca02_2_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230f440ca02_2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g230f440ca02_2_1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22f9506e0ab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replaced this line, “Unfamiliarity with the technologies of the project delayed setting up and updating the work environment to a usable state,” in the third power point.</a:t>
            </a:r>
            <a:endParaRPr/>
          </a:p>
          <a:p>
            <a:pPr indent="0" lvl="0" marL="0" rtl="0" algn="l">
              <a:spcBef>
                <a:spcPts val="0"/>
              </a:spcBef>
              <a:spcAft>
                <a:spcPts val="0"/>
              </a:spcAft>
              <a:buNone/>
            </a:pPr>
            <a:r>
              <a:rPr lang="en-US"/>
              <a:t>added a point about having to fix the mariadb and mysql stuff for the website</a:t>
            </a:r>
            <a:endParaRPr/>
          </a:p>
        </p:txBody>
      </p:sp>
      <p:sp>
        <p:nvSpPr>
          <p:cNvPr id="269" name="Google Shape;269;g22f9506e0ab_0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1e16236441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g1e162364412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22f9506e0a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g22f9506e0ab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230f440ca02_11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5" name="Google Shape;215;g230f440ca02_11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230f440ca02_15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g230f440ca02_15_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1e162364412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 I think we need to find a better prisma </a:t>
            </a:r>
            <a:r>
              <a:rPr lang="en-US"/>
              <a:t>image. (JD)</a:t>
            </a:r>
            <a:endParaRPr/>
          </a:p>
          <a:p>
            <a:pPr indent="0" lvl="0" marL="0" rtl="0" algn="l">
              <a:spcBef>
                <a:spcPts val="0"/>
              </a:spcBef>
              <a:spcAft>
                <a:spcPts val="0"/>
              </a:spcAft>
              <a:buNone/>
            </a:pPr>
            <a:r>
              <a:t/>
            </a:r>
            <a:endParaRPr/>
          </a:p>
        </p:txBody>
      </p:sp>
      <p:sp>
        <p:nvSpPr>
          <p:cNvPr id="237" name="Google Shape;237;g1e162364412_0_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1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1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0" name="Shape 20"/>
        <p:cNvGrpSpPr/>
        <p:nvPr/>
      </p:nvGrpSpPr>
      <p:grpSpPr>
        <a:xfrm>
          <a:off x="0" y="0"/>
          <a:ext cx="0" cy="0"/>
          <a:chOff x="0" y="0"/>
          <a:chExt cx="0" cy="0"/>
        </a:xfrm>
      </p:grpSpPr>
      <p:sp>
        <p:nvSpPr>
          <p:cNvPr id="21" name="Google Shape;21;p20"/>
          <p:cNvSpPr txBox="1"/>
          <p:nvPr>
            <p:ph type="ctrTitle"/>
          </p:nvPr>
        </p:nvSpPr>
        <p:spPr>
          <a:xfrm>
            <a:off x="1859280" y="1041400"/>
            <a:ext cx="9072880" cy="23876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6000"/>
              <a:buFont typeface="Arial"/>
              <a:buNone/>
              <a:defRPr sz="60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 name="Google Shape;22;p20"/>
          <p:cNvSpPr txBox="1"/>
          <p:nvPr>
            <p:ph idx="1" type="subTitle"/>
          </p:nvPr>
        </p:nvSpPr>
        <p:spPr>
          <a:xfrm>
            <a:off x="1859280" y="3521075"/>
            <a:ext cx="9072880" cy="1655762"/>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lt1"/>
              </a:buClr>
              <a:buSzPts val="2400"/>
              <a:buNone/>
              <a:defRPr sz="2400">
                <a:latin typeface="Arial"/>
                <a:ea typeface="Arial"/>
                <a:cs typeface="Arial"/>
                <a:sym typeface="Arial"/>
              </a:defRPr>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omparison" showMasterSp="0">
  <p:cSld name="5_Comparison">
    <p:spTree>
      <p:nvGrpSpPr>
        <p:cNvPr id="122" name="Shape 122"/>
        <p:cNvGrpSpPr/>
        <p:nvPr/>
      </p:nvGrpSpPr>
      <p:grpSpPr>
        <a:xfrm>
          <a:off x="0" y="0"/>
          <a:ext cx="0" cy="0"/>
          <a:chOff x="0" y="0"/>
          <a:chExt cx="0" cy="0"/>
        </a:xfrm>
      </p:grpSpPr>
      <p:sp>
        <p:nvSpPr>
          <p:cNvPr id="123" name="Google Shape;123;p2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24" name="Google Shape;124;p29"/>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25" name="Google Shape;125;p29"/>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26" name="Google Shape;126;p29"/>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27" name="Google Shape;127;p29"/>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8" name="Google Shape;128;p29"/>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 name="Google Shape;129;p29"/>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0" name="Google Shape;130;p29"/>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31" name="Google Shape;131;p29"/>
          <p:cNvGrpSpPr/>
          <p:nvPr/>
        </p:nvGrpSpPr>
        <p:grpSpPr>
          <a:xfrm flipH="1">
            <a:off x="11449544" y="206704"/>
            <a:ext cx="522582" cy="530386"/>
            <a:chOff x="2645664" y="2011680"/>
            <a:chExt cx="735606" cy="746592"/>
          </a:xfrm>
        </p:grpSpPr>
        <p:sp>
          <p:nvSpPr>
            <p:cNvPr id="132" name="Google Shape;132;p29"/>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33" name="Google Shape;133;p29"/>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34" name="Google Shape;134;p29"/>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5" name="Google Shape;135;p29"/>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36" name="Google Shape;136;p29"/>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137" name="Shape 137"/>
        <p:cNvGrpSpPr/>
        <p:nvPr/>
      </p:nvGrpSpPr>
      <p:grpSpPr>
        <a:xfrm>
          <a:off x="0" y="0"/>
          <a:ext cx="0" cy="0"/>
          <a:chOff x="0" y="0"/>
          <a:chExt cx="0" cy="0"/>
        </a:xfrm>
      </p:grpSpPr>
      <p:sp>
        <p:nvSpPr>
          <p:cNvPr id="138" name="Google Shape;138;p30"/>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9" name="Google Shape;139;p30"/>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40" name="Google Shape;140;p30"/>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41" name="Google Shape;141;p30"/>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42" name="Google Shape;142;p30"/>
          <p:cNvGrpSpPr/>
          <p:nvPr/>
        </p:nvGrpSpPr>
        <p:grpSpPr>
          <a:xfrm>
            <a:off x="11449163" y="211743"/>
            <a:ext cx="522582" cy="530387"/>
            <a:chOff x="11140977" y="745237"/>
            <a:chExt cx="522582" cy="530387"/>
          </a:xfrm>
        </p:grpSpPr>
        <p:sp>
          <p:nvSpPr>
            <p:cNvPr id="143" name="Google Shape;143;p3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44" name="Google Shape;144;p3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45" name="Google Shape;145;p30"/>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a:p>
        </p:txBody>
      </p:sp>
      <p:sp>
        <p:nvSpPr>
          <p:cNvPr id="146" name="Google Shape;146;p30"/>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7" name="Google Shape;147;p30"/>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48" name="Google Shape;148;p30"/>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wo Content" showMasterSp="0">
  <p:cSld name="2_Two Content">
    <p:spTree>
      <p:nvGrpSpPr>
        <p:cNvPr id="149" name="Shape 149"/>
        <p:cNvGrpSpPr/>
        <p:nvPr/>
      </p:nvGrpSpPr>
      <p:grpSpPr>
        <a:xfrm>
          <a:off x="0" y="0"/>
          <a:ext cx="0" cy="0"/>
          <a:chOff x="0" y="0"/>
          <a:chExt cx="0" cy="0"/>
        </a:xfrm>
      </p:grpSpPr>
      <p:sp>
        <p:nvSpPr>
          <p:cNvPr id="150" name="Google Shape;150;p3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51" name="Google Shape;151;p31"/>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52" name="Google Shape;152;p31"/>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53" name="Google Shape;153;p31"/>
          <p:cNvGrpSpPr/>
          <p:nvPr/>
        </p:nvGrpSpPr>
        <p:grpSpPr>
          <a:xfrm>
            <a:off x="11449163" y="211743"/>
            <a:ext cx="522582" cy="530387"/>
            <a:chOff x="11140977" y="745237"/>
            <a:chExt cx="522582" cy="530387"/>
          </a:xfrm>
        </p:grpSpPr>
        <p:sp>
          <p:nvSpPr>
            <p:cNvPr id="154" name="Google Shape;154;p3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55" name="Google Shape;155;p3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56" name="Google Shape;156;p31"/>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7" name="Google Shape;157;p31"/>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8" name="Google Shape;158;p31"/>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59" name="Google Shape;159;p31"/>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0" name="Google Shape;160;p3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61" name="Google Shape;161;p31"/>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mparison" showMasterSp="0">
  <p:cSld name="2_Comparison">
    <p:spTree>
      <p:nvGrpSpPr>
        <p:cNvPr id="162" name="Shape 162"/>
        <p:cNvGrpSpPr/>
        <p:nvPr/>
      </p:nvGrpSpPr>
      <p:grpSpPr>
        <a:xfrm>
          <a:off x="0" y="0"/>
          <a:ext cx="0" cy="0"/>
          <a:chOff x="0" y="0"/>
          <a:chExt cx="0" cy="0"/>
        </a:xfrm>
      </p:grpSpPr>
      <p:sp>
        <p:nvSpPr>
          <p:cNvPr id="163" name="Google Shape;163;p3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64" name="Google Shape;164;p32"/>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65" name="Google Shape;165;p32"/>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66" name="Google Shape;166;p32"/>
          <p:cNvGrpSpPr/>
          <p:nvPr/>
        </p:nvGrpSpPr>
        <p:grpSpPr>
          <a:xfrm>
            <a:off x="11449163" y="211743"/>
            <a:ext cx="522582" cy="530387"/>
            <a:chOff x="11140977" y="745237"/>
            <a:chExt cx="522582" cy="530387"/>
          </a:xfrm>
        </p:grpSpPr>
        <p:sp>
          <p:nvSpPr>
            <p:cNvPr id="167" name="Google Shape;167;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68" name="Google Shape;168;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69" name="Google Shape;169;p32"/>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70" name="Google Shape;170;p32"/>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1" name="Google Shape;171;p32"/>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2" name="Google Shape;172;p32"/>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3" name="Google Shape;173;p32"/>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4" name="Google Shape;174;p32"/>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5" name="Google Shape;175;p3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76" name="Google Shape;176;p32"/>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showMasterSp="0">
  <p:cSld name="Title and Content">
    <p:spTree>
      <p:nvGrpSpPr>
        <p:cNvPr id="23" name="Shape 23"/>
        <p:cNvGrpSpPr/>
        <p:nvPr/>
      </p:nvGrpSpPr>
      <p:grpSpPr>
        <a:xfrm>
          <a:off x="0" y="0"/>
          <a:ext cx="0" cy="0"/>
          <a:chOff x="0" y="0"/>
          <a:chExt cx="0" cy="0"/>
        </a:xfrm>
      </p:grpSpPr>
      <p:pic>
        <p:nvPicPr>
          <p:cNvPr descr="A picture containing bird&#10;&#10;Description automatically generated" id="24" name="Google Shape;24;p21"/>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25" name="Google Shape;25;p21"/>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 name="Google Shape;26;p21"/>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 name="Google Shape;27;p21"/>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28" name="Google Shape;28;p21"/>
          <p:cNvGrpSpPr/>
          <p:nvPr/>
        </p:nvGrpSpPr>
        <p:grpSpPr>
          <a:xfrm>
            <a:off x="11449163" y="211743"/>
            <a:ext cx="522582" cy="530387"/>
            <a:chOff x="11140977" y="745237"/>
            <a:chExt cx="522582" cy="530387"/>
          </a:xfrm>
        </p:grpSpPr>
        <p:sp>
          <p:nvSpPr>
            <p:cNvPr id="29" name="Google Shape;29;p2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0" name="Google Shape;30;p2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31" name="Google Shape;31;p2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sp>
        <p:nvSpPr>
          <p:cNvPr id="32" name="Google Shape;32;p2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33" name="Google Shape;33;p21"/>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showMasterSp="0">
  <p:cSld name="Two Content">
    <p:spTree>
      <p:nvGrpSpPr>
        <p:cNvPr id="34" name="Shape 34"/>
        <p:cNvGrpSpPr/>
        <p:nvPr/>
      </p:nvGrpSpPr>
      <p:grpSpPr>
        <a:xfrm>
          <a:off x="0" y="0"/>
          <a:ext cx="0" cy="0"/>
          <a:chOff x="0" y="0"/>
          <a:chExt cx="0" cy="0"/>
        </a:xfrm>
      </p:grpSpPr>
      <p:pic>
        <p:nvPicPr>
          <p:cNvPr descr="A picture containing bird&#10;&#10;Description automatically generated" id="35" name="Google Shape;35;p22"/>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36" name="Google Shape;36;p2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7" name="Google Shape;37;p22"/>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38" name="Google Shape;38;p22"/>
          <p:cNvGrpSpPr/>
          <p:nvPr/>
        </p:nvGrpSpPr>
        <p:grpSpPr>
          <a:xfrm>
            <a:off x="11449163" y="211743"/>
            <a:ext cx="522582" cy="530387"/>
            <a:chOff x="11140977" y="745237"/>
            <a:chExt cx="522582" cy="530387"/>
          </a:xfrm>
        </p:grpSpPr>
        <p:sp>
          <p:nvSpPr>
            <p:cNvPr id="39" name="Google Shape;39;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40" name="Google Shape;40;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41" name="Google Shape;41;p2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22"/>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22"/>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2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45" name="Google Shape;45;p22"/>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showMasterSp="0">
  <p:cSld name="Comparison">
    <p:spTree>
      <p:nvGrpSpPr>
        <p:cNvPr id="46" name="Shape 46"/>
        <p:cNvGrpSpPr/>
        <p:nvPr/>
      </p:nvGrpSpPr>
      <p:grpSpPr>
        <a:xfrm>
          <a:off x="0" y="0"/>
          <a:ext cx="0" cy="0"/>
          <a:chOff x="0" y="0"/>
          <a:chExt cx="0" cy="0"/>
        </a:xfrm>
      </p:grpSpPr>
      <p:pic>
        <p:nvPicPr>
          <p:cNvPr descr="A picture containing bird&#10;&#10;Description automatically generated" id="47" name="Google Shape;47;p23"/>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48" name="Google Shape;48;p23"/>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23"/>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50" name="Google Shape;50;p23"/>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23"/>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23"/>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3" name="Google Shape;53;p23"/>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grpSp>
        <p:nvGrpSpPr>
          <p:cNvPr id="54" name="Google Shape;54;p23"/>
          <p:cNvGrpSpPr/>
          <p:nvPr/>
        </p:nvGrpSpPr>
        <p:grpSpPr>
          <a:xfrm>
            <a:off x="11449163" y="211743"/>
            <a:ext cx="522582" cy="530387"/>
            <a:chOff x="11140977" y="745237"/>
            <a:chExt cx="522582" cy="530387"/>
          </a:xfrm>
        </p:grpSpPr>
        <p:sp>
          <p:nvSpPr>
            <p:cNvPr id="55" name="Google Shape;55;p2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56" name="Google Shape;56;p2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57" name="Google Shape;57;p23"/>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sp>
        <p:nvSpPr>
          <p:cNvPr id="58" name="Google Shape;58;p23"/>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59" name="Google Shape;59;p23"/>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60" name="Shape 60"/>
        <p:cNvGrpSpPr/>
        <p:nvPr/>
      </p:nvGrpSpPr>
      <p:grpSpPr>
        <a:xfrm>
          <a:off x="0" y="0"/>
          <a:ext cx="0" cy="0"/>
          <a:chOff x="0" y="0"/>
          <a:chExt cx="0" cy="0"/>
        </a:xfrm>
      </p:grpSpPr>
      <p:pic>
        <p:nvPicPr>
          <p:cNvPr descr="A picture containing bird&#10;&#10;Description automatically generated" id="61" name="Google Shape;61;p24"/>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62" name="Google Shape;62;p24"/>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4"/>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24"/>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65" name="Google Shape;65;p24"/>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66" name="Google Shape;66;p24"/>
          <p:cNvGrpSpPr/>
          <p:nvPr/>
        </p:nvGrpSpPr>
        <p:grpSpPr>
          <a:xfrm flipH="1">
            <a:off x="11449544" y="206704"/>
            <a:ext cx="522582" cy="530386"/>
            <a:chOff x="2645664" y="2011680"/>
            <a:chExt cx="735606" cy="746592"/>
          </a:xfrm>
        </p:grpSpPr>
        <p:sp>
          <p:nvSpPr>
            <p:cNvPr id="67" name="Google Shape;67;p24"/>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68" name="Google Shape;68;p2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69" name="Google Shape;69;p24"/>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70" name="Google Shape;70;p24"/>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omparison" showMasterSp="0">
  <p:cSld name="7_Comparison">
    <p:spTree>
      <p:nvGrpSpPr>
        <p:cNvPr id="71" name="Shape 71"/>
        <p:cNvGrpSpPr/>
        <p:nvPr/>
      </p:nvGrpSpPr>
      <p:grpSpPr>
        <a:xfrm>
          <a:off x="0" y="0"/>
          <a:ext cx="0" cy="0"/>
          <a:chOff x="0" y="0"/>
          <a:chExt cx="0" cy="0"/>
        </a:xfrm>
      </p:grpSpPr>
      <p:pic>
        <p:nvPicPr>
          <p:cNvPr descr="A picture containing bird&#10;&#10;Description automatically generated" id="72" name="Google Shape;72;p25"/>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73" name="Google Shape;73;p25"/>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4" name="Google Shape;74;p25"/>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p25"/>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5"/>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5"/>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25"/>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9" name="Google Shape;79;p25"/>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80" name="Google Shape;80;p25"/>
          <p:cNvGrpSpPr/>
          <p:nvPr/>
        </p:nvGrpSpPr>
        <p:grpSpPr>
          <a:xfrm flipH="1">
            <a:off x="11449544" y="206704"/>
            <a:ext cx="522582" cy="530386"/>
            <a:chOff x="2645664" y="2011680"/>
            <a:chExt cx="735606" cy="746592"/>
          </a:xfrm>
        </p:grpSpPr>
        <p:sp>
          <p:nvSpPr>
            <p:cNvPr id="81" name="Google Shape;81;p2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82" name="Google Shape;82;p2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83" name="Google Shape;83;p25"/>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84" name="Google Shape;84;p25"/>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wo Content" showMasterSp="0">
  <p:cSld name="7_Two Content">
    <p:spTree>
      <p:nvGrpSpPr>
        <p:cNvPr id="85" name="Shape 85"/>
        <p:cNvGrpSpPr/>
        <p:nvPr/>
      </p:nvGrpSpPr>
      <p:grpSpPr>
        <a:xfrm>
          <a:off x="0" y="0"/>
          <a:ext cx="0" cy="0"/>
          <a:chOff x="0" y="0"/>
          <a:chExt cx="0" cy="0"/>
        </a:xfrm>
      </p:grpSpPr>
      <p:pic>
        <p:nvPicPr>
          <p:cNvPr descr="A picture containing bird&#10;&#10;Description automatically generated" id="86" name="Google Shape;86;p26"/>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87" name="Google Shape;87;p26"/>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88" name="Google Shape;88;p26"/>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9" name="Google Shape;89;p26"/>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 name="Google Shape;90;p26"/>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 name="Google Shape;91;p26"/>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92" name="Google Shape;92;p26"/>
          <p:cNvGrpSpPr/>
          <p:nvPr/>
        </p:nvGrpSpPr>
        <p:grpSpPr>
          <a:xfrm flipH="1">
            <a:off x="11449544" y="206704"/>
            <a:ext cx="522582" cy="530386"/>
            <a:chOff x="2645664" y="2011680"/>
            <a:chExt cx="735606" cy="746592"/>
          </a:xfrm>
        </p:grpSpPr>
        <p:sp>
          <p:nvSpPr>
            <p:cNvPr id="93" name="Google Shape;93;p26"/>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94" name="Google Shape;94;p26"/>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95" name="Google Shape;95;p26"/>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96" name="Google Shape;96;p26"/>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97" name="Shape 97"/>
        <p:cNvGrpSpPr/>
        <p:nvPr/>
      </p:nvGrpSpPr>
      <p:grpSpPr>
        <a:xfrm>
          <a:off x="0" y="0"/>
          <a:ext cx="0" cy="0"/>
          <a:chOff x="0" y="0"/>
          <a:chExt cx="0" cy="0"/>
        </a:xfrm>
      </p:grpSpPr>
      <p:sp>
        <p:nvSpPr>
          <p:cNvPr id="98" name="Google Shape;98;p27"/>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 name="Google Shape;99;p27"/>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00" name="Google Shape;100;p27"/>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01" name="Google Shape;101;p27"/>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02" name="Google Shape;102;p27"/>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03" name="Google Shape;103;p27"/>
          <p:cNvGrpSpPr/>
          <p:nvPr/>
        </p:nvGrpSpPr>
        <p:grpSpPr>
          <a:xfrm flipH="1">
            <a:off x="11449544" y="206704"/>
            <a:ext cx="522582" cy="530386"/>
            <a:chOff x="2645664" y="2011680"/>
            <a:chExt cx="735606" cy="746592"/>
          </a:xfrm>
        </p:grpSpPr>
        <p:sp>
          <p:nvSpPr>
            <p:cNvPr id="104" name="Google Shape;104;p27"/>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5" name="Google Shape;105;p2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06" name="Google Shape;106;p27"/>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7" name="Google Shape;107;p27"/>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08" name="Google Shape;108;p27"/>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wo Content" showMasterSp="0">
  <p:cSld name="5_Two Content">
    <p:spTree>
      <p:nvGrpSpPr>
        <p:cNvPr id="109" name="Shape 109"/>
        <p:cNvGrpSpPr/>
        <p:nvPr/>
      </p:nvGrpSpPr>
      <p:grpSpPr>
        <a:xfrm>
          <a:off x="0" y="0"/>
          <a:ext cx="0" cy="0"/>
          <a:chOff x="0" y="0"/>
          <a:chExt cx="0" cy="0"/>
        </a:xfrm>
      </p:grpSpPr>
      <p:sp>
        <p:nvSpPr>
          <p:cNvPr id="110" name="Google Shape;110;p28"/>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11" name="Google Shape;111;p28"/>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12" name="Google Shape;112;p28"/>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3" name="Google Shape;113;p28"/>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4" name="Google Shape;114;p28"/>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a:p>
        </p:txBody>
      </p:sp>
      <p:sp>
        <p:nvSpPr>
          <p:cNvPr id="115" name="Google Shape;115;p28"/>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16" name="Google Shape;116;p28"/>
          <p:cNvGrpSpPr/>
          <p:nvPr/>
        </p:nvGrpSpPr>
        <p:grpSpPr>
          <a:xfrm flipH="1">
            <a:off x="11449544" y="206704"/>
            <a:ext cx="522582" cy="530386"/>
            <a:chOff x="2645664" y="2011680"/>
            <a:chExt cx="735606" cy="746592"/>
          </a:xfrm>
        </p:grpSpPr>
        <p:sp>
          <p:nvSpPr>
            <p:cNvPr id="117" name="Google Shape;117;p28"/>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8" name="Google Shape;118;p28"/>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19" name="Google Shape;119;p28"/>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0" name="Google Shape;120;p28"/>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21" name="Google Shape;121;p28"/>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7.png"/><Relationship Id="rId2" Type="http://schemas.openxmlformats.org/officeDocument/2006/relationships/image" Target="../media/image2.jp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5" Type="http://schemas.openxmlformats.org/officeDocument/2006/relationships/slideLayout" Target="../slideLayouts/slideLayout13.xml"/><Relationship Id="rId14" Type="http://schemas.openxmlformats.org/officeDocument/2006/relationships/slideLayout" Target="../slideLayouts/slideLayout12.xml"/><Relationship Id="rId16" Type="http://schemas.openxmlformats.org/officeDocument/2006/relationships/theme" Target="../theme/theme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pic>
        <p:nvPicPr>
          <p:cNvPr descr="A close up of a sign&#10;&#10;Description automatically generated" id="6" name="Google Shape;6;p19"/>
          <p:cNvPicPr preferRelativeResize="0"/>
          <p:nvPr/>
        </p:nvPicPr>
        <p:blipFill rotWithShape="1">
          <a:blip r:embed="rId1">
            <a:alphaModFix/>
          </a:blip>
          <a:srcRect b="0" l="0" r="0" t="0"/>
          <a:stretch/>
        </p:blipFill>
        <p:spPr>
          <a:xfrm>
            <a:off x="136741" y="5715122"/>
            <a:ext cx="1271016" cy="949100"/>
          </a:xfrm>
          <a:prstGeom prst="rect">
            <a:avLst/>
          </a:prstGeom>
          <a:noFill/>
          <a:ln>
            <a:noFill/>
          </a:ln>
        </p:spPr>
      </p:pic>
      <p:sp>
        <p:nvSpPr>
          <p:cNvPr id="7" name="Google Shape;7;p19"/>
          <p:cNvSpPr txBox="1"/>
          <p:nvPr>
            <p:ph type="title"/>
          </p:nvPr>
        </p:nvSpPr>
        <p:spPr>
          <a:xfrm>
            <a:off x="1788160" y="365125"/>
            <a:ext cx="956564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lt1"/>
              </a:buClr>
              <a:buSzPts val="3600"/>
              <a:buFont typeface="Arial"/>
              <a:buNone/>
              <a:defRPr b="0" i="0" sz="36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 name="Google Shape;8;p19"/>
          <p:cNvSpPr txBox="1"/>
          <p:nvPr>
            <p:ph idx="1" type="body"/>
          </p:nvPr>
        </p:nvSpPr>
        <p:spPr>
          <a:xfrm>
            <a:off x="1788160" y="1825625"/>
            <a:ext cx="9565640" cy="3955415"/>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1pPr>
            <a:lvl2pPr indent="-342900" lvl="1" marL="914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2pPr>
            <a:lvl3pPr indent="-330200" lvl="2" marL="1371600" marR="0" rtl="0" algn="l">
              <a:lnSpc>
                <a:spcPct val="9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3pPr>
            <a:lvl4pPr indent="-317500" lvl="3" marL="18288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4pPr>
            <a:lvl5pPr indent="-317500" lvl="4" marL="22860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 name="Google Shape;9;p19"/>
          <p:cNvSpPr txBox="1"/>
          <p:nvPr>
            <p:ph idx="10" type="dt"/>
          </p:nvPr>
        </p:nvSpPr>
        <p:spPr>
          <a:xfrm>
            <a:off x="178816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 name="Google Shape;10;p19"/>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 name="Google Shape;11;p1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Arial"/>
                <a:ea typeface="Arial"/>
                <a:cs typeface="Arial"/>
                <a:sym typeface="Arial"/>
              </a:defRPr>
            </a:lvl1pPr>
            <a:lvl2pPr indent="0" lvl="1" marL="0" marR="0" rtl="0" algn="r">
              <a:spcBef>
                <a:spcPts val="0"/>
              </a:spcBef>
              <a:buNone/>
              <a:defRPr b="0" i="0" sz="1200" u="none" cap="none" strike="noStrike">
                <a:solidFill>
                  <a:srgbClr val="888888"/>
                </a:solidFill>
                <a:latin typeface="Arial"/>
                <a:ea typeface="Arial"/>
                <a:cs typeface="Arial"/>
                <a:sym typeface="Arial"/>
              </a:defRPr>
            </a:lvl2pPr>
            <a:lvl3pPr indent="0" lvl="2" marL="0" marR="0" rtl="0" algn="r">
              <a:spcBef>
                <a:spcPts val="0"/>
              </a:spcBef>
              <a:buNone/>
              <a:defRPr b="0" i="0" sz="1200" u="none" cap="none" strike="noStrike">
                <a:solidFill>
                  <a:srgbClr val="888888"/>
                </a:solidFill>
                <a:latin typeface="Arial"/>
                <a:ea typeface="Arial"/>
                <a:cs typeface="Arial"/>
                <a:sym typeface="Arial"/>
              </a:defRPr>
            </a:lvl3pPr>
            <a:lvl4pPr indent="0" lvl="3" marL="0" marR="0" rtl="0" algn="r">
              <a:spcBef>
                <a:spcPts val="0"/>
              </a:spcBef>
              <a:buNone/>
              <a:defRPr b="0" i="0" sz="1200" u="none" cap="none" strike="noStrike">
                <a:solidFill>
                  <a:srgbClr val="888888"/>
                </a:solidFill>
                <a:latin typeface="Arial"/>
                <a:ea typeface="Arial"/>
                <a:cs typeface="Arial"/>
                <a:sym typeface="Arial"/>
              </a:defRPr>
            </a:lvl4pPr>
            <a:lvl5pPr indent="0" lvl="4" marL="0" marR="0" rtl="0" algn="r">
              <a:spcBef>
                <a:spcPts val="0"/>
              </a:spcBef>
              <a:buNone/>
              <a:defRPr b="0" i="0" sz="1200" u="none" cap="none" strike="noStrike">
                <a:solidFill>
                  <a:srgbClr val="888888"/>
                </a:solidFill>
                <a:latin typeface="Arial"/>
                <a:ea typeface="Arial"/>
                <a:cs typeface="Arial"/>
                <a:sym typeface="Arial"/>
              </a:defRPr>
            </a:lvl5pPr>
            <a:lvl6pPr indent="0" lvl="5" marL="0" marR="0" rtl="0" algn="r">
              <a:spcBef>
                <a:spcPts val="0"/>
              </a:spcBef>
              <a:buNone/>
              <a:defRPr b="0" i="0" sz="1200" u="none" cap="none" strike="noStrike">
                <a:solidFill>
                  <a:srgbClr val="888888"/>
                </a:solidFill>
                <a:latin typeface="Arial"/>
                <a:ea typeface="Arial"/>
                <a:cs typeface="Arial"/>
                <a:sym typeface="Arial"/>
              </a:defRPr>
            </a:lvl6pPr>
            <a:lvl7pPr indent="0" lvl="6" marL="0" marR="0" rtl="0" algn="r">
              <a:spcBef>
                <a:spcPts val="0"/>
              </a:spcBef>
              <a:buNone/>
              <a:defRPr b="0" i="0" sz="1200" u="none" cap="none" strike="noStrike">
                <a:solidFill>
                  <a:srgbClr val="888888"/>
                </a:solidFill>
                <a:latin typeface="Arial"/>
                <a:ea typeface="Arial"/>
                <a:cs typeface="Arial"/>
                <a:sym typeface="Arial"/>
              </a:defRPr>
            </a:lvl7pPr>
            <a:lvl8pPr indent="0" lvl="7" marL="0" marR="0" rtl="0" algn="r">
              <a:spcBef>
                <a:spcPts val="0"/>
              </a:spcBef>
              <a:buNone/>
              <a:defRPr b="0" i="0" sz="1200" u="none" cap="none" strike="noStrike">
                <a:solidFill>
                  <a:srgbClr val="888888"/>
                </a:solidFill>
                <a:latin typeface="Arial"/>
                <a:ea typeface="Arial"/>
                <a:cs typeface="Arial"/>
                <a:sym typeface="Arial"/>
              </a:defRPr>
            </a:lvl8pPr>
            <a:lvl9pPr indent="0" lvl="8" marL="0" marR="0" rtl="0" algn="r">
              <a:spcBef>
                <a:spcPts val="0"/>
              </a:spcBef>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12" name="Google Shape;12;p19"/>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13" name="Google Shape;13;p19"/>
          <p:cNvSpPr txBox="1"/>
          <p:nvPr/>
        </p:nvSpPr>
        <p:spPr>
          <a:xfrm>
            <a:off x="1920239" y="532435"/>
            <a:ext cx="9718653" cy="1184156"/>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chemeClr val="lt1"/>
              </a:solidFill>
              <a:latin typeface="Arial"/>
              <a:ea typeface="Arial"/>
              <a:cs typeface="Arial"/>
              <a:sym typeface="Arial"/>
            </a:endParaRPr>
          </a:p>
        </p:txBody>
      </p:sp>
      <p:sp>
        <p:nvSpPr>
          <p:cNvPr id="14" name="Google Shape;14;p19"/>
          <p:cNvSpPr txBox="1"/>
          <p:nvPr/>
        </p:nvSpPr>
        <p:spPr>
          <a:xfrm>
            <a:off x="1920240" y="1825625"/>
            <a:ext cx="9718652" cy="3955415"/>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15" name="Google Shape;15;p19"/>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6" name="Google Shape;16;p19"/>
          <p:cNvGrpSpPr/>
          <p:nvPr/>
        </p:nvGrpSpPr>
        <p:grpSpPr>
          <a:xfrm>
            <a:off x="11449163" y="211743"/>
            <a:ext cx="522582" cy="530387"/>
            <a:chOff x="11140977" y="745237"/>
            <a:chExt cx="522582" cy="530387"/>
          </a:xfrm>
        </p:grpSpPr>
        <p:sp>
          <p:nvSpPr>
            <p:cNvPr id="17" name="Google Shape;17;p1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8" name="Google Shape;18;p1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9" name="Google Shape;19;p19"/>
          <p:cNvSpPr txBox="1"/>
          <p:nvPr/>
        </p:nvSpPr>
        <p:spPr>
          <a:xfrm>
            <a:off x="5349923" y="6421815"/>
            <a:ext cx="6565524"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20.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25.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27.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4.png"/><Relationship Id="rId4" Type="http://schemas.openxmlformats.org/officeDocument/2006/relationships/image" Target="../media/image26.gi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9.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14.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23.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1"/>
          <p:cNvSpPr txBox="1"/>
          <p:nvPr>
            <p:ph type="ctrTitle"/>
          </p:nvPr>
        </p:nvSpPr>
        <p:spPr>
          <a:xfrm>
            <a:off x="1859280" y="1041400"/>
            <a:ext cx="9072880" cy="2387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6000"/>
              <a:buFont typeface="Arial"/>
              <a:buNone/>
            </a:pPr>
            <a:r>
              <a:rPr lang="en-US"/>
              <a:t>SkillCourt Interactive Soccer Technology</a:t>
            </a:r>
            <a:endParaRPr/>
          </a:p>
        </p:txBody>
      </p:sp>
      <p:sp>
        <p:nvSpPr>
          <p:cNvPr id="182" name="Google Shape;182;p1"/>
          <p:cNvSpPr txBox="1"/>
          <p:nvPr>
            <p:ph idx="1" type="subTitle"/>
          </p:nvPr>
        </p:nvSpPr>
        <p:spPr>
          <a:xfrm>
            <a:off x="1859280" y="3521075"/>
            <a:ext cx="9072880" cy="165576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2400"/>
              <a:buNone/>
            </a:pPr>
            <a:r>
              <a:rPr lang="en-US"/>
              <a:t>CIS 4951 - Capstone II</a:t>
            </a:r>
            <a:endParaRPr/>
          </a:p>
          <a:p>
            <a:pPr indent="0" lvl="0" marL="0" rtl="0" algn="l">
              <a:lnSpc>
                <a:spcPct val="90000"/>
              </a:lnSpc>
              <a:spcBef>
                <a:spcPts val="0"/>
              </a:spcBef>
              <a:spcAft>
                <a:spcPts val="0"/>
              </a:spcAft>
              <a:buClr>
                <a:schemeClr val="lt1"/>
              </a:buClr>
              <a:buSzPts val="2400"/>
              <a:buNone/>
            </a:pPr>
            <a:r>
              <a:rPr lang="en-US"/>
              <a:t>Spring 2023</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g230f440ca02_13_1"/>
          <p:cNvSpPr txBox="1"/>
          <p:nvPr>
            <p:ph type="title"/>
          </p:nvPr>
        </p:nvSpPr>
        <p:spPr>
          <a:xfrm>
            <a:off x="2139575" y="417550"/>
            <a:ext cx="8925000" cy="7587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lt1"/>
              </a:buClr>
              <a:buSzPts val="3600"/>
              <a:buFont typeface="Arial"/>
              <a:buNone/>
            </a:pPr>
            <a:r>
              <a:rPr lang="en-US"/>
              <a:t>Website Database Instances Replaced</a:t>
            </a:r>
            <a:endParaRPr/>
          </a:p>
        </p:txBody>
      </p:sp>
      <p:pic>
        <p:nvPicPr>
          <p:cNvPr id="247" name="Google Shape;247;g230f440ca02_13_1"/>
          <p:cNvPicPr preferRelativeResize="0"/>
          <p:nvPr/>
        </p:nvPicPr>
        <p:blipFill>
          <a:blip r:embed="rId3">
            <a:alphaModFix/>
          </a:blip>
          <a:stretch>
            <a:fillRect/>
          </a:stretch>
        </p:blipFill>
        <p:spPr>
          <a:xfrm>
            <a:off x="2139575" y="1279600"/>
            <a:ext cx="3802025" cy="4456301"/>
          </a:xfrm>
          <a:prstGeom prst="rect">
            <a:avLst/>
          </a:prstGeom>
          <a:noFill/>
          <a:ln>
            <a:noFill/>
          </a:ln>
        </p:spPr>
      </p:pic>
      <p:pic>
        <p:nvPicPr>
          <p:cNvPr id="248" name="Google Shape;248;g230f440ca02_13_1"/>
          <p:cNvPicPr preferRelativeResize="0"/>
          <p:nvPr/>
        </p:nvPicPr>
        <p:blipFill>
          <a:blip r:embed="rId4">
            <a:alphaModFix/>
          </a:blip>
          <a:stretch>
            <a:fillRect/>
          </a:stretch>
        </p:blipFill>
        <p:spPr>
          <a:xfrm>
            <a:off x="6331250" y="1176249"/>
            <a:ext cx="4888752" cy="4456300"/>
          </a:xfrm>
          <a:prstGeom prst="rect">
            <a:avLst/>
          </a:prstGeom>
          <a:noFill/>
          <a:ln>
            <a:noFill/>
          </a:ln>
        </p:spPr>
      </p:pic>
      <p:sp>
        <p:nvSpPr>
          <p:cNvPr id="249" name="Google Shape;249;g230f440ca02_13_1"/>
          <p:cNvSpPr txBox="1"/>
          <p:nvPr/>
        </p:nvSpPr>
        <p:spPr>
          <a:xfrm>
            <a:off x="1909875" y="5751500"/>
            <a:ext cx="38019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100">
                <a:solidFill>
                  <a:schemeClr val="lt1"/>
                </a:solidFill>
              </a:rPr>
              <a:t>    (Before)</a:t>
            </a:r>
            <a:endParaRPr sz="1100">
              <a:solidFill>
                <a:schemeClr val="lt1"/>
              </a:solidFill>
            </a:endParaRPr>
          </a:p>
          <a:p>
            <a:pPr indent="-298450" lvl="0" marL="457200" rtl="0" algn="l">
              <a:spcBef>
                <a:spcPts val="0"/>
              </a:spcBef>
              <a:spcAft>
                <a:spcPts val="0"/>
              </a:spcAft>
              <a:buClr>
                <a:schemeClr val="lt1"/>
              </a:buClr>
              <a:buSzPts val="1100"/>
              <a:buChar char="●"/>
            </a:pPr>
            <a:r>
              <a:rPr lang="en-US" sz="1100">
                <a:solidFill>
                  <a:schemeClr val="lt1"/>
                </a:solidFill>
              </a:rPr>
              <a:t>Removed incorrect database references </a:t>
            </a:r>
            <a:endParaRPr sz="1100"/>
          </a:p>
        </p:txBody>
      </p:sp>
      <p:sp>
        <p:nvSpPr>
          <p:cNvPr id="250" name="Google Shape;250;g230f440ca02_13_1"/>
          <p:cNvSpPr txBox="1"/>
          <p:nvPr/>
        </p:nvSpPr>
        <p:spPr>
          <a:xfrm>
            <a:off x="6135975" y="5632550"/>
            <a:ext cx="45780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100">
                <a:solidFill>
                  <a:schemeClr val="lt1"/>
                </a:solidFill>
              </a:rPr>
              <a:t>    (After)</a:t>
            </a:r>
            <a:endParaRPr sz="1100">
              <a:solidFill>
                <a:schemeClr val="lt1"/>
              </a:solidFill>
            </a:endParaRPr>
          </a:p>
          <a:p>
            <a:pPr indent="-298450" lvl="0" marL="457200" rtl="0" algn="l">
              <a:spcBef>
                <a:spcPts val="0"/>
              </a:spcBef>
              <a:spcAft>
                <a:spcPts val="0"/>
              </a:spcAft>
              <a:buClr>
                <a:schemeClr val="lt1"/>
              </a:buClr>
              <a:buSzPts val="1100"/>
              <a:buChar char="●"/>
            </a:pPr>
            <a:r>
              <a:rPr lang="en-US" sz="1100">
                <a:solidFill>
                  <a:schemeClr val="lt1"/>
                </a:solidFill>
              </a:rPr>
              <a:t>Correct database references</a:t>
            </a:r>
            <a:r>
              <a:rPr lang="en-US" sz="1100">
                <a:solidFill>
                  <a:schemeClr val="lt1"/>
                </a:solidFill>
              </a:rPr>
              <a:t> </a:t>
            </a:r>
            <a:endParaRPr sz="1100">
              <a:solidFill>
                <a:schemeClr val="lt1"/>
              </a:solidFill>
            </a:endParaRPr>
          </a:p>
          <a:p>
            <a:pPr indent="-298450" lvl="0" marL="457200" rtl="0" algn="l">
              <a:spcBef>
                <a:spcPts val="0"/>
              </a:spcBef>
              <a:spcAft>
                <a:spcPts val="0"/>
              </a:spcAft>
              <a:buClr>
                <a:schemeClr val="lt1"/>
              </a:buClr>
              <a:buSzPts val="1100"/>
              <a:buChar char="●"/>
            </a:pPr>
            <a:r>
              <a:rPr lang="en-US" sz="1100">
                <a:solidFill>
                  <a:schemeClr val="lt1"/>
                </a:solidFill>
              </a:rPr>
              <a:t>Updated docker compose instructions</a:t>
            </a:r>
            <a:r>
              <a:rPr lang="en-US" sz="1100">
                <a:solidFill>
                  <a:schemeClr val="lt1"/>
                </a:solidFill>
              </a:rPr>
              <a:t>  </a:t>
            </a:r>
            <a:endParaRPr sz="11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g230f440ca02_2_9"/>
          <p:cNvSpPr txBox="1"/>
          <p:nvPr>
            <p:ph type="title"/>
          </p:nvPr>
        </p:nvSpPr>
        <p:spPr>
          <a:xfrm>
            <a:off x="1920239" y="394585"/>
            <a:ext cx="9718800" cy="11841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lt1"/>
              </a:buClr>
              <a:buSzPts val="3600"/>
              <a:buFont typeface="Arial"/>
              <a:buNone/>
            </a:pPr>
            <a:r>
              <a:rPr lang="en-US"/>
              <a:t>Website Changes</a:t>
            </a:r>
            <a:endParaRPr/>
          </a:p>
        </p:txBody>
      </p:sp>
      <p:pic>
        <p:nvPicPr>
          <p:cNvPr id="256" name="Google Shape;256;g230f440ca02_2_9"/>
          <p:cNvPicPr preferRelativeResize="0"/>
          <p:nvPr/>
        </p:nvPicPr>
        <p:blipFill>
          <a:blip r:embed="rId3">
            <a:alphaModFix/>
          </a:blip>
          <a:stretch>
            <a:fillRect/>
          </a:stretch>
        </p:blipFill>
        <p:spPr>
          <a:xfrm>
            <a:off x="1920250" y="2178986"/>
            <a:ext cx="5207075" cy="2162150"/>
          </a:xfrm>
          <a:prstGeom prst="rect">
            <a:avLst/>
          </a:prstGeom>
          <a:noFill/>
          <a:ln>
            <a:noFill/>
          </a:ln>
        </p:spPr>
      </p:pic>
      <p:pic>
        <p:nvPicPr>
          <p:cNvPr id="257" name="Google Shape;257;g230f440ca02_2_9"/>
          <p:cNvPicPr preferRelativeResize="0"/>
          <p:nvPr/>
        </p:nvPicPr>
        <p:blipFill>
          <a:blip r:embed="rId4">
            <a:alphaModFix/>
          </a:blip>
          <a:stretch>
            <a:fillRect/>
          </a:stretch>
        </p:blipFill>
        <p:spPr>
          <a:xfrm>
            <a:off x="7196600" y="1678985"/>
            <a:ext cx="4799598" cy="3162176"/>
          </a:xfrm>
          <a:prstGeom prst="rect">
            <a:avLst/>
          </a:prstGeom>
          <a:noFill/>
          <a:ln>
            <a:noFill/>
          </a:ln>
        </p:spPr>
      </p:pic>
      <p:sp>
        <p:nvSpPr>
          <p:cNvPr id="258" name="Google Shape;258;g230f440ca02_2_9"/>
          <p:cNvSpPr txBox="1"/>
          <p:nvPr/>
        </p:nvSpPr>
        <p:spPr>
          <a:xfrm>
            <a:off x="1981175" y="5115000"/>
            <a:ext cx="9718800" cy="6156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lt1"/>
              </a:buClr>
              <a:buSzPts val="1400"/>
              <a:buChar char="●"/>
            </a:pPr>
            <a:r>
              <a:rPr lang="en-US">
                <a:solidFill>
                  <a:schemeClr val="lt1"/>
                </a:solidFill>
              </a:rPr>
              <a:t>Webapp container with outdated dependencies (on the left) </a:t>
            </a:r>
            <a:endParaRPr>
              <a:solidFill>
                <a:schemeClr val="lt1"/>
              </a:solidFill>
            </a:endParaRPr>
          </a:p>
          <a:p>
            <a:pPr indent="-317500" lvl="0" marL="457200" rtl="0" algn="l">
              <a:spcBef>
                <a:spcPts val="0"/>
              </a:spcBef>
              <a:spcAft>
                <a:spcPts val="0"/>
              </a:spcAft>
              <a:buClr>
                <a:schemeClr val="lt1"/>
              </a:buClr>
              <a:buSzPts val="1400"/>
              <a:buChar char="●"/>
            </a:pPr>
            <a:r>
              <a:rPr lang="en-US">
                <a:solidFill>
                  <a:schemeClr val="lt1"/>
                </a:solidFill>
              </a:rPr>
              <a:t>once fixed the dependencies tree, we were able to log into webapp locally (on the right). </a:t>
            </a:r>
            <a:endParaRPr>
              <a:solidFill>
                <a:schemeClr val="lt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g230f440ca02_2_17"/>
          <p:cNvSpPr txBox="1"/>
          <p:nvPr>
            <p:ph type="title"/>
          </p:nvPr>
        </p:nvSpPr>
        <p:spPr>
          <a:xfrm>
            <a:off x="1920239" y="394585"/>
            <a:ext cx="9718800" cy="11841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lt1"/>
              </a:buClr>
              <a:buSzPts val="3600"/>
              <a:buFont typeface="Arial"/>
              <a:buNone/>
            </a:pPr>
            <a:r>
              <a:rPr lang="en-US"/>
              <a:t>Website Changes</a:t>
            </a:r>
            <a:endParaRPr/>
          </a:p>
        </p:txBody>
      </p:sp>
      <p:pic>
        <p:nvPicPr>
          <p:cNvPr id="264" name="Google Shape;264;g230f440ca02_2_17"/>
          <p:cNvPicPr preferRelativeResize="0"/>
          <p:nvPr/>
        </p:nvPicPr>
        <p:blipFill>
          <a:blip r:embed="rId3">
            <a:alphaModFix/>
          </a:blip>
          <a:stretch>
            <a:fillRect/>
          </a:stretch>
        </p:blipFill>
        <p:spPr>
          <a:xfrm>
            <a:off x="1981175" y="1901138"/>
            <a:ext cx="5094426" cy="2864725"/>
          </a:xfrm>
          <a:prstGeom prst="rect">
            <a:avLst/>
          </a:prstGeom>
          <a:noFill/>
          <a:ln>
            <a:noFill/>
          </a:ln>
        </p:spPr>
      </p:pic>
      <p:pic>
        <p:nvPicPr>
          <p:cNvPr id="265" name="Google Shape;265;g230f440ca02_2_17"/>
          <p:cNvPicPr preferRelativeResize="0"/>
          <p:nvPr/>
        </p:nvPicPr>
        <p:blipFill>
          <a:blip r:embed="rId4">
            <a:alphaModFix/>
          </a:blip>
          <a:stretch>
            <a:fillRect/>
          </a:stretch>
        </p:blipFill>
        <p:spPr>
          <a:xfrm>
            <a:off x="7239347" y="1901150"/>
            <a:ext cx="4399704" cy="2864725"/>
          </a:xfrm>
          <a:prstGeom prst="rect">
            <a:avLst/>
          </a:prstGeom>
          <a:noFill/>
          <a:ln>
            <a:noFill/>
          </a:ln>
        </p:spPr>
      </p:pic>
      <p:sp>
        <p:nvSpPr>
          <p:cNvPr id="266" name="Google Shape;266;g230f440ca02_2_17"/>
          <p:cNvSpPr txBox="1"/>
          <p:nvPr/>
        </p:nvSpPr>
        <p:spPr>
          <a:xfrm>
            <a:off x="1981175" y="4932700"/>
            <a:ext cx="9718800" cy="6156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lt1"/>
              </a:buClr>
              <a:buSzPts val="1400"/>
              <a:buChar char="●"/>
            </a:pPr>
            <a:r>
              <a:rPr lang="en-US">
                <a:solidFill>
                  <a:schemeClr val="lt1"/>
                </a:solidFill>
              </a:rPr>
              <a:t>Wrong database data types would not create foreign keys (on the left). </a:t>
            </a:r>
            <a:endParaRPr>
              <a:solidFill>
                <a:schemeClr val="lt1"/>
              </a:solidFill>
            </a:endParaRPr>
          </a:p>
          <a:p>
            <a:pPr indent="-317500" lvl="0" marL="457200" rtl="0" algn="l">
              <a:spcBef>
                <a:spcPts val="0"/>
              </a:spcBef>
              <a:spcAft>
                <a:spcPts val="0"/>
              </a:spcAft>
              <a:buClr>
                <a:schemeClr val="lt1"/>
              </a:buClr>
              <a:buSzPts val="1400"/>
              <a:buChar char="●"/>
            </a:pPr>
            <a:r>
              <a:rPr lang="en-US">
                <a:solidFill>
                  <a:schemeClr val="lt1"/>
                </a:solidFill>
              </a:rPr>
              <a:t>Fixing these instances allowed the devs to get into the database when prisma compiled (on the right).</a:t>
            </a:r>
            <a:endParaRPr>
              <a:solidFill>
                <a:schemeClr val="lt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g22f9506e0ab_0_6"/>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Shortcomings (Web and App)</a:t>
            </a:r>
            <a:endParaRPr/>
          </a:p>
        </p:txBody>
      </p:sp>
      <p:sp>
        <p:nvSpPr>
          <p:cNvPr id="272" name="Google Shape;272;g22f9506e0ab_0_6"/>
          <p:cNvSpPr txBox="1"/>
          <p:nvPr>
            <p:ph idx="2" type="body"/>
          </p:nvPr>
        </p:nvSpPr>
        <p:spPr>
          <a:xfrm>
            <a:off x="1920250" y="1834400"/>
            <a:ext cx="5408400" cy="3351000"/>
          </a:xfrm>
          <a:prstGeom prst="rect">
            <a:avLst/>
          </a:prstGeom>
          <a:noFill/>
          <a:ln>
            <a:noFill/>
          </a:ln>
        </p:spPr>
        <p:txBody>
          <a:bodyPr anchorCtr="0" anchor="t" bIns="45700" lIns="91425" spcFirstLastPara="1" rIns="91425" wrap="square" tIns="45700">
            <a:normAutofit/>
          </a:bodyPr>
          <a:lstStyle/>
          <a:p>
            <a:pPr indent="-342900" lvl="0" marL="457200" rtl="0" algn="l">
              <a:spcBef>
                <a:spcPts val="500"/>
              </a:spcBef>
              <a:spcAft>
                <a:spcPts val="0"/>
              </a:spcAft>
              <a:buSzPts val="1800"/>
              <a:buChar char="•"/>
            </a:pPr>
            <a:r>
              <a:rPr lang="en-US" sz="1800"/>
              <a:t>We were not able to implement any functionality to the UI additions. </a:t>
            </a:r>
            <a:endParaRPr sz="1800"/>
          </a:p>
          <a:p>
            <a:pPr indent="-342900" lvl="0" marL="457200" rtl="0" algn="l">
              <a:spcBef>
                <a:spcPts val="0"/>
              </a:spcBef>
              <a:spcAft>
                <a:spcPts val="0"/>
              </a:spcAft>
              <a:buSzPts val="1800"/>
              <a:buChar char="•"/>
            </a:pPr>
            <a:r>
              <a:rPr lang="en-US" sz="1800"/>
              <a:t>Couldn’t finish a stylized color picker, that chose one of five relative colors on a color spectrum.</a:t>
            </a:r>
            <a:endParaRPr sz="1800"/>
          </a:p>
          <a:p>
            <a:pPr indent="-342900" lvl="0" marL="457200" rtl="0" algn="l">
              <a:spcBef>
                <a:spcPts val="500"/>
              </a:spcBef>
              <a:spcAft>
                <a:spcPts val="0"/>
              </a:spcAft>
              <a:buSzPts val="1800"/>
              <a:buChar char="•"/>
            </a:pPr>
            <a:r>
              <a:rPr lang="en-US" sz="1800"/>
              <a:t>The entire team was unfamiliar with the languages, tools, and project documentation; thus, more time was spent updating the project to a working state than expanding the project. </a:t>
            </a:r>
            <a:endParaRPr sz="1800"/>
          </a:p>
          <a:p>
            <a:pPr indent="-342900" lvl="0" marL="457200" rtl="0" algn="l">
              <a:spcBef>
                <a:spcPts val="500"/>
              </a:spcBef>
              <a:spcAft>
                <a:spcPts val="0"/>
              </a:spcAft>
              <a:buSzPts val="1800"/>
              <a:buChar char="•"/>
            </a:pPr>
            <a:r>
              <a:rPr lang="en-US" sz="1800"/>
              <a:t>Focus was also diverted to reworking implementations from previous teams that were deemed unnecessary.</a:t>
            </a:r>
            <a:endParaRPr sz="1800"/>
          </a:p>
        </p:txBody>
      </p:sp>
      <p:pic>
        <p:nvPicPr>
          <p:cNvPr id="273" name="Google Shape;273;g22f9506e0ab_0_6"/>
          <p:cNvPicPr preferRelativeResize="0"/>
          <p:nvPr/>
        </p:nvPicPr>
        <p:blipFill>
          <a:blip r:embed="rId3">
            <a:alphaModFix/>
          </a:blip>
          <a:stretch>
            <a:fillRect/>
          </a:stretch>
        </p:blipFill>
        <p:spPr>
          <a:xfrm>
            <a:off x="8155775" y="1810137"/>
            <a:ext cx="3483274" cy="323772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2"/>
          <p:cNvSpPr txBox="1"/>
          <p:nvPr>
            <p:ph type="title"/>
          </p:nvPr>
        </p:nvSpPr>
        <p:spPr>
          <a:xfrm>
            <a:off x="2894325" y="1438311"/>
            <a:ext cx="2039700" cy="5685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600"/>
              <a:buFont typeface="Arial"/>
              <a:buNone/>
            </a:pPr>
            <a:r>
              <a:rPr lang="en-US" sz="2100"/>
              <a:t>Introduction</a:t>
            </a:r>
            <a:endParaRPr sz="2100"/>
          </a:p>
        </p:txBody>
      </p:sp>
      <p:sp>
        <p:nvSpPr>
          <p:cNvPr id="188" name="Google Shape;188;p2"/>
          <p:cNvSpPr txBox="1"/>
          <p:nvPr>
            <p:ph idx="1" type="body"/>
          </p:nvPr>
        </p:nvSpPr>
        <p:spPr>
          <a:xfrm>
            <a:off x="1937225" y="2233200"/>
            <a:ext cx="4691700" cy="3099300"/>
          </a:xfrm>
          <a:prstGeom prst="rect">
            <a:avLst/>
          </a:prstGeom>
          <a:noFill/>
          <a:ln>
            <a:noFill/>
          </a:ln>
        </p:spPr>
        <p:txBody>
          <a:bodyPr anchorCtr="0" anchor="t" bIns="45700" lIns="91425" spcFirstLastPara="1" rIns="91425" wrap="square" tIns="45700">
            <a:normAutofit/>
          </a:bodyPr>
          <a:lstStyle/>
          <a:p>
            <a:pPr indent="0" lvl="0" marL="127000" rtl="0" algn="l">
              <a:lnSpc>
                <a:spcPct val="90000"/>
              </a:lnSpc>
              <a:spcBef>
                <a:spcPts val="0"/>
              </a:spcBef>
              <a:spcAft>
                <a:spcPts val="0"/>
              </a:spcAft>
              <a:buClr>
                <a:schemeClr val="lt1"/>
              </a:buClr>
              <a:buSzPts val="2000"/>
              <a:buNone/>
            </a:pPr>
            <a:r>
              <a:rPr lang="en-US"/>
              <a:t>SkillCourt Interactive Soccer Technology is an interactive tool for soccer players and teachers which consists of two major component types; a phone app and sensor pads. The phone app </a:t>
            </a:r>
            <a:r>
              <a:rPr lang="en-US"/>
              <a:t>control</a:t>
            </a:r>
            <a:r>
              <a:rPr lang="en-US"/>
              <a:t>s seven sensors at a time. The led indicators on the sensors tell the player which pads to hit and </a:t>
            </a:r>
            <a:r>
              <a:rPr lang="en-US"/>
              <a:t>light up in order specific to the application’s instructions.</a:t>
            </a:r>
            <a:r>
              <a:rPr lang="en-US"/>
              <a:t>      </a:t>
            </a:r>
            <a:endParaRPr/>
          </a:p>
        </p:txBody>
      </p:sp>
      <p:pic>
        <p:nvPicPr>
          <p:cNvPr id="189" name="Google Shape;189;p2"/>
          <p:cNvPicPr preferRelativeResize="0"/>
          <p:nvPr/>
        </p:nvPicPr>
        <p:blipFill>
          <a:blip r:embed="rId3">
            <a:alphaModFix/>
          </a:blip>
          <a:stretch>
            <a:fillRect/>
          </a:stretch>
        </p:blipFill>
        <p:spPr>
          <a:xfrm>
            <a:off x="4037823" y="420075"/>
            <a:ext cx="5666175" cy="791825"/>
          </a:xfrm>
          <a:prstGeom prst="rect">
            <a:avLst/>
          </a:prstGeom>
          <a:noFill/>
          <a:ln>
            <a:noFill/>
          </a:ln>
        </p:spPr>
      </p:pic>
      <p:pic>
        <p:nvPicPr>
          <p:cNvPr id="190" name="Google Shape;190;p2"/>
          <p:cNvPicPr preferRelativeResize="0"/>
          <p:nvPr/>
        </p:nvPicPr>
        <p:blipFill>
          <a:blip r:embed="rId4">
            <a:alphaModFix/>
          </a:blip>
          <a:stretch>
            <a:fillRect/>
          </a:stretch>
        </p:blipFill>
        <p:spPr>
          <a:xfrm>
            <a:off x="6812958" y="2233200"/>
            <a:ext cx="5139467" cy="28959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8"/>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Project Requirements (App and </a:t>
            </a:r>
            <a:r>
              <a:rPr lang="en-US"/>
              <a:t>Web</a:t>
            </a:r>
            <a:r>
              <a:rPr lang="en-US"/>
              <a:t>)</a:t>
            </a:r>
            <a:endParaRPr/>
          </a:p>
        </p:txBody>
      </p:sp>
      <p:sp>
        <p:nvSpPr>
          <p:cNvPr id="196" name="Google Shape;196;p8"/>
          <p:cNvSpPr txBox="1"/>
          <p:nvPr/>
        </p:nvSpPr>
        <p:spPr>
          <a:xfrm>
            <a:off x="1967675" y="1716600"/>
            <a:ext cx="6151500" cy="38532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457200" marR="0" rtl="0" algn="l">
              <a:lnSpc>
                <a:spcPct val="90000"/>
              </a:lnSpc>
              <a:spcBef>
                <a:spcPts val="1000"/>
              </a:spcBef>
              <a:spcAft>
                <a:spcPts val="0"/>
              </a:spcAft>
              <a:buNone/>
            </a:pPr>
            <a:r>
              <a:rPr lang="en-US" sz="2000">
                <a:solidFill>
                  <a:srgbClr val="FFFFFF"/>
                </a:solidFill>
              </a:rPr>
              <a:t>Mobile App</a:t>
            </a:r>
            <a:endParaRPr sz="2000">
              <a:solidFill>
                <a:srgbClr val="FFFFFF"/>
              </a:solidFill>
            </a:endParaRPr>
          </a:p>
          <a:p>
            <a:pPr indent="-355600" lvl="0" marL="457200" marR="0" rtl="0" algn="l">
              <a:lnSpc>
                <a:spcPct val="90000"/>
              </a:lnSpc>
              <a:spcBef>
                <a:spcPts val="1000"/>
              </a:spcBef>
              <a:spcAft>
                <a:spcPts val="0"/>
              </a:spcAft>
              <a:buClr>
                <a:srgbClr val="FFFFFF"/>
              </a:buClr>
              <a:buSzPts val="2000"/>
              <a:buChar char="●"/>
            </a:pPr>
            <a:r>
              <a:rPr lang="en-US" sz="2000">
                <a:solidFill>
                  <a:srgbClr val="FFFFFF"/>
                </a:solidFill>
              </a:rPr>
              <a:t>Flutter (Channel stable, 3.7.10, on macOS 12.6.3 21G419 darwin-x64, locale en-US)</a:t>
            </a:r>
            <a:endParaRPr sz="2000">
              <a:solidFill>
                <a:srgbClr val="FFFFFF"/>
              </a:solidFill>
            </a:endParaRPr>
          </a:p>
          <a:p>
            <a:pPr indent="-355600" lvl="0" marL="457200" marR="0" rtl="0" algn="l">
              <a:lnSpc>
                <a:spcPct val="90000"/>
              </a:lnSpc>
              <a:spcBef>
                <a:spcPts val="0"/>
              </a:spcBef>
              <a:spcAft>
                <a:spcPts val="0"/>
              </a:spcAft>
              <a:buClr>
                <a:srgbClr val="FFFFFF"/>
              </a:buClr>
              <a:buSzPts val="2000"/>
              <a:buChar char="●"/>
            </a:pPr>
            <a:r>
              <a:rPr lang="en-US" sz="2000">
                <a:solidFill>
                  <a:srgbClr val="FFFFFF"/>
                </a:solidFill>
              </a:rPr>
              <a:t>Android toolchain - develop for Android devices (Android SDK version 33.0.0)</a:t>
            </a:r>
            <a:endParaRPr sz="2000">
              <a:solidFill>
                <a:srgbClr val="FFFFFF"/>
              </a:solidFill>
            </a:endParaRPr>
          </a:p>
          <a:p>
            <a:pPr indent="-355600" lvl="0" marL="457200" marR="0" rtl="0" algn="l">
              <a:lnSpc>
                <a:spcPct val="90000"/>
              </a:lnSpc>
              <a:spcBef>
                <a:spcPts val="0"/>
              </a:spcBef>
              <a:spcAft>
                <a:spcPts val="0"/>
              </a:spcAft>
              <a:buClr>
                <a:srgbClr val="FFFFFF"/>
              </a:buClr>
              <a:buSzPts val="2000"/>
              <a:buChar char="●"/>
            </a:pPr>
            <a:r>
              <a:rPr lang="en-US" sz="2000">
                <a:solidFill>
                  <a:srgbClr val="FFFFFF"/>
                </a:solidFill>
              </a:rPr>
              <a:t>Xcode - develop for iOS and macOS (Xcode 14.2)</a:t>
            </a:r>
            <a:endParaRPr sz="2000">
              <a:solidFill>
                <a:srgbClr val="FFFFFF"/>
              </a:solidFill>
            </a:endParaRPr>
          </a:p>
          <a:p>
            <a:pPr indent="-355600" lvl="0" marL="457200" marR="0" rtl="0" algn="l">
              <a:lnSpc>
                <a:spcPct val="90000"/>
              </a:lnSpc>
              <a:spcBef>
                <a:spcPts val="0"/>
              </a:spcBef>
              <a:spcAft>
                <a:spcPts val="0"/>
              </a:spcAft>
              <a:buClr>
                <a:srgbClr val="FFFFFF"/>
              </a:buClr>
              <a:buSzPts val="2000"/>
              <a:buChar char="●"/>
            </a:pPr>
            <a:r>
              <a:rPr lang="en-US" sz="2000">
                <a:solidFill>
                  <a:srgbClr val="FFFFFF"/>
                </a:solidFill>
              </a:rPr>
              <a:t>Chrome - develop for the web</a:t>
            </a:r>
            <a:endParaRPr sz="2000">
              <a:solidFill>
                <a:srgbClr val="FFFFFF"/>
              </a:solidFill>
            </a:endParaRPr>
          </a:p>
          <a:p>
            <a:pPr indent="-355600" lvl="0" marL="457200" marR="0" rtl="0" algn="l">
              <a:lnSpc>
                <a:spcPct val="90000"/>
              </a:lnSpc>
              <a:spcBef>
                <a:spcPts val="0"/>
              </a:spcBef>
              <a:spcAft>
                <a:spcPts val="0"/>
              </a:spcAft>
              <a:buClr>
                <a:srgbClr val="FFFFFF"/>
              </a:buClr>
              <a:buSzPts val="2000"/>
              <a:buChar char="●"/>
            </a:pPr>
            <a:r>
              <a:rPr lang="en-US" sz="2000">
                <a:solidFill>
                  <a:srgbClr val="FFFFFF"/>
                </a:solidFill>
              </a:rPr>
              <a:t>Android Studio (version 2021.2)</a:t>
            </a:r>
            <a:endParaRPr sz="2000">
              <a:solidFill>
                <a:srgbClr val="FFFFFF"/>
              </a:solidFill>
            </a:endParaRPr>
          </a:p>
          <a:p>
            <a:pPr indent="-355600" lvl="0" marL="457200" marR="0" rtl="0" algn="l">
              <a:lnSpc>
                <a:spcPct val="90000"/>
              </a:lnSpc>
              <a:spcBef>
                <a:spcPts val="0"/>
              </a:spcBef>
              <a:spcAft>
                <a:spcPts val="0"/>
              </a:spcAft>
              <a:buClr>
                <a:srgbClr val="FFFFFF"/>
              </a:buClr>
              <a:buSzPts val="2000"/>
              <a:buChar char="●"/>
            </a:pPr>
            <a:r>
              <a:rPr lang="en-US" sz="2000">
                <a:solidFill>
                  <a:srgbClr val="FFFFFF"/>
                </a:solidFill>
              </a:rPr>
              <a:t>VS Code (version 1.77.3)</a:t>
            </a:r>
            <a:endParaRPr sz="2000">
              <a:solidFill>
                <a:srgbClr val="FFFFFF"/>
              </a:solidFill>
            </a:endParaRPr>
          </a:p>
          <a:p>
            <a:pPr indent="-355600" lvl="0" marL="457200" marR="0" rtl="0" algn="l">
              <a:lnSpc>
                <a:spcPct val="90000"/>
              </a:lnSpc>
              <a:spcBef>
                <a:spcPts val="0"/>
              </a:spcBef>
              <a:spcAft>
                <a:spcPts val="0"/>
              </a:spcAft>
              <a:buClr>
                <a:srgbClr val="FFFFFF"/>
              </a:buClr>
              <a:buSzPts val="2000"/>
              <a:buChar char="●"/>
            </a:pPr>
            <a:r>
              <a:rPr lang="en-US" sz="2000">
                <a:solidFill>
                  <a:srgbClr val="FFFFFF"/>
                </a:solidFill>
              </a:rPr>
              <a:t>Connected device (2 available)</a:t>
            </a:r>
            <a:endParaRPr sz="2000">
              <a:solidFill>
                <a:srgbClr val="FFFFFF"/>
              </a:solidFill>
            </a:endParaRPr>
          </a:p>
          <a:p>
            <a:pPr indent="-355600" lvl="0" marL="457200" rtl="0" algn="l">
              <a:lnSpc>
                <a:spcPct val="90000"/>
              </a:lnSpc>
              <a:spcBef>
                <a:spcPts val="0"/>
              </a:spcBef>
              <a:spcAft>
                <a:spcPts val="0"/>
              </a:spcAft>
              <a:buClr>
                <a:srgbClr val="FFFFFF"/>
              </a:buClr>
              <a:buSzPts val="2000"/>
              <a:buChar char="●"/>
            </a:pPr>
            <a:r>
              <a:rPr lang="en-US" sz="2000">
                <a:solidFill>
                  <a:srgbClr val="FFFFFF"/>
                </a:solidFill>
              </a:rPr>
              <a:t>HTTP Host Availabilit</a:t>
            </a:r>
            <a:r>
              <a:rPr lang="en-US" sz="2000">
                <a:solidFill>
                  <a:schemeClr val="lt1"/>
                </a:solidFill>
              </a:rPr>
              <a:t>y</a:t>
            </a:r>
            <a:endParaRPr sz="2000">
              <a:solidFill>
                <a:schemeClr val="lt1"/>
              </a:solidFill>
            </a:endParaRPr>
          </a:p>
          <a:p>
            <a:pPr indent="0" lvl="0" marL="0" rtl="0" algn="l">
              <a:spcBef>
                <a:spcPts val="0"/>
              </a:spcBef>
              <a:spcAft>
                <a:spcPts val="0"/>
              </a:spcAft>
              <a:buNone/>
            </a:pPr>
            <a:r>
              <a:t/>
            </a:r>
            <a:endParaRPr/>
          </a:p>
        </p:txBody>
      </p:sp>
      <p:sp>
        <p:nvSpPr>
          <p:cNvPr id="197" name="Google Shape;197;p8"/>
          <p:cNvSpPr txBox="1"/>
          <p:nvPr/>
        </p:nvSpPr>
        <p:spPr>
          <a:xfrm>
            <a:off x="8196973" y="1781997"/>
            <a:ext cx="3901500" cy="4267200"/>
          </a:xfrm>
          <a:prstGeom prst="rect">
            <a:avLst/>
          </a:prstGeom>
          <a:noFill/>
          <a:ln>
            <a:noFill/>
          </a:ln>
        </p:spPr>
        <p:txBody>
          <a:bodyPr anchorCtr="0" anchor="t" bIns="45700" lIns="91425" spcFirstLastPara="1" rIns="91425" wrap="square" tIns="45700">
            <a:normAutofit/>
          </a:bodyPr>
          <a:lstStyle/>
          <a:p>
            <a:pPr indent="0" lvl="0" marL="457200" marR="0" rtl="0" algn="l">
              <a:lnSpc>
                <a:spcPct val="90000"/>
              </a:lnSpc>
              <a:spcBef>
                <a:spcPts val="1000"/>
              </a:spcBef>
              <a:spcAft>
                <a:spcPts val="0"/>
              </a:spcAft>
              <a:buNone/>
            </a:pPr>
            <a:r>
              <a:rPr lang="en-US" sz="2000">
                <a:solidFill>
                  <a:srgbClr val="FFFFFF"/>
                </a:solidFill>
              </a:rPr>
              <a:t>Website</a:t>
            </a:r>
            <a:endParaRPr sz="2000">
              <a:solidFill>
                <a:srgbClr val="FFFFFF"/>
              </a:solidFill>
            </a:endParaRPr>
          </a:p>
          <a:p>
            <a:pPr indent="-355600" lvl="0" marL="457200" marR="0" rtl="0" algn="l">
              <a:lnSpc>
                <a:spcPct val="90000"/>
              </a:lnSpc>
              <a:spcBef>
                <a:spcPts val="1000"/>
              </a:spcBef>
              <a:spcAft>
                <a:spcPts val="0"/>
              </a:spcAft>
              <a:buClr>
                <a:srgbClr val="FFFFFF"/>
              </a:buClr>
              <a:buSzPts val="2000"/>
              <a:buChar char="●"/>
            </a:pPr>
            <a:r>
              <a:rPr lang="en-US" sz="2000">
                <a:solidFill>
                  <a:srgbClr val="FFFFFF"/>
                </a:solidFill>
              </a:rPr>
              <a:t>A GitHub Account</a:t>
            </a:r>
            <a:endParaRPr sz="2000">
              <a:solidFill>
                <a:srgbClr val="FFFFFF"/>
              </a:solidFill>
            </a:endParaRPr>
          </a:p>
          <a:p>
            <a:pPr indent="-355600" lvl="0" marL="457200" marR="0" rtl="0" algn="l">
              <a:lnSpc>
                <a:spcPct val="90000"/>
              </a:lnSpc>
              <a:spcBef>
                <a:spcPts val="0"/>
              </a:spcBef>
              <a:spcAft>
                <a:spcPts val="0"/>
              </a:spcAft>
              <a:buClr>
                <a:srgbClr val="FFFFFF"/>
              </a:buClr>
              <a:buSzPts val="2000"/>
              <a:buChar char="●"/>
            </a:pPr>
            <a:r>
              <a:rPr lang="en-US" sz="2000">
                <a:solidFill>
                  <a:srgbClr val="FFFFFF"/>
                </a:solidFill>
              </a:rPr>
              <a:t>Node &gt;= v19.0.0</a:t>
            </a:r>
            <a:endParaRPr sz="2000">
              <a:solidFill>
                <a:srgbClr val="FFFFFF"/>
              </a:solidFill>
            </a:endParaRPr>
          </a:p>
          <a:p>
            <a:pPr indent="-355600" lvl="0" marL="457200" marR="0" rtl="0" algn="l">
              <a:lnSpc>
                <a:spcPct val="90000"/>
              </a:lnSpc>
              <a:spcBef>
                <a:spcPts val="0"/>
              </a:spcBef>
              <a:spcAft>
                <a:spcPts val="0"/>
              </a:spcAft>
              <a:buClr>
                <a:srgbClr val="FFFFFF"/>
              </a:buClr>
              <a:buSzPts val="2000"/>
              <a:buChar char="●"/>
            </a:pPr>
            <a:r>
              <a:rPr lang="en-US" sz="2000">
                <a:solidFill>
                  <a:srgbClr val="FFFFFF"/>
                </a:solidFill>
              </a:rPr>
              <a:t>Npm &gt;= 9.3.1</a:t>
            </a:r>
            <a:endParaRPr sz="2000">
              <a:solidFill>
                <a:srgbClr val="FFFFFF"/>
              </a:solidFill>
            </a:endParaRPr>
          </a:p>
          <a:p>
            <a:pPr indent="-355600" lvl="0" marL="457200" marR="0" rtl="0" algn="l">
              <a:lnSpc>
                <a:spcPct val="90000"/>
              </a:lnSpc>
              <a:spcBef>
                <a:spcPts val="0"/>
              </a:spcBef>
              <a:spcAft>
                <a:spcPts val="0"/>
              </a:spcAft>
              <a:buClr>
                <a:srgbClr val="FFFFFF"/>
              </a:buClr>
              <a:buSzPts val="2000"/>
              <a:buChar char="●"/>
            </a:pPr>
            <a:r>
              <a:rPr lang="en-US" sz="2000">
                <a:solidFill>
                  <a:srgbClr val="FFFFFF"/>
                </a:solidFill>
              </a:rPr>
              <a:t>PNPM &gt;=v6.21.0 or a V.M. with Linux installed</a:t>
            </a:r>
            <a:endParaRPr sz="2000">
              <a:solidFill>
                <a:srgbClr val="FFFFFF"/>
              </a:solidFill>
            </a:endParaRPr>
          </a:p>
          <a:p>
            <a:pPr indent="-355600" lvl="0" marL="457200" marR="0" rtl="0" algn="l">
              <a:lnSpc>
                <a:spcPct val="90000"/>
              </a:lnSpc>
              <a:spcBef>
                <a:spcPts val="0"/>
              </a:spcBef>
              <a:spcAft>
                <a:spcPts val="0"/>
              </a:spcAft>
              <a:buClr>
                <a:srgbClr val="FFFFFF"/>
              </a:buClr>
              <a:buSzPts val="2000"/>
              <a:buChar char="●"/>
            </a:pPr>
            <a:r>
              <a:rPr lang="en-US" sz="2000">
                <a:solidFill>
                  <a:srgbClr val="FFFFFF"/>
                </a:solidFill>
              </a:rPr>
              <a:t>Docker Desktop with PostgreSQL</a:t>
            </a:r>
            <a:endParaRPr sz="2000">
              <a:solidFill>
                <a:srgbClr val="FFFFFF"/>
              </a:solidFill>
            </a:endParaRPr>
          </a:p>
          <a:p>
            <a:pPr indent="-355600" lvl="0" marL="457200" marR="0" rtl="0" algn="l">
              <a:lnSpc>
                <a:spcPct val="90000"/>
              </a:lnSpc>
              <a:spcBef>
                <a:spcPts val="0"/>
              </a:spcBef>
              <a:spcAft>
                <a:spcPts val="0"/>
              </a:spcAft>
              <a:buClr>
                <a:srgbClr val="FFFFFF"/>
              </a:buClr>
              <a:buSzPts val="2000"/>
              <a:buChar char="●"/>
            </a:pPr>
            <a:r>
              <a:rPr lang="en-US" sz="2000">
                <a:solidFill>
                  <a:srgbClr val="FFFFFF"/>
                </a:solidFill>
              </a:rPr>
              <a:t>Vim (optional)</a:t>
            </a:r>
            <a:endParaRPr sz="2000">
              <a:solidFill>
                <a:srgbClr val="FFFFFF"/>
              </a:solidFill>
            </a:endParaRPr>
          </a:p>
          <a:p>
            <a:pPr indent="-355600" lvl="0" marL="457200" marR="0" rtl="0" algn="l">
              <a:lnSpc>
                <a:spcPct val="90000"/>
              </a:lnSpc>
              <a:spcBef>
                <a:spcPts val="0"/>
              </a:spcBef>
              <a:spcAft>
                <a:spcPts val="0"/>
              </a:spcAft>
              <a:buClr>
                <a:srgbClr val="FFFFFF"/>
              </a:buClr>
              <a:buSzPts val="2000"/>
              <a:buChar char="●"/>
            </a:pPr>
            <a:r>
              <a:rPr lang="en-US" sz="2000">
                <a:solidFill>
                  <a:srgbClr val="FFFFFF"/>
                </a:solidFill>
              </a:rPr>
              <a:t>VSCode (optional)</a:t>
            </a:r>
            <a:endParaRPr sz="2000">
              <a:solidFill>
                <a:srgbClr val="FFFFFF"/>
              </a:solidFill>
            </a:endParaRPr>
          </a:p>
          <a:p>
            <a:pPr indent="0" lvl="0" marL="457200" marR="0" rtl="0" algn="l">
              <a:lnSpc>
                <a:spcPct val="90000"/>
              </a:lnSpc>
              <a:spcBef>
                <a:spcPts val="1000"/>
              </a:spcBef>
              <a:spcAft>
                <a:spcPts val="0"/>
              </a:spcAft>
              <a:buNone/>
            </a:pPr>
            <a:r>
              <a:t/>
            </a:r>
            <a:endParaRPr sz="2000">
              <a:solidFill>
                <a:srgbClr val="FFFFF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g1e162364412_0_0"/>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Project Goal (Mobile App)</a:t>
            </a:r>
            <a:endParaRPr/>
          </a:p>
        </p:txBody>
      </p:sp>
      <p:sp>
        <p:nvSpPr>
          <p:cNvPr id="203" name="Google Shape;203;g1e162364412_0_0"/>
          <p:cNvSpPr txBox="1"/>
          <p:nvPr>
            <p:ph idx="1" type="body"/>
          </p:nvPr>
        </p:nvSpPr>
        <p:spPr>
          <a:xfrm>
            <a:off x="2438875" y="1790900"/>
            <a:ext cx="4758300" cy="3726600"/>
          </a:xfrm>
          <a:prstGeom prst="rect">
            <a:avLst/>
          </a:prstGeom>
          <a:noFill/>
          <a:ln>
            <a:noFill/>
          </a:ln>
        </p:spPr>
        <p:txBody>
          <a:bodyPr anchorCtr="0" anchor="t" bIns="45700" lIns="91425" spcFirstLastPara="1" rIns="91425" wrap="square" tIns="45700">
            <a:normAutofit/>
          </a:bodyPr>
          <a:lstStyle/>
          <a:p>
            <a:pPr indent="-355600" lvl="0" marL="457200" rtl="0" algn="l">
              <a:lnSpc>
                <a:spcPct val="90000"/>
              </a:lnSpc>
              <a:spcBef>
                <a:spcPts val="0"/>
              </a:spcBef>
              <a:spcAft>
                <a:spcPts val="0"/>
              </a:spcAft>
              <a:buSzPts val="2000"/>
              <a:buChar char="●"/>
            </a:pPr>
            <a:r>
              <a:rPr lang="en-US"/>
              <a:t>Update the phone application</a:t>
            </a:r>
            <a:br>
              <a:rPr lang="en-US"/>
            </a:br>
            <a:r>
              <a:rPr lang="en-US"/>
              <a:t> </a:t>
            </a:r>
            <a:endParaRPr/>
          </a:p>
          <a:p>
            <a:pPr indent="-355600" lvl="0" marL="457200" rtl="0" algn="l">
              <a:lnSpc>
                <a:spcPct val="90000"/>
              </a:lnSpc>
              <a:spcBef>
                <a:spcPts val="0"/>
              </a:spcBef>
              <a:spcAft>
                <a:spcPts val="0"/>
              </a:spcAft>
              <a:buSzPts val="2000"/>
              <a:buChar char="●"/>
            </a:pPr>
            <a:r>
              <a:rPr lang="en-US"/>
              <a:t>Fix bugs that were preventing developers from accessing and running the software on their phone emulators.</a:t>
            </a:r>
            <a:br>
              <a:rPr lang="en-US"/>
            </a:br>
            <a:r>
              <a:rPr lang="en-US"/>
              <a:t> </a:t>
            </a:r>
            <a:endParaRPr/>
          </a:p>
          <a:p>
            <a:pPr indent="-355600" lvl="0" marL="457200" rtl="0" algn="l">
              <a:lnSpc>
                <a:spcPct val="90000"/>
              </a:lnSpc>
              <a:spcBef>
                <a:spcPts val="0"/>
              </a:spcBef>
              <a:spcAft>
                <a:spcPts val="0"/>
              </a:spcAft>
              <a:buSzPts val="2000"/>
              <a:buChar char="●"/>
            </a:pPr>
            <a:r>
              <a:rPr lang="en-US"/>
              <a:t>Add more functionalities and features to the application </a:t>
            </a:r>
            <a:endParaRPr/>
          </a:p>
          <a:p>
            <a:pPr indent="0" lvl="0" marL="457200" rtl="0" algn="l">
              <a:lnSpc>
                <a:spcPct val="90000"/>
              </a:lnSpc>
              <a:spcBef>
                <a:spcPts val="0"/>
              </a:spcBef>
              <a:spcAft>
                <a:spcPts val="0"/>
              </a:spcAft>
              <a:buNone/>
            </a:pPr>
            <a:r>
              <a:t/>
            </a:r>
            <a:endParaRPr/>
          </a:p>
          <a:p>
            <a:pPr indent="-355600" lvl="0" marL="457200" rtl="0" algn="l">
              <a:lnSpc>
                <a:spcPct val="90000"/>
              </a:lnSpc>
              <a:spcBef>
                <a:spcPts val="0"/>
              </a:spcBef>
              <a:spcAft>
                <a:spcPts val="0"/>
              </a:spcAft>
              <a:buSzPts val="2000"/>
              <a:buChar char="●"/>
            </a:pPr>
            <a:r>
              <a:rPr lang="en-US"/>
              <a:t>Find a temporary </a:t>
            </a:r>
            <a:r>
              <a:rPr lang="en-US"/>
              <a:t>solution</a:t>
            </a:r>
            <a:r>
              <a:rPr lang="en-US"/>
              <a:t> to push new application updates to github.</a:t>
            </a:r>
            <a:endParaRPr/>
          </a:p>
        </p:txBody>
      </p:sp>
      <p:pic>
        <p:nvPicPr>
          <p:cNvPr id="204" name="Google Shape;204;g1e162364412_0_0"/>
          <p:cNvPicPr preferRelativeResize="0"/>
          <p:nvPr/>
        </p:nvPicPr>
        <p:blipFill>
          <a:blip r:embed="rId3">
            <a:alphaModFix/>
          </a:blip>
          <a:stretch>
            <a:fillRect/>
          </a:stretch>
        </p:blipFill>
        <p:spPr>
          <a:xfrm>
            <a:off x="7792668" y="1716525"/>
            <a:ext cx="3633558" cy="38009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g22f9506e0ab_0_0"/>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Contributions (Mobile App)</a:t>
            </a:r>
            <a:endParaRPr/>
          </a:p>
        </p:txBody>
      </p:sp>
      <p:sp>
        <p:nvSpPr>
          <p:cNvPr id="210" name="Google Shape;210;g22f9506e0ab_0_0"/>
          <p:cNvSpPr txBox="1"/>
          <p:nvPr>
            <p:ph idx="1" type="body"/>
          </p:nvPr>
        </p:nvSpPr>
        <p:spPr>
          <a:xfrm>
            <a:off x="1918000" y="1825625"/>
            <a:ext cx="7080300" cy="4166700"/>
          </a:xfrm>
          <a:prstGeom prst="rect">
            <a:avLst/>
          </a:prstGeom>
          <a:noFill/>
          <a:ln>
            <a:noFill/>
          </a:ln>
        </p:spPr>
        <p:txBody>
          <a:bodyPr anchorCtr="0" anchor="t" bIns="45700" lIns="91425" spcFirstLastPara="1" rIns="91425" wrap="square" tIns="45700">
            <a:normAutofit lnSpcReduction="20000"/>
          </a:bodyPr>
          <a:lstStyle/>
          <a:p>
            <a:pPr indent="-355600" lvl="0" marL="457200" rtl="0" algn="l">
              <a:lnSpc>
                <a:spcPct val="90000"/>
              </a:lnSpc>
              <a:spcBef>
                <a:spcPts val="0"/>
              </a:spcBef>
              <a:spcAft>
                <a:spcPts val="0"/>
              </a:spcAft>
              <a:buSzPts val="2000"/>
              <a:buChar char="•"/>
            </a:pPr>
            <a:r>
              <a:rPr lang="en-US"/>
              <a:t>A lot of work was done under the hood of the phone application. </a:t>
            </a:r>
            <a:endParaRPr/>
          </a:p>
          <a:p>
            <a:pPr indent="0" lvl="0" marL="457200" rtl="0" algn="l">
              <a:lnSpc>
                <a:spcPct val="90000"/>
              </a:lnSpc>
              <a:spcBef>
                <a:spcPts val="0"/>
              </a:spcBef>
              <a:spcAft>
                <a:spcPts val="0"/>
              </a:spcAft>
              <a:buNone/>
            </a:pPr>
            <a:r>
              <a:t/>
            </a:r>
            <a:endParaRPr/>
          </a:p>
          <a:p>
            <a:pPr indent="-355600" lvl="0" marL="457200" rtl="0" algn="l">
              <a:lnSpc>
                <a:spcPct val="90000"/>
              </a:lnSpc>
              <a:spcBef>
                <a:spcPts val="0"/>
              </a:spcBef>
              <a:spcAft>
                <a:spcPts val="0"/>
              </a:spcAft>
              <a:buSzPts val="2000"/>
              <a:buChar char="•"/>
            </a:pPr>
            <a:r>
              <a:rPr lang="en-US"/>
              <a:t>The updated applications include Dart, Android Tools, Gradle, and Flutter. Paths were </a:t>
            </a:r>
            <a:r>
              <a:rPr lang="en-US"/>
              <a:t>edited, re-routed,</a:t>
            </a:r>
            <a:r>
              <a:rPr lang="en-US"/>
              <a:t> and migrated. </a:t>
            </a:r>
            <a:endParaRPr/>
          </a:p>
          <a:p>
            <a:pPr indent="0" lvl="0" marL="457200" rtl="0" algn="l">
              <a:lnSpc>
                <a:spcPct val="90000"/>
              </a:lnSpc>
              <a:spcBef>
                <a:spcPts val="0"/>
              </a:spcBef>
              <a:spcAft>
                <a:spcPts val="0"/>
              </a:spcAft>
              <a:buNone/>
            </a:pPr>
            <a:r>
              <a:t/>
            </a:r>
            <a:endParaRPr/>
          </a:p>
          <a:p>
            <a:pPr indent="-355600" lvl="0" marL="457200" rtl="0" algn="l">
              <a:lnSpc>
                <a:spcPct val="90000"/>
              </a:lnSpc>
              <a:spcBef>
                <a:spcPts val="0"/>
              </a:spcBef>
              <a:spcAft>
                <a:spcPts val="0"/>
              </a:spcAft>
              <a:buSzPts val="2000"/>
              <a:buChar char="•"/>
            </a:pPr>
            <a:r>
              <a:rPr lang="en-US"/>
              <a:t>There were widgets within flutter that were broken and prevented the application from compiling. Those widgets had to be found and replaced by inserting new different references into the phone application’s files. </a:t>
            </a:r>
            <a:endParaRPr/>
          </a:p>
          <a:p>
            <a:pPr indent="0" lvl="0" marL="457200" rtl="0" algn="l">
              <a:lnSpc>
                <a:spcPct val="90000"/>
              </a:lnSpc>
              <a:spcBef>
                <a:spcPts val="0"/>
              </a:spcBef>
              <a:spcAft>
                <a:spcPts val="0"/>
              </a:spcAft>
              <a:buNone/>
            </a:pPr>
            <a:r>
              <a:t/>
            </a:r>
            <a:endParaRPr/>
          </a:p>
          <a:p>
            <a:pPr indent="-355600" lvl="0" marL="457200" rtl="0" algn="l">
              <a:lnSpc>
                <a:spcPct val="90000"/>
              </a:lnSpc>
              <a:spcBef>
                <a:spcPts val="0"/>
              </a:spcBef>
              <a:spcAft>
                <a:spcPts val="0"/>
              </a:spcAft>
              <a:buSzPts val="2000"/>
              <a:buChar char="•"/>
            </a:pPr>
            <a:r>
              <a:rPr lang="en-US"/>
              <a:t>The github pre-commit file had to be </a:t>
            </a:r>
            <a:r>
              <a:rPr lang="en-US"/>
              <a:t>edited</a:t>
            </a:r>
            <a:r>
              <a:rPr lang="en-US"/>
              <a:t> for a </a:t>
            </a:r>
            <a:r>
              <a:rPr lang="en-US"/>
              <a:t>temporary</a:t>
            </a:r>
            <a:r>
              <a:rPr lang="en-US"/>
              <a:t> fix because it was preventing devs from pushing updates to github. </a:t>
            </a:r>
            <a:endParaRPr/>
          </a:p>
          <a:p>
            <a:pPr indent="0" lvl="0" marL="457200" rtl="0" algn="l">
              <a:lnSpc>
                <a:spcPct val="90000"/>
              </a:lnSpc>
              <a:spcBef>
                <a:spcPts val="0"/>
              </a:spcBef>
              <a:spcAft>
                <a:spcPts val="0"/>
              </a:spcAft>
              <a:buNone/>
            </a:pPr>
            <a:r>
              <a:t/>
            </a:r>
            <a:endParaRPr/>
          </a:p>
          <a:p>
            <a:pPr indent="-355600" lvl="0" marL="457200" rtl="0" algn="l">
              <a:lnSpc>
                <a:spcPct val="90000"/>
              </a:lnSpc>
              <a:spcBef>
                <a:spcPts val="0"/>
              </a:spcBef>
              <a:spcAft>
                <a:spcPts val="0"/>
              </a:spcAft>
              <a:buSzPts val="2000"/>
              <a:buChar char="•"/>
            </a:pPr>
            <a:r>
              <a:rPr lang="en-US"/>
              <a:t>Additions to the application UI, such as a brightness slider for the pad LEDs.</a:t>
            </a:r>
            <a:endParaRPr/>
          </a:p>
        </p:txBody>
      </p:sp>
      <p:pic>
        <p:nvPicPr>
          <p:cNvPr id="211" name="Google Shape;211;g22f9506e0ab_0_0"/>
          <p:cNvPicPr preferRelativeResize="0"/>
          <p:nvPr/>
        </p:nvPicPr>
        <p:blipFill>
          <a:blip r:embed="rId3">
            <a:alphaModFix/>
          </a:blip>
          <a:stretch>
            <a:fillRect/>
          </a:stretch>
        </p:blipFill>
        <p:spPr>
          <a:xfrm>
            <a:off x="9116825" y="1825630"/>
            <a:ext cx="2705251" cy="1240325"/>
          </a:xfrm>
          <a:prstGeom prst="rect">
            <a:avLst/>
          </a:prstGeom>
          <a:noFill/>
          <a:ln>
            <a:noFill/>
          </a:ln>
        </p:spPr>
      </p:pic>
      <p:pic>
        <p:nvPicPr>
          <p:cNvPr id="212" name="Google Shape;212;g22f9506e0ab_0_0"/>
          <p:cNvPicPr preferRelativeResize="0"/>
          <p:nvPr/>
        </p:nvPicPr>
        <p:blipFill>
          <a:blip r:embed="rId4">
            <a:alphaModFix/>
          </a:blip>
          <a:stretch>
            <a:fillRect/>
          </a:stretch>
        </p:blipFill>
        <p:spPr>
          <a:xfrm>
            <a:off x="9116825" y="3293650"/>
            <a:ext cx="2888899" cy="204397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g230f440ca02_11_6"/>
          <p:cNvSpPr txBox="1"/>
          <p:nvPr>
            <p:ph type="title"/>
          </p:nvPr>
        </p:nvSpPr>
        <p:spPr>
          <a:xfrm>
            <a:off x="1920227" y="23918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SkillCourt Interactive Soccer Tech App</a:t>
            </a:r>
            <a:endParaRPr/>
          </a:p>
        </p:txBody>
      </p:sp>
      <p:pic>
        <p:nvPicPr>
          <p:cNvPr id="218" name="Google Shape;218;g230f440ca02_11_6"/>
          <p:cNvPicPr preferRelativeResize="0"/>
          <p:nvPr/>
        </p:nvPicPr>
        <p:blipFill rotWithShape="1">
          <a:blip r:embed="rId3">
            <a:alphaModFix/>
          </a:blip>
          <a:srcRect b="0" l="36781" r="36852" t="1448"/>
          <a:stretch/>
        </p:blipFill>
        <p:spPr>
          <a:xfrm>
            <a:off x="3348275" y="892625"/>
            <a:ext cx="2694326" cy="5413276"/>
          </a:xfrm>
          <a:prstGeom prst="rect">
            <a:avLst/>
          </a:prstGeom>
          <a:noFill/>
          <a:ln>
            <a:noFill/>
          </a:ln>
        </p:spPr>
      </p:pic>
      <p:pic>
        <p:nvPicPr>
          <p:cNvPr id="219" name="Google Shape;219;g230f440ca02_11_6"/>
          <p:cNvPicPr preferRelativeResize="0"/>
          <p:nvPr/>
        </p:nvPicPr>
        <p:blipFill>
          <a:blip r:embed="rId4">
            <a:alphaModFix/>
          </a:blip>
          <a:stretch>
            <a:fillRect/>
          </a:stretch>
        </p:blipFill>
        <p:spPr>
          <a:xfrm>
            <a:off x="6871776" y="1175985"/>
            <a:ext cx="3301700" cy="512991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g230f440ca02_15_9"/>
          <p:cNvSpPr txBox="1"/>
          <p:nvPr>
            <p:ph type="title"/>
          </p:nvPr>
        </p:nvSpPr>
        <p:spPr>
          <a:xfrm>
            <a:off x="1920227" y="23918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SkillCourt Interactive Soccer Tech App</a:t>
            </a:r>
            <a:endParaRPr/>
          </a:p>
        </p:txBody>
      </p:sp>
      <p:pic>
        <p:nvPicPr>
          <p:cNvPr id="225" name="Google Shape;225;g230f440ca02_15_9"/>
          <p:cNvPicPr preferRelativeResize="0"/>
          <p:nvPr/>
        </p:nvPicPr>
        <p:blipFill>
          <a:blip r:embed="rId3">
            <a:alphaModFix/>
          </a:blip>
          <a:stretch>
            <a:fillRect/>
          </a:stretch>
        </p:blipFill>
        <p:spPr>
          <a:xfrm>
            <a:off x="2574338" y="1423285"/>
            <a:ext cx="8410575" cy="4248150"/>
          </a:xfrm>
          <a:prstGeom prst="rect">
            <a:avLst/>
          </a:prstGeom>
          <a:noFill/>
          <a:ln>
            <a:noFill/>
          </a:ln>
        </p:spPr>
      </p:pic>
      <p:sp>
        <p:nvSpPr>
          <p:cNvPr id="226" name="Google Shape;226;g230f440ca02_15_9"/>
          <p:cNvSpPr txBox="1"/>
          <p:nvPr/>
        </p:nvSpPr>
        <p:spPr>
          <a:xfrm>
            <a:off x="2379100" y="5671425"/>
            <a:ext cx="8605800" cy="461700"/>
          </a:xfrm>
          <a:prstGeom prst="rect">
            <a:avLst/>
          </a:prstGeom>
          <a:noFill/>
          <a:ln>
            <a:noFill/>
          </a:ln>
        </p:spPr>
        <p:txBody>
          <a:bodyPr anchorCtr="0" anchor="t" bIns="91425" lIns="91425" spcFirstLastPara="1" rIns="91425" wrap="square" tIns="91425">
            <a:spAutoFit/>
          </a:bodyPr>
          <a:lstStyle/>
          <a:p>
            <a:pPr indent="-355600" lvl="0" marL="457200" rtl="0" algn="l">
              <a:lnSpc>
                <a:spcPct val="90000"/>
              </a:lnSpc>
              <a:spcBef>
                <a:spcPts val="0"/>
              </a:spcBef>
              <a:spcAft>
                <a:spcPts val="0"/>
              </a:spcAft>
              <a:buClr>
                <a:schemeClr val="lt1"/>
              </a:buClr>
              <a:buSzPts val="2000"/>
              <a:buChar char="●"/>
            </a:pPr>
            <a:r>
              <a:rPr lang="en-US" sz="2000">
                <a:solidFill>
                  <a:schemeClr val="lt1"/>
                </a:solidFill>
              </a:rPr>
              <a:t>Various out of date Flutter b</a:t>
            </a:r>
            <a:r>
              <a:rPr lang="en-US" sz="2000">
                <a:solidFill>
                  <a:schemeClr val="lt1"/>
                </a:solidFill>
              </a:rPr>
              <a:t>utton widgets were changed and adjusted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4"/>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Project Goal (Website)</a:t>
            </a:r>
            <a:endParaRPr/>
          </a:p>
        </p:txBody>
      </p:sp>
      <p:sp>
        <p:nvSpPr>
          <p:cNvPr id="232" name="Google Shape;232;p4"/>
          <p:cNvSpPr txBox="1"/>
          <p:nvPr>
            <p:ph idx="2" type="body"/>
          </p:nvPr>
        </p:nvSpPr>
        <p:spPr>
          <a:xfrm>
            <a:off x="1920248" y="1840654"/>
            <a:ext cx="4758300" cy="3176700"/>
          </a:xfrm>
          <a:prstGeom prst="rect">
            <a:avLst/>
          </a:prstGeom>
          <a:noFill/>
          <a:ln>
            <a:noFill/>
          </a:ln>
        </p:spPr>
        <p:txBody>
          <a:bodyPr anchorCtr="0" anchor="t" bIns="45700" lIns="91425" spcFirstLastPara="1" rIns="91425" wrap="square" tIns="45700">
            <a:normAutofit/>
          </a:bodyPr>
          <a:lstStyle/>
          <a:p>
            <a:pPr indent="-355600" lvl="0" marL="457200" rtl="0" algn="l">
              <a:lnSpc>
                <a:spcPct val="90000"/>
              </a:lnSpc>
              <a:spcBef>
                <a:spcPts val="0"/>
              </a:spcBef>
              <a:spcAft>
                <a:spcPts val="0"/>
              </a:spcAft>
              <a:buSzPts val="2000"/>
              <a:buChar char="•"/>
            </a:pPr>
            <a:r>
              <a:rPr lang="en-US"/>
              <a:t>Update documentation</a:t>
            </a:r>
            <a:br>
              <a:rPr lang="en-US"/>
            </a:br>
            <a:endParaRPr/>
          </a:p>
          <a:p>
            <a:pPr indent="-355600" lvl="0" marL="457200" rtl="0" algn="l">
              <a:lnSpc>
                <a:spcPct val="90000"/>
              </a:lnSpc>
              <a:spcBef>
                <a:spcPts val="0"/>
              </a:spcBef>
              <a:spcAft>
                <a:spcPts val="0"/>
              </a:spcAft>
              <a:buSzPts val="2000"/>
              <a:buChar char="•"/>
            </a:pPr>
            <a:r>
              <a:rPr lang="en-US"/>
              <a:t>Update dependencies</a:t>
            </a:r>
            <a:br>
              <a:rPr lang="en-US"/>
            </a:br>
            <a:endParaRPr/>
          </a:p>
          <a:p>
            <a:pPr indent="-355600" lvl="0" marL="457200" rtl="0" algn="l">
              <a:lnSpc>
                <a:spcPct val="90000"/>
              </a:lnSpc>
              <a:spcBef>
                <a:spcPts val="0"/>
              </a:spcBef>
              <a:spcAft>
                <a:spcPts val="0"/>
              </a:spcAft>
              <a:buSzPts val="2000"/>
              <a:buChar char="•"/>
            </a:pPr>
            <a:r>
              <a:rPr lang="en-US"/>
              <a:t>Log into database</a:t>
            </a:r>
            <a:br>
              <a:rPr lang="en-US"/>
            </a:br>
            <a:endParaRPr/>
          </a:p>
          <a:p>
            <a:pPr indent="-355600" lvl="0" marL="457200" rtl="0" algn="l">
              <a:lnSpc>
                <a:spcPct val="90000"/>
              </a:lnSpc>
              <a:spcBef>
                <a:spcPts val="0"/>
              </a:spcBef>
              <a:spcAft>
                <a:spcPts val="0"/>
              </a:spcAft>
              <a:buSzPts val="2000"/>
              <a:buChar char="•"/>
            </a:pPr>
            <a:r>
              <a:rPr lang="en-US"/>
              <a:t>Run webapp locally</a:t>
            </a:r>
            <a:endParaRPr sz="1800"/>
          </a:p>
          <a:p>
            <a:pPr indent="0" lvl="0" marL="457200" rtl="0" algn="l">
              <a:spcBef>
                <a:spcPts val="500"/>
              </a:spcBef>
              <a:spcAft>
                <a:spcPts val="0"/>
              </a:spcAft>
              <a:buNone/>
            </a:pPr>
            <a:r>
              <a:t/>
            </a:r>
            <a:endParaRPr sz="1800"/>
          </a:p>
          <a:p>
            <a:pPr indent="-342900" lvl="0" marL="457200" rtl="0" algn="l">
              <a:spcBef>
                <a:spcPts val="500"/>
              </a:spcBef>
              <a:spcAft>
                <a:spcPts val="0"/>
              </a:spcAft>
              <a:buSzPts val="1800"/>
              <a:buChar char="•"/>
            </a:pPr>
            <a:r>
              <a:rPr lang="en-US" sz="1800"/>
              <a:t>Synchronize a bridge between the website and mobile application</a:t>
            </a:r>
            <a:endParaRPr sz="1800"/>
          </a:p>
          <a:p>
            <a:pPr indent="0" lvl="0" marL="457200" rtl="0" algn="l">
              <a:lnSpc>
                <a:spcPct val="90000"/>
              </a:lnSpc>
              <a:spcBef>
                <a:spcPts val="0"/>
              </a:spcBef>
              <a:spcAft>
                <a:spcPts val="0"/>
              </a:spcAft>
              <a:buNone/>
            </a:pPr>
            <a:r>
              <a:t/>
            </a:r>
            <a:endParaRPr/>
          </a:p>
        </p:txBody>
      </p:sp>
      <p:pic>
        <p:nvPicPr>
          <p:cNvPr id="233" name="Google Shape;233;p4"/>
          <p:cNvPicPr preferRelativeResize="0"/>
          <p:nvPr/>
        </p:nvPicPr>
        <p:blipFill>
          <a:blip r:embed="rId3">
            <a:alphaModFix/>
          </a:blip>
          <a:stretch>
            <a:fillRect/>
          </a:stretch>
        </p:blipFill>
        <p:spPr>
          <a:xfrm>
            <a:off x="7893550" y="532422"/>
            <a:ext cx="2702000" cy="2702000"/>
          </a:xfrm>
          <a:prstGeom prst="rect">
            <a:avLst/>
          </a:prstGeom>
          <a:noFill/>
          <a:ln>
            <a:noFill/>
          </a:ln>
        </p:spPr>
      </p:pic>
      <p:pic>
        <p:nvPicPr>
          <p:cNvPr id="234" name="Google Shape;234;p4"/>
          <p:cNvPicPr preferRelativeResize="0"/>
          <p:nvPr/>
        </p:nvPicPr>
        <p:blipFill>
          <a:blip r:embed="rId4">
            <a:alphaModFix/>
          </a:blip>
          <a:stretch>
            <a:fillRect/>
          </a:stretch>
        </p:blipFill>
        <p:spPr>
          <a:xfrm>
            <a:off x="8052714" y="3838698"/>
            <a:ext cx="2542826" cy="213557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g1e162364412_0_15"/>
          <p:cNvSpPr txBox="1"/>
          <p:nvPr>
            <p:ph type="title"/>
          </p:nvPr>
        </p:nvSpPr>
        <p:spPr>
          <a:xfrm>
            <a:off x="1920250" y="532426"/>
            <a:ext cx="9718800" cy="10464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Contributions (Website)</a:t>
            </a:r>
            <a:endParaRPr/>
          </a:p>
        </p:txBody>
      </p:sp>
      <p:sp>
        <p:nvSpPr>
          <p:cNvPr id="240" name="Google Shape;240;g1e162364412_0_15"/>
          <p:cNvSpPr txBox="1"/>
          <p:nvPr>
            <p:ph idx="1" type="body"/>
          </p:nvPr>
        </p:nvSpPr>
        <p:spPr>
          <a:xfrm>
            <a:off x="1920250" y="1612763"/>
            <a:ext cx="9718800" cy="3522000"/>
          </a:xfrm>
          <a:prstGeom prst="rect">
            <a:avLst/>
          </a:prstGeom>
          <a:noFill/>
          <a:ln>
            <a:noFill/>
          </a:ln>
        </p:spPr>
        <p:txBody>
          <a:bodyPr anchorCtr="0" anchor="t" bIns="45700" lIns="91425" spcFirstLastPara="1" rIns="91425" wrap="square" tIns="45700">
            <a:normAutofit/>
          </a:bodyPr>
          <a:lstStyle/>
          <a:p>
            <a:pPr indent="-355600" lvl="0" marL="457200" rtl="0" algn="l">
              <a:lnSpc>
                <a:spcPct val="90000"/>
              </a:lnSpc>
              <a:spcBef>
                <a:spcPts val="0"/>
              </a:spcBef>
              <a:spcAft>
                <a:spcPts val="0"/>
              </a:spcAft>
              <a:buSzPts val="2000"/>
              <a:buChar char="•"/>
            </a:pPr>
            <a:r>
              <a:rPr lang="en-US"/>
              <a:t>The readme installation files from the SkillCourt’s Github repository were out of date and needed to be updated by changing the docker compose installation instructions and methods. </a:t>
            </a:r>
            <a:br>
              <a:rPr lang="en-US"/>
            </a:br>
            <a:endParaRPr/>
          </a:p>
          <a:p>
            <a:pPr indent="-355600" lvl="0" marL="457200" rtl="0" algn="l">
              <a:lnSpc>
                <a:spcPct val="90000"/>
              </a:lnSpc>
              <a:spcBef>
                <a:spcPts val="0"/>
              </a:spcBef>
              <a:spcAft>
                <a:spcPts val="0"/>
              </a:spcAft>
              <a:buSzPts val="2000"/>
              <a:buChar char="•"/>
            </a:pPr>
            <a:r>
              <a:rPr lang="en-US"/>
              <a:t>The Docker installation instructions were riddled with MySQL and MariaDB database references. Those references had to be changed to </a:t>
            </a:r>
            <a:r>
              <a:rPr lang="en-US"/>
              <a:t>Postgres</a:t>
            </a:r>
            <a:r>
              <a:rPr lang="en-US"/>
              <a:t> inside of the .env, and .yml files. </a:t>
            </a:r>
            <a:br>
              <a:rPr lang="en-US"/>
            </a:br>
            <a:endParaRPr/>
          </a:p>
          <a:p>
            <a:pPr indent="-355600" lvl="0" marL="457200" rtl="0" algn="l">
              <a:lnSpc>
                <a:spcPct val="90000"/>
              </a:lnSpc>
              <a:spcBef>
                <a:spcPts val="0"/>
              </a:spcBef>
              <a:spcAft>
                <a:spcPts val="0"/>
              </a:spcAft>
              <a:buSzPts val="2000"/>
              <a:buChar char="•"/>
            </a:pPr>
            <a:r>
              <a:rPr lang="en-US"/>
              <a:t>Critical dependency versions had had to be updated, and the dependency tree was fixed. </a:t>
            </a:r>
            <a:br>
              <a:rPr lang="en-US"/>
            </a:br>
            <a:endParaRPr/>
          </a:p>
          <a:p>
            <a:pPr indent="-355600" lvl="0" marL="457200" rtl="0" algn="l">
              <a:lnSpc>
                <a:spcPct val="90000"/>
              </a:lnSpc>
              <a:spcBef>
                <a:spcPts val="0"/>
              </a:spcBef>
              <a:spcAft>
                <a:spcPts val="0"/>
              </a:spcAft>
              <a:buSzPts val="2000"/>
              <a:buChar char="•"/>
            </a:pPr>
            <a:r>
              <a:rPr lang="en-US"/>
              <a:t>Prisma Schema </a:t>
            </a:r>
            <a:r>
              <a:rPr lang="en-US"/>
              <a:t>issues were also fixed by updating the field data types.</a:t>
            </a:r>
            <a:endParaRPr/>
          </a:p>
        </p:txBody>
      </p:sp>
      <p:pic>
        <p:nvPicPr>
          <p:cNvPr id="241" name="Google Shape;241;g1e162364412_0_15"/>
          <p:cNvPicPr preferRelativeResize="0"/>
          <p:nvPr/>
        </p:nvPicPr>
        <p:blipFill>
          <a:blip r:embed="rId3">
            <a:alphaModFix/>
          </a:blip>
          <a:stretch>
            <a:fillRect/>
          </a:stretch>
        </p:blipFill>
        <p:spPr>
          <a:xfrm>
            <a:off x="5213075" y="5210225"/>
            <a:ext cx="2922920" cy="10464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