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57" r:id="rId5"/>
    <p:sldId id="315" r:id="rId6"/>
    <p:sldId id="258" r:id="rId7"/>
    <p:sldId id="273" r:id="rId8"/>
    <p:sldId id="269" r:id="rId9"/>
    <p:sldId id="310" r:id="rId10"/>
    <p:sldId id="311" r:id="rId11"/>
    <p:sldId id="267" r:id="rId12"/>
    <p:sldId id="313" r:id="rId13"/>
    <p:sldId id="314" r:id="rId14"/>
    <p:sldId id="31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273"/>
    <p:restoredTop sz="96327"/>
  </p:normalViewPr>
  <p:slideViewPr>
    <p:cSldViewPr snapToGrid="0" snapToObjects="1">
      <p:cViewPr varScale="1">
        <p:scale>
          <a:sx n="116" d="100"/>
          <a:sy n="116" d="100"/>
        </p:scale>
        <p:origin x="216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7D74A2-3B4D-954C-BCE0-BA697DC5CE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F4C31-EF37-264F-8C4F-A3A07C139E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CDE01-A1F3-2049-81BA-B7E4D3301AE3}" type="datetimeFigureOut">
              <a:rPr lang="en-US" smtClean="0"/>
              <a:t>4/21/23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743C93-A831-5544-9766-0D18935B52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FBCD7-D303-7B4D-A718-8B6CB0EF84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B6429-A076-9E48-9B7C-D88E10C09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29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6A9CC-D495-EF43-8C44-1644A9ED4984}" type="datetimeFigureOut">
              <a:rPr lang="en-US" smtClean="0"/>
              <a:t>4/21/23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B882A-90D7-FB4D-B996-1F0AF3284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5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AB882A-90D7-FB4D-B996-1F0AF3284E8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16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AB882A-90D7-FB4D-B996-1F0AF3284E8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299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AB882A-90D7-FB4D-B996-1F0AF3284E8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905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4E2D5E-E304-F744-92B4-C2614AA64448}"/>
              </a:ext>
            </a:extLst>
          </p:cNvPr>
          <p:cNvSpPr txBox="1"/>
          <p:nvPr userDrawn="1"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8DEB929-9798-7B44-8E54-60948088B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66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6564F3C-4E9C-A84A-915B-1971194754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10DF140-61C7-C94E-9347-6DD282A33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A209E8-E5E1-5D41-92D2-2615A78E2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CC006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B3200B7-23B0-6542-AF46-FF8EFBF9FBA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CB99F92-7B2D-DA41-8932-E06E340EA0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BDDF83C-8AC7-A941-A027-BAAF20DCA295}"/>
              </a:ext>
            </a:extLst>
          </p:cNvPr>
          <p:cNvGrpSpPr/>
          <p:nvPr userDrawn="1"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A12D9A-A693-B545-A8F5-2A9593D2A685}"/>
                </a:ext>
              </a:extLst>
            </p:cNvPr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35189E-CF3C-9646-86FF-9D061A9687AC}"/>
                </a:ext>
              </a:extLst>
            </p:cNvPr>
            <p:cNvSpPr/>
            <p:nvPr/>
          </p:nvSpPr>
          <p:spPr>
            <a:xfrm rot="162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F58982-B41E-8340-83CF-555551EE8C45}"/>
                </a:ext>
              </a:extLst>
            </p:cNvPr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E713DD1-BC1A-3248-8CC2-6E864ABAACD2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736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r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3A9093-3691-AA4C-A2F4-304998E299F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342235-2539-9C42-9FFC-2583D8FF2508}"/>
              </a:ext>
            </a:extLst>
          </p:cNvPr>
          <p:cNvGrpSpPr/>
          <p:nvPr userDrawn="1"/>
        </p:nvGrpSpPr>
        <p:grpSpPr>
          <a:xfrm flipH="1" flipV="1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082B33-8809-4D4E-892A-871B1D090AB4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9A3A04-48C2-9046-99D8-29E0696CC719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34CB5F-76F4-6745-89D4-C806CD69862C}"/>
              </a:ext>
            </a:extLst>
          </p:cNvPr>
          <p:cNvGrpSpPr/>
          <p:nvPr userDrawn="1"/>
        </p:nvGrpSpPr>
        <p:grpSpPr>
          <a:xfrm flipV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A027F7-340B-AE49-A6E7-AF7808C4881B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08E556-02A5-F644-8527-1071C399CF8F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0C6396-694E-7E4D-99B5-1FFF7CB06E00}"/>
              </a:ext>
            </a:extLst>
          </p:cNvPr>
          <p:cNvGrpSpPr/>
          <p:nvPr userDrawn="1"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D90838-A6BF-0F4F-9EEF-F4EF18A3585C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FA1B5D-1100-BA4E-880C-425F37DC1986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A9768829-BB27-E04C-AC08-35C2DCF434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8591" y="2310784"/>
            <a:ext cx="7510717" cy="33944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67577F2A-343B-0547-90B9-310710267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6432753-6F7F-614E-852E-0E437C757C8A}"/>
              </a:ext>
            </a:extLst>
          </p:cNvPr>
          <p:cNvGrpSpPr/>
          <p:nvPr userDrawn="1"/>
        </p:nvGrpSpPr>
        <p:grpSpPr>
          <a:xfrm rot="162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23CBF0-EBAD-5A48-BEB5-7F7ED127ED9A}"/>
                </a:ext>
              </a:extLst>
            </p:cNvPr>
            <p:cNvSpPr/>
            <p:nvPr/>
          </p:nvSpPr>
          <p:spPr>
            <a:xfrm rot="162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54997F-8EB7-5140-9E75-4B286C8C6FED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FBA6A42-FE1F-9645-96ED-324FE44DC5BA}"/>
              </a:ext>
            </a:extLst>
          </p:cNvPr>
          <p:cNvSpPr txBox="1"/>
          <p:nvPr userDrawn="1"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E8F787-C129-6C49-8A83-661932E4AB9C}"/>
              </a:ext>
            </a:extLst>
          </p:cNvPr>
          <p:cNvSpPr txBox="1"/>
          <p:nvPr userDrawn="1"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53642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Magenta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5C2860B-6047-5A4C-A34C-2CE3559F5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F1827C6-B251-F84D-ADAF-23A63055EED5}"/>
              </a:ext>
            </a:extLst>
          </p:cNvPr>
          <p:cNvSpPr txBox="1">
            <a:spLocks/>
          </p:cNvSpPr>
          <p:nvPr userDrawn="1"/>
        </p:nvSpPr>
        <p:spPr>
          <a:xfrm>
            <a:off x="3244174" y="1626141"/>
            <a:ext cx="5791200" cy="931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3600" spc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3FE4AA1A-321B-034B-A436-1489DB5063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D80675-BCCC-9D43-8C06-61A6E754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0847C5-0827-A54F-A6C7-C9B067E223ED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561587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Cyan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D24B231-6806-6549-A9EB-CC858BE52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853AFDF2-6FAF-3C45-BA79-69FE0FE7C5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51A568-E78E-1345-A344-90658C4D4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930188-7E2F-2641-ACC0-DA6AE8E7DD3B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6285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6D844F3F-144D-EC46-9448-847C2C242B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1D0C1A8D-A891-934D-BEDF-BCAF239DB6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61F8EC-ACD0-3544-9489-9E14A2C45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2EC2A-C03A-5C4E-BD58-969F342CE503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58DAC-98E0-154E-9F0F-8F24314D2DE6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400310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holding, yellow, colorful, sign&#10;&#10;Description automatically generated">
            <a:extLst>
              <a:ext uri="{FF2B5EF4-FFF2-40B4-BE49-F238E27FC236}">
                <a16:creationId xmlns:a16="http://schemas.microsoft.com/office/drawing/2014/main" id="{74C3F4AC-284C-8648-B74F-734AD0C970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DCC8F7BA-1E34-D442-AEF7-6604F2F726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571367-FB83-B648-89F4-308268D2E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D8B100-C385-674E-A4AE-603DC4A8231C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3C050D-E4D0-A64C-B907-0F116DA9CB2E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273636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51B882C-C539-A944-97F2-FC0CDA5F0C74}"/>
              </a:ext>
            </a:extLst>
          </p:cNvPr>
          <p:cNvGrpSpPr/>
          <p:nvPr userDrawn="1"/>
        </p:nvGrpSpPr>
        <p:grpSpPr>
          <a:xfrm flipV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6B3CB66-C4EA-1D4A-AB31-F3B036627C35}"/>
                </a:ext>
              </a:extLst>
            </p:cNvPr>
            <p:cNvSpPr/>
            <p:nvPr/>
          </p:nvSpPr>
          <p:spPr>
            <a:xfrm rot="16200000" flipV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A919F03-190B-A144-89EE-F2C24C54E8DF}"/>
                </a:ext>
              </a:extLst>
            </p:cNvPr>
            <p:cNvSpPr/>
            <p:nvPr/>
          </p:nvSpPr>
          <p:spPr>
            <a:xfrm flipV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8"/>
            <a:ext cx="7902877" cy="424948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itle 18">
            <a:extLst>
              <a:ext uri="{FF2B5EF4-FFF2-40B4-BE49-F238E27FC236}">
                <a16:creationId xmlns:a16="http://schemas.microsoft.com/office/drawing/2014/main" id="{C716CB0E-F1FF-504E-9653-C73C2D7C4396}"/>
              </a:ext>
            </a:extLst>
          </p:cNvPr>
          <p:cNvSpPr txBox="1">
            <a:spLocks/>
          </p:cNvSpPr>
          <p:nvPr userDrawn="1"/>
        </p:nvSpPr>
        <p:spPr>
          <a:xfrm>
            <a:off x="3282203" y="894071"/>
            <a:ext cx="6105637" cy="721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300">
                <a:solidFill>
                  <a:srgbClr val="D92D8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spc="0" dirty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AFD9C3E-7E7C-AB48-8364-4BE099796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4" name="Picture 3" descr="A blue sky&#10;&#10;Description automatically generated">
            <a:extLst>
              <a:ext uri="{FF2B5EF4-FFF2-40B4-BE49-F238E27FC236}">
                <a16:creationId xmlns:a16="http://schemas.microsoft.com/office/drawing/2014/main" id="{F52B9004-D179-1A4A-80CE-4571C434E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7999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06E9D32-A765-F043-8AF6-BD4FF2155B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2057369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7"/>
            <a:ext cx="7929604" cy="417526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200CCED-6E70-9C4C-8D34-9653C97BC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9" name="Picture 18" descr="A blue sky&#10;&#10;Description automatically generated">
            <a:extLst>
              <a:ext uri="{FF2B5EF4-FFF2-40B4-BE49-F238E27FC236}">
                <a16:creationId xmlns:a16="http://schemas.microsoft.com/office/drawing/2014/main" id="{6B427909-11C3-2B4F-99E1-06647A829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F623B-6644-7B41-A514-8B0D97CB3BB5}"/>
              </a:ext>
            </a:extLst>
          </p:cNvPr>
          <p:cNvGrpSpPr/>
          <p:nvPr userDrawn="1"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E3BA29-D548-E14A-925A-6DDE5A185378}"/>
                </a:ext>
              </a:extLst>
            </p:cNvPr>
            <p:cNvSpPr/>
            <p:nvPr/>
          </p:nvSpPr>
          <p:spPr>
            <a:xfrm rot="162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98000">
                  <a:srgbClr val="D92D8A"/>
                </a:gs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6DB505-A3CE-D74D-92E0-CB719251EDDA}"/>
                </a:ext>
              </a:extLst>
            </p:cNvPr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5620D0-8507-8C49-B78D-FCF723E33FB3}"/>
                </a:ext>
              </a:extLst>
            </p:cNvPr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D88CDB-1D99-0741-8F0C-6B653BC890C1}"/>
                </a:ext>
              </a:extLst>
            </p:cNvPr>
            <p:cNvSpPr/>
            <p:nvPr/>
          </p:nvSpPr>
          <p:spPr>
            <a:xfrm rot="162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00312A5-3945-8243-B728-D8550A1AD6B5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7848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112813B-6A84-0946-A634-0826DA95D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31" name="Picture 30" descr="A blue sky&#10;&#10;Description automatically generated">
            <a:extLst>
              <a:ext uri="{FF2B5EF4-FFF2-40B4-BE49-F238E27FC236}">
                <a16:creationId xmlns:a16="http://schemas.microsoft.com/office/drawing/2014/main" id="{7F8F79F9-053E-AC4E-A228-8BCFC40902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sp>
        <p:nvSpPr>
          <p:cNvPr id="34" name="Content Placeholder 15">
            <a:extLst>
              <a:ext uri="{FF2B5EF4-FFF2-40B4-BE49-F238E27FC236}">
                <a16:creationId xmlns:a16="http://schemas.microsoft.com/office/drawing/2014/main" id="{FA4447E9-32AB-CE42-93AE-D7EC1B389E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29651"/>
            <a:chOff x="5537621" y="745236"/>
            <a:chExt cx="522582" cy="5296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AF42ADD-11E9-0C4D-B772-CBE1FB52960C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D97CE62-9048-574E-AA6E-594E72B1C971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6727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blue sky&#10;&#10;Description automatically generated">
            <a:extLst>
              <a:ext uri="{FF2B5EF4-FFF2-40B4-BE49-F238E27FC236}">
                <a16:creationId xmlns:a16="http://schemas.microsoft.com/office/drawing/2014/main" id="{5941AC91-51E1-BD44-8333-8EC6B8C58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10E303A-0EE2-014D-982B-DD7765D1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E6CB02-B2E4-FD48-BD48-A0CD3144A8D8}"/>
              </a:ext>
            </a:extLst>
          </p:cNvPr>
          <p:cNvGrpSpPr/>
          <p:nvPr userDrawn="1"/>
        </p:nvGrpSpPr>
        <p:grpSpPr>
          <a:xfrm flipH="1" flipV="1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87CEFF8-E1E9-8041-AC38-FEBE13C577B2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E8AB8CF-68F3-2B43-811F-C129FA1BA13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E541D45-E316-744F-BD0C-4BFACA731C29}"/>
              </a:ext>
            </a:extLst>
          </p:cNvPr>
          <p:cNvGrpSpPr/>
          <p:nvPr userDrawn="1"/>
        </p:nvGrpSpPr>
        <p:grpSpPr>
          <a:xfrm flipV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D29A71-357A-DD47-96D9-D8E4DEBA174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3E9CFD4-BC95-8047-BE3F-CA666B3459D8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1632377-3A0F-C443-BA2C-398E882AC060}"/>
              </a:ext>
            </a:extLst>
          </p:cNvPr>
          <p:cNvGrpSpPr/>
          <p:nvPr userDrawn="1"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89ABA4-7585-2A44-A2F2-E1D06AEEB21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32732AD-65BD-0C4B-8F28-9B79B9820FC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DB2452C-A655-8D47-A8D4-3493DDA1D602}"/>
              </a:ext>
            </a:extLst>
          </p:cNvPr>
          <p:cNvGrpSpPr/>
          <p:nvPr userDrawn="1"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C730C6-91C6-664D-9DC8-68F6D2CB25F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BD38127-BA89-A54A-B41C-130C55941480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34FB87-CB2A-D646-B7BD-30BCD5E6FC4B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2359A8-7512-DF4F-A76B-6A7EB216BE56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17602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98F8D55-B506-3449-B7ED-0C6B5D8C8E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8984543" cy="43389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BEB633C-F7A2-6145-BF98-E1B7E0CDE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2B47B7A-374F-F040-A985-8B40D325DE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2868F4-779E-AA44-95BD-4CC72A6CA6F0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B5ED8F-25D7-8A40-AA69-E1CAC8F5F0D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161544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30387"/>
            <a:chOff x="5537621" y="745236"/>
            <a:chExt cx="522582" cy="5303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5" name="Picture 34" descr="A blue sky&#10;&#10;Description automatically generated">
            <a:extLst>
              <a:ext uri="{FF2B5EF4-FFF2-40B4-BE49-F238E27FC236}">
                <a16:creationId xmlns:a16="http://schemas.microsoft.com/office/drawing/2014/main" id="{36B238F2-2857-544E-8AD3-AED1952A8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5065873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CFBBF3E-8312-B947-832D-CDD3E3286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FAAA71-8596-3F49-BEF5-47CD4EB6EAE4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E175FA-E49D-F14E-910A-C70CA2595DB4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92012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-ou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76AA251-3835-8641-83B2-FAB7327B0A3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8D820-CA12-3348-9CE5-033338F534A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AF04C-3797-0042-84B5-09E19421E19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07969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34E62-8BC6-A34F-8FFD-C562690FB714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51B2EA-0E7C-1D47-8BE2-0F6912069F58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1" latinLnBrk="0" hangingPunct="1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8076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0D855-4CD9-FC45-9379-29AA29186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F7AE448-EA8B-3741-9051-021832094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EF1B571-98EE-5644-AF99-B840E3214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C10A61-C3FE-6D42-9D75-3E01190582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E19F95-A052-B345-B8CB-24664E9F155A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C5CFA7-7F30-664A-88A0-76774E0DD320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14295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0">
            <a:extLst>
              <a:ext uri="{FF2B5EF4-FFF2-40B4-BE49-F238E27FC236}">
                <a16:creationId xmlns:a16="http://schemas.microsoft.com/office/drawing/2014/main" id="{01F82B3F-9873-EF4E-94EC-057DD4B20E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dpi="0" rotWithShape="0">
            <a:blip r:embed="rId2" cstate="email">
              <a:alphaModFix amt="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EEB5A-8893-144A-91F5-C06A23DED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51929"/>
            <a:ext cx="2469469" cy="30413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FA37C7-20CF-AC4A-BD08-C6142B1C5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024E5270-E663-6349-BFBE-6C5E5807A1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995F14-BCAF-A943-B330-BDBF466216E3}"/>
              </a:ext>
            </a:extLst>
          </p:cNvPr>
          <p:cNvGrpSpPr/>
          <p:nvPr userDrawn="1"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2DC6E15-79FC-9B4E-8E6B-F01C12947347}"/>
                </a:ext>
              </a:extLst>
            </p:cNvPr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2493B4-9D15-5940-B5ED-66732B4B293A}"/>
                </a:ext>
              </a:extLst>
            </p:cNvPr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65F000-A2F0-714C-ADAA-960582B7C4AB}"/>
                </a:ext>
              </a:extLst>
            </p:cNvPr>
            <p:cNvSpPr/>
            <p:nvPr/>
          </p:nvSpPr>
          <p:spPr>
            <a:xfrm rot="162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6AD155-D0FF-8642-B412-219D327DA829}"/>
                </a:ext>
              </a:extLst>
            </p:cNvPr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CC004EC-C3AC-0046-902C-40A3A5EE8F2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88129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525A8C-1EFB-6341-8B8C-79B7C59F70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1E7B94C-6884-7948-9EDC-3BED80DDD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1AA497-2E05-2249-9F34-D8D245642331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8A8FC-C281-7540-A2F1-0C7261C1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0C27EA-5D11-5546-8472-866F259E7BFC}"/>
              </a:ext>
            </a:extLst>
          </p:cNvPr>
          <p:cNvGrpSpPr/>
          <p:nvPr userDrawn="1"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15F3C6-7BE9-E34E-B778-A0FF431CC9C1}"/>
                </a:ext>
              </a:extLst>
            </p:cNvPr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83E426-A956-204B-922C-C9B114A51E89}"/>
                </a:ext>
              </a:extLst>
            </p:cNvPr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4F2D43-E606-9E4C-B3E1-C3F4607A4260}"/>
                </a:ext>
              </a:extLst>
            </p:cNvPr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6F0BFE3-62C4-4143-B7A4-34BE2F0631E2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5E0D03-2997-3848-9DA3-8A864CF76775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65980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flying, plane, bird&#10;&#10;Description automatically generated">
            <a:extLst>
              <a:ext uri="{FF2B5EF4-FFF2-40B4-BE49-F238E27FC236}">
                <a16:creationId xmlns:a16="http://schemas.microsoft.com/office/drawing/2014/main" id="{64D9EE0F-6494-1A4B-AB72-3C7AE9F28F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84FFD0-FE9F-7B4A-B7A3-7CE892EF9B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E8B4190-7A7B-3447-AACA-71ED88EA3D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BBA3D3B-F75B-7247-96EC-42A55EF769A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A623E1-FED3-3B47-8817-14EF8A883FB7}"/>
              </a:ext>
            </a:extLst>
          </p:cNvPr>
          <p:cNvGrpSpPr/>
          <p:nvPr userDrawn="1"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90177E-9537-5F45-AFBE-4A490F8D6F92}"/>
                </a:ext>
              </a:extLst>
            </p:cNvPr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169BA91-4DC2-7049-92BF-1B3EAE687357}"/>
                </a:ext>
              </a:extLst>
            </p:cNvPr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11978C-319D-DE49-9152-FBF63531B669}"/>
                </a:ext>
              </a:extLst>
            </p:cNvPr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DBB3F20F-B263-4446-8E1A-6206F569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9285CD-4628-A141-A01F-52CF4A6E0625}"/>
              </a:ext>
            </a:extLst>
          </p:cNvPr>
          <p:cNvSpPr txBox="1"/>
          <p:nvPr userDrawn="1"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CDB4C7-0A17-2A41-8CE6-D9D79E4938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6099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F743E-C74B-214B-B173-9EFE2CD82F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7611A3-7DA6-4941-8266-CCDEC1D5B7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A158107-483F-AE4B-81A6-57EC0902E1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ACA9C-A609-644F-AC2C-E59094058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A3DAFB7-60E6-1441-B24D-9C1F734F58B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4E7D76-C3ED-8641-B474-65A69EB4CAD3}"/>
              </a:ext>
            </a:extLst>
          </p:cNvPr>
          <p:cNvGrpSpPr/>
          <p:nvPr userDrawn="1"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80F71C-3C06-414A-B4F3-EA00E023389F}"/>
                </a:ext>
              </a:extLst>
            </p:cNvPr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091A517-7BE4-1947-9D32-E2AC4C6021B3}"/>
                </a:ext>
              </a:extLst>
            </p:cNvPr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B09379-08CB-F142-8445-073D64045AF1}"/>
                </a:ext>
              </a:extLst>
            </p:cNvPr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10000">
                  <a:srgbClr val="D92D8A"/>
                </a:gs>
                <a:gs pos="61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18A989C-9180-2547-9BE6-F4182009A23C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8222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1F921-75B0-9943-B1DF-025B2C48E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FDCEF-2E0F-6748-B31C-B51229149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 descr="A blue sky&#10;&#10;Description automatically generated">
            <a:extLst>
              <a:ext uri="{FF2B5EF4-FFF2-40B4-BE49-F238E27FC236}">
                <a16:creationId xmlns:a16="http://schemas.microsoft.com/office/drawing/2014/main" id="{E2B0E723-963E-D746-9C64-1044790CE17F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0"/>
            <a:ext cx="12192000" cy="68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8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88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7" r:id="rId19"/>
    <p:sldLayoutId id="214748368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mailto:rquij005@fiu.edu" TargetMode="External"/><Relationship Id="rId3" Type="http://schemas.openxmlformats.org/officeDocument/2006/relationships/image" Target="../media/image40.png"/><Relationship Id="rId7" Type="http://schemas.openxmlformats.org/officeDocument/2006/relationships/hyperlink" Target="mailto:rluce009@fiu.edu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dking052@fiu.edu" TargetMode="External"/><Relationship Id="rId5" Type="http://schemas.openxmlformats.org/officeDocument/2006/relationships/hyperlink" Target="mailto:mduyv001@fiu.edu" TargetMode="External"/><Relationship Id="rId10" Type="http://schemas.openxmlformats.org/officeDocument/2006/relationships/image" Target="../media/image41.jpeg"/><Relationship Id="rId4" Type="http://schemas.openxmlformats.org/officeDocument/2006/relationships/hyperlink" Target="mailto:ebris005@fiu.edu" TargetMode="External"/><Relationship Id="rId9" Type="http://schemas.openxmlformats.org/officeDocument/2006/relationships/hyperlink" Target="mailto:kreiz002@fiu.ed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18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EE7E-78DF-CB43-BB57-897A3D5D9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6" y="1879448"/>
            <a:ext cx="8984543" cy="1325563"/>
          </a:xfrm>
        </p:spPr>
        <p:txBody>
          <a:bodyPr>
            <a:normAutofit/>
          </a:bodyPr>
          <a:lstStyle/>
          <a:p>
            <a:r>
              <a:rPr lang="en-US" sz="3800" dirty="0"/>
              <a:t>The Coral Safari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09D0D4-1336-7142-B403-8AA4F8F5F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600" y="5024752"/>
            <a:ext cx="4658794" cy="895922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EBD43F51-D5AD-E71E-9F72-AC2F8CF91B44}"/>
              </a:ext>
            </a:extLst>
          </p:cNvPr>
          <p:cNvSpPr txBox="1">
            <a:spLocks/>
          </p:cNvSpPr>
          <p:nvPr/>
        </p:nvSpPr>
        <p:spPr>
          <a:xfrm>
            <a:off x="3916217" y="3761296"/>
            <a:ext cx="4359559" cy="13255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700" dirty="0">
                <a:solidFill>
                  <a:schemeClr val="accent2"/>
                </a:solidFill>
                <a:latin typeface="+mn-lt"/>
              </a:rPr>
              <a:t>Product Owner: </a:t>
            </a:r>
            <a:r>
              <a:rPr lang="en-US" sz="1700" dirty="0">
                <a:latin typeface="+mn-lt"/>
              </a:rPr>
              <a:t>Eddie Briscoe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700" dirty="0">
                <a:solidFill>
                  <a:schemeClr val="accent2"/>
                </a:solidFill>
                <a:latin typeface="+mn-lt"/>
              </a:rPr>
              <a:t>Instructor: </a:t>
            </a:r>
            <a:r>
              <a:rPr lang="en-US" sz="1700" dirty="0">
                <a:latin typeface="+mn-lt"/>
              </a:rPr>
              <a:t>Dr. Masoud </a:t>
            </a:r>
            <a:r>
              <a:rPr lang="en-US" sz="1700" dirty="0" err="1">
                <a:latin typeface="+mn-lt"/>
              </a:rPr>
              <a:t>Sadjadi</a:t>
            </a:r>
            <a:endParaRPr lang="en-US" sz="1700" dirty="0">
              <a:latin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A579A4-D6D0-0ED7-8035-E93CF4FD78A4}"/>
              </a:ext>
            </a:extLst>
          </p:cNvPr>
          <p:cNvSpPr txBox="1">
            <a:spLocks/>
          </p:cNvSpPr>
          <p:nvPr/>
        </p:nvSpPr>
        <p:spPr>
          <a:xfrm>
            <a:off x="1603727" y="660382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srgbClr val="FFFFFF"/>
                </a:solidFill>
                <a:effectLst/>
                <a:latin typeface="ArialMT"/>
              </a:rPr>
              <a:t>Capstone II Final Project Spring 2023 </a:t>
            </a:r>
            <a:endParaRPr lang="en-US" dirty="0"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C1DBB5-A3B6-C2AA-8CA9-FDF811401143}"/>
              </a:ext>
            </a:extLst>
          </p:cNvPr>
          <p:cNvSpPr txBox="1"/>
          <p:nvPr/>
        </p:nvSpPr>
        <p:spPr>
          <a:xfrm>
            <a:off x="1843986" y="2930718"/>
            <a:ext cx="8300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</a:rPr>
              <a:t>Team Members: Eddie Briscoe, Matthew Duyvelaar, Daniel King, </a:t>
            </a:r>
            <a:r>
              <a:rPr lang="en-US" dirty="0" err="1">
                <a:solidFill>
                  <a:schemeClr val="bg2"/>
                </a:solidFill>
              </a:rPr>
              <a:t>Renier</a:t>
            </a:r>
            <a:r>
              <a:rPr lang="en-US" dirty="0">
                <a:solidFill>
                  <a:schemeClr val="bg2"/>
                </a:solidFill>
              </a:rPr>
              <a:t> Luces, Rachel Quijano, </a:t>
            </a:r>
            <a:r>
              <a:rPr lang="en-US" dirty="0" err="1">
                <a:solidFill>
                  <a:schemeClr val="bg2"/>
                </a:solidFill>
              </a:rPr>
              <a:t>Kathryna</a:t>
            </a:r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dirty="0" err="1">
                <a:solidFill>
                  <a:schemeClr val="bg2"/>
                </a:solidFill>
              </a:rPr>
              <a:t>Reiz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0" name="Picture 9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80BC4C2-F762-6E1C-FD09-1E872BE26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86" y="200831"/>
            <a:ext cx="15875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128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53C73C-3D07-2049-9178-7DCB6175F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3345" y="297047"/>
            <a:ext cx="7902877" cy="747456"/>
          </a:xfrm>
        </p:spPr>
        <p:txBody>
          <a:bodyPr/>
          <a:lstStyle/>
          <a:p>
            <a:r>
              <a:rPr lang="en-US" dirty="0"/>
              <a:t>Class Diagram</a:t>
            </a:r>
          </a:p>
        </p:txBody>
      </p:sp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40A7DBF-FBEA-3206-CC12-A8229C03F4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36" r="79059"/>
          <a:stretch/>
        </p:blipFill>
        <p:spPr>
          <a:xfrm>
            <a:off x="4154699" y="1044503"/>
            <a:ext cx="4758389" cy="559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12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80BC4C2-F762-6E1C-FD09-1E872BE26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44" y="147041"/>
            <a:ext cx="2002621" cy="19705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8AB6C3-B7E9-4E25-DB24-954043ADA7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200" t="-5369" r="-2200" b="-5369"/>
          <a:stretch/>
        </p:blipFill>
        <p:spPr>
          <a:xfrm>
            <a:off x="216144" y="5037384"/>
            <a:ext cx="2710533" cy="1552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2">
            <a:extLst>
              <a:ext uri="{FF2B5EF4-FFF2-40B4-BE49-F238E27FC236}">
                <a16:creationId xmlns:a16="http://schemas.microsoft.com/office/drawing/2014/main" id="{869ECF42-46CC-D061-73A0-8B465A167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3686" y="784283"/>
            <a:ext cx="7902877" cy="747456"/>
          </a:xfrm>
        </p:spPr>
        <p:txBody>
          <a:bodyPr/>
          <a:lstStyle/>
          <a:p>
            <a:pPr algn="l"/>
            <a:r>
              <a:rPr lang="en-US" dirty="0"/>
              <a:t>Summary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F649FB-F67D-C7C2-A830-C55DC0B486C8}"/>
              </a:ext>
            </a:extLst>
          </p:cNvPr>
          <p:cNvSpPr txBox="1"/>
          <p:nvPr/>
        </p:nvSpPr>
        <p:spPr>
          <a:xfrm>
            <a:off x="3567426" y="1894809"/>
            <a:ext cx="779532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2"/>
                </a:solidFill>
              </a:rPr>
              <a:t>The Coral Safari hopes to revolutionize the fishing industry by providing fishermen of all levels with encyclopedic knowledge and the worlds first lionfish geolocation service.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effectLst/>
                <a:latin typeface="ArialMT"/>
              </a:rPr>
              <a:t>If you have any questions, please feel free to contact us at the following emails: </a:t>
            </a:r>
            <a:endParaRPr lang="en-US" dirty="0">
              <a:effectLst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Eddie Briscoe: </a:t>
            </a:r>
            <a:r>
              <a:rPr lang="en-US" dirty="0">
                <a:solidFill>
                  <a:schemeClr val="bg2"/>
                </a:solidFill>
                <a:hlinkClick r:id="rId4"/>
              </a:rPr>
              <a:t>ebris005@fiu.edu</a:t>
            </a:r>
            <a:endParaRPr lang="en-US" dirty="0">
              <a:solidFill>
                <a:schemeClr val="bg2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Matthew Duyvelaar: </a:t>
            </a:r>
            <a:r>
              <a:rPr lang="en-US" b="0" i="0" u="none" strike="noStrike" dirty="0">
                <a:solidFill>
                  <a:srgbClr val="444444"/>
                </a:solidFill>
                <a:effectLst/>
                <a:latin typeface="Calibri" panose="020F0502020204030204" pitchFamily="34" charset="0"/>
                <a:hlinkClick r:id="rId5"/>
              </a:rPr>
              <a:t>mduyv001@fiu.edu</a:t>
            </a:r>
            <a:endParaRPr lang="en-US" b="0" i="0" u="none" strike="noStrike" dirty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Daniel King: </a:t>
            </a:r>
            <a:r>
              <a:rPr lang="en-US" b="0" i="0" u="none" strike="noStrike" dirty="0">
                <a:solidFill>
                  <a:srgbClr val="444444"/>
                </a:solidFill>
                <a:effectLst/>
                <a:latin typeface="Calibri" panose="020F0502020204030204" pitchFamily="34" charset="0"/>
                <a:hlinkClick r:id="rId6"/>
              </a:rPr>
              <a:t>dking052@fiu.edu</a:t>
            </a:r>
            <a:endParaRPr lang="en-US" b="0" i="0" u="none" strike="noStrike" dirty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2"/>
                </a:solidFill>
              </a:rPr>
              <a:t>Renier</a:t>
            </a:r>
            <a:r>
              <a:rPr lang="en-US" dirty="0">
                <a:solidFill>
                  <a:schemeClr val="bg2"/>
                </a:solidFill>
              </a:rPr>
              <a:t> Luces: </a:t>
            </a:r>
            <a:r>
              <a:rPr lang="en-US" b="0" i="0" u="none" strike="noStrike" dirty="0">
                <a:solidFill>
                  <a:srgbClr val="444444"/>
                </a:solidFill>
                <a:effectLst/>
                <a:latin typeface="Calibri" panose="020F0502020204030204" pitchFamily="34" charset="0"/>
                <a:hlinkClick r:id="rId7"/>
              </a:rPr>
              <a:t>rluce009@fiu.edu</a:t>
            </a:r>
            <a:endParaRPr lang="en-US" dirty="0">
              <a:solidFill>
                <a:srgbClr val="444444"/>
              </a:solidFill>
              <a:latin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Rachel Quijano: </a:t>
            </a:r>
            <a:r>
              <a:rPr lang="en-US" b="0" i="0" u="none" strike="noStrike" dirty="0">
                <a:solidFill>
                  <a:srgbClr val="444444"/>
                </a:solidFill>
                <a:effectLst/>
                <a:latin typeface="Calibri" panose="020F0502020204030204" pitchFamily="34" charset="0"/>
                <a:hlinkClick r:id="rId8"/>
              </a:rPr>
              <a:t>rquij005@fiu.edu</a:t>
            </a:r>
            <a:endParaRPr lang="en-US" b="0" i="0" u="none" strike="noStrike" dirty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2"/>
                </a:solidFill>
              </a:rPr>
              <a:t>Kathryna</a:t>
            </a:r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dirty="0" err="1">
                <a:solidFill>
                  <a:schemeClr val="bg2"/>
                </a:solidFill>
              </a:rPr>
              <a:t>Reiz</a:t>
            </a:r>
            <a:r>
              <a:rPr lang="en-US" dirty="0">
                <a:solidFill>
                  <a:schemeClr val="bg2"/>
                </a:solidFill>
              </a:rPr>
              <a:t>: </a:t>
            </a:r>
            <a:r>
              <a:rPr lang="en-US" b="0" i="0" u="none" strike="noStrike" dirty="0">
                <a:solidFill>
                  <a:srgbClr val="444444"/>
                </a:solidFill>
                <a:effectLst/>
                <a:latin typeface="Calibri" panose="020F0502020204030204" pitchFamily="34" charset="0"/>
                <a:hlinkClick r:id="rId9"/>
              </a:rPr>
              <a:t>kreiz002@fiu.edu</a:t>
            </a:r>
            <a:endParaRPr lang="en-US" dirty="0">
              <a:solidFill>
                <a:schemeClr val="bg2"/>
              </a:solidFill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EEB82D-0C4D-17F7-0B03-E3EFFAF0CE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36377" y="3743224"/>
            <a:ext cx="2846712" cy="284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19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7835" y="1687223"/>
            <a:ext cx="6919600" cy="4338956"/>
          </a:xfrm>
        </p:spPr>
        <p:txBody>
          <a:bodyPr anchor="ctr">
            <a:normAutofit lnSpcReduction="10000"/>
          </a:bodyPr>
          <a:lstStyle/>
          <a:p>
            <a:pPr marL="457200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Lionfish are an invasive species of fish that have decimated our coral reefs for over 4 decades. They are voracious hunters and repopulate extremely quickly</a:t>
            </a:r>
          </a:p>
          <a:p>
            <a:pPr marL="457200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While they are a nuisance in our waters, they are extremely delicious and easy to catch</a:t>
            </a:r>
          </a:p>
          <a:p>
            <a:pPr>
              <a:lnSpc>
                <a:spcPct val="100000"/>
              </a:lnSpc>
            </a:pPr>
            <a:endParaRPr lang="en-US" sz="1800" dirty="0"/>
          </a:p>
          <a:p>
            <a:pPr marL="457200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The Coral Safari was created as a thought experiment to motivate and facilitate the recreational and commercial harvesting of lionfish</a:t>
            </a:r>
          </a:p>
          <a:p>
            <a:pPr marL="457200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The hope was to emulate the explosive harvesting of redfish during the 1980’s</a:t>
            </a:r>
          </a:p>
          <a:p>
            <a:pPr marL="457200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The first iteration of The Coral Safari was created in a weekend during the </a:t>
            </a:r>
            <a:r>
              <a:rPr lang="en-US" sz="1800" dirty="0" err="1"/>
              <a:t>ShellHacks</a:t>
            </a:r>
            <a:r>
              <a:rPr lang="en-US" sz="1800" dirty="0"/>
              <a:t> 2021 hackathon as a proof of concept with limited functionality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1" y="593878"/>
            <a:ext cx="8984543" cy="1325563"/>
          </a:xfrm>
        </p:spPr>
        <p:txBody>
          <a:bodyPr/>
          <a:lstStyle/>
          <a:p>
            <a:r>
              <a:rPr lang="en-US" dirty="0"/>
              <a:t>Background Information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EF3EDC-6BDE-F9BB-4A28-9C6739884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5923" y="411485"/>
            <a:ext cx="2846438" cy="2846438"/>
          </a:xfrm>
          <a:prstGeom prst="rect">
            <a:avLst/>
          </a:prstGeom>
        </p:spPr>
      </p:pic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F6B1AFDD-715A-A757-F32F-2B7CD1DE92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5923" y="3502740"/>
            <a:ext cx="2846438" cy="284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43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2776" y="1586094"/>
            <a:ext cx="6823650" cy="4338956"/>
          </a:xfrm>
        </p:spPr>
        <p:txBody>
          <a:bodyPr anchor="ctr">
            <a:normAutofit/>
          </a:bodyPr>
          <a:lstStyle/>
          <a:p>
            <a:pPr marL="457200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Currently the only way to report a lionfish sighting is by contacting the Florida Fish and Wildlife Conservation Commission. These sightings are not publicly available until their yearly report</a:t>
            </a:r>
          </a:p>
          <a:p>
            <a:pPr marL="457200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The Coral Safari seeks to solve these problems by offering an easy-to-use app where both recreational and commercial fishermen can easily report lionfish and access other users’ reports</a:t>
            </a:r>
          </a:p>
          <a:p>
            <a:pPr marL="457200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The Coral Safari also aims to provide useful resources to both novice and experienced fishermen.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1" y="593878"/>
            <a:ext cx="8984543" cy="1325563"/>
          </a:xfrm>
        </p:spPr>
        <p:txBody>
          <a:bodyPr/>
          <a:lstStyle/>
          <a:p>
            <a:r>
              <a:rPr lang="en-US" dirty="0"/>
              <a:t>Problem Description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395A2FF7-BFED-664E-4D6D-8DEA9DA19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6820" y="2003594"/>
            <a:ext cx="2982951" cy="29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114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EE227AA-F7A6-F241-9F54-43218234CEB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642363"/>
            <a:ext cx="7929604" cy="4502405"/>
          </a:xfrm>
        </p:spPr>
        <p:txBody>
          <a:bodyPr>
            <a:normAutofit/>
          </a:bodyPr>
          <a:lstStyle/>
          <a:p>
            <a:r>
              <a:rPr lang="en-US" sz="1400" dirty="0"/>
              <a:t>Sprint 1:</a:t>
            </a:r>
          </a:p>
          <a:p>
            <a:pPr lvl="1"/>
            <a:r>
              <a:rPr lang="en-US" sz="1400" dirty="0"/>
              <a:t>Familiarize the team with the frameworks and begin researching solutions </a:t>
            </a:r>
          </a:p>
          <a:p>
            <a:r>
              <a:rPr lang="en-US" sz="1400" dirty="0"/>
              <a:t>Sprint 2:</a:t>
            </a:r>
          </a:p>
          <a:p>
            <a:pPr lvl="1"/>
            <a:r>
              <a:rPr lang="en-US" sz="1400" dirty="0"/>
              <a:t>Make rough drafts of the navigation, login, and map pages and establish standard front-end practices</a:t>
            </a:r>
          </a:p>
          <a:p>
            <a:r>
              <a:rPr lang="en-US" sz="1400" dirty="0"/>
              <a:t>Sprint 3:</a:t>
            </a:r>
          </a:p>
          <a:p>
            <a:pPr lvl="1"/>
            <a:r>
              <a:rPr lang="en-US" sz="1400" dirty="0"/>
              <a:t>Add location functionalities to map, make rough draft of FAQ section, and integrate the database into the pin creation</a:t>
            </a:r>
          </a:p>
          <a:p>
            <a:r>
              <a:rPr lang="en-US" sz="1400" dirty="0"/>
              <a:t>Sprint 4:</a:t>
            </a:r>
          </a:p>
          <a:p>
            <a:pPr lvl="1"/>
            <a:r>
              <a:rPr lang="en-US" sz="1400" dirty="0"/>
              <a:t>Populate the FAQ pages and create a way for users to populate pins with information</a:t>
            </a:r>
          </a:p>
          <a:p>
            <a:r>
              <a:rPr lang="en-US" sz="1400" dirty="0"/>
              <a:t>Sprint 5:</a:t>
            </a:r>
          </a:p>
          <a:p>
            <a:pPr lvl="1"/>
            <a:r>
              <a:rPr lang="en-US" sz="1400" dirty="0"/>
              <a:t>Create account page, finish the FAQ pages, and prepare codebase for front-end reform</a:t>
            </a:r>
          </a:p>
          <a:p>
            <a:r>
              <a:rPr lang="en-US" sz="1400" dirty="0"/>
              <a:t>Sprint 6:</a:t>
            </a:r>
          </a:p>
          <a:p>
            <a:pPr lvl="1"/>
            <a:r>
              <a:rPr lang="en-US" sz="1400" dirty="0"/>
              <a:t>Reform and polish looks of the app, bug fixing, and launch beta</a:t>
            </a:r>
          </a:p>
          <a:p>
            <a:r>
              <a:rPr lang="en-US" sz="1400" dirty="0"/>
              <a:t>Sprint 7:</a:t>
            </a:r>
          </a:p>
          <a:p>
            <a:pPr lvl="1"/>
            <a:r>
              <a:rPr lang="en-US" sz="1400" dirty="0"/>
              <a:t>Prepare documentation and showcase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307A2D-3A47-3C4E-8009-5AD9095DA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Sprint Management</a:t>
            </a:r>
          </a:p>
        </p:txBody>
      </p:sp>
    </p:spTree>
    <p:extLst>
      <p:ext uri="{BB962C8B-B14F-4D97-AF65-F5344CB8AC3E}">
        <p14:creationId xmlns:p14="http://schemas.microsoft.com/office/powerpoint/2010/main" val="3657555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0B6334-6A21-E54C-A1C4-1D307CE0C5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88325" y="2280760"/>
            <a:ext cx="5913645" cy="19376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Fishing has never been easier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A freshly updated local fishing report is now available in your pocket whenever you need it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407E0F-7399-5E4E-98AF-6BEEC06CB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5664" y="858984"/>
            <a:ext cx="5158922" cy="747456"/>
          </a:xfrm>
        </p:spPr>
        <p:txBody>
          <a:bodyPr/>
          <a:lstStyle/>
          <a:p>
            <a:r>
              <a:rPr lang="en-US" dirty="0"/>
              <a:t>Built From The Ground Up 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C8E1F390-71B4-BFA4-0219-4EE266002DC8}"/>
              </a:ext>
            </a:extLst>
          </p:cNvPr>
          <p:cNvSpPr txBox="1">
            <a:spLocks/>
          </p:cNvSpPr>
          <p:nvPr/>
        </p:nvSpPr>
        <p:spPr>
          <a:xfrm>
            <a:off x="4387015" y="1361653"/>
            <a:ext cx="5158922" cy="7474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/>
              <a:t>All new features of The Coral Safari</a:t>
            </a:r>
          </a:p>
        </p:txBody>
      </p:sp>
      <p:pic>
        <p:nvPicPr>
          <p:cNvPr id="8" name="Picture 7" descr="Map&#10;&#10;Description automatically generated with low confidence">
            <a:extLst>
              <a:ext uri="{FF2B5EF4-FFF2-40B4-BE49-F238E27FC236}">
                <a16:creationId xmlns:a16="http://schemas.microsoft.com/office/drawing/2014/main" id="{95CD7F0F-B307-730F-C48A-78629389B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25" y="2109109"/>
            <a:ext cx="1768161" cy="3823569"/>
          </a:xfrm>
          <a:prstGeom prst="rect">
            <a:avLst/>
          </a:prstGeom>
          <a:ln>
            <a:solidFill>
              <a:schemeClr val="accent2"/>
            </a:solidFill>
          </a:ln>
        </p:spPr>
      </p:pic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id="{99580538-CA9D-22C2-BB6A-4DE9CEF0765E}"/>
              </a:ext>
            </a:extLst>
          </p:cNvPr>
          <p:cNvCxnSpPr>
            <a:cxnSpLocks/>
          </p:cNvCxnSpPr>
          <p:nvPr/>
        </p:nvCxnSpPr>
        <p:spPr>
          <a:xfrm rot="10800000" flipV="1">
            <a:off x="182318" y="3513211"/>
            <a:ext cx="4670852" cy="275598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F663B216-D6F5-1A10-CA27-2D0557EA9019}"/>
              </a:ext>
            </a:extLst>
          </p:cNvPr>
          <p:cNvSpPr txBox="1">
            <a:spLocks/>
          </p:cNvSpPr>
          <p:nvPr/>
        </p:nvSpPr>
        <p:spPr>
          <a:xfrm>
            <a:off x="2776553" y="4331529"/>
            <a:ext cx="7309371" cy="1937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Diving and spot a lionfish?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Simply center on your location and tap to report it!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4" name="Picture 33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AFFDB428-EB70-76E6-95E4-194B540E85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1" b="-541"/>
          <a:stretch/>
        </p:blipFill>
        <p:spPr>
          <a:xfrm>
            <a:off x="9322888" y="5088128"/>
            <a:ext cx="2869112" cy="1689100"/>
          </a:xfrm>
          <a:prstGeom prst="rect">
            <a:avLst/>
          </a:prstGeom>
        </p:spPr>
      </p:pic>
      <p:pic>
        <p:nvPicPr>
          <p:cNvPr id="15" name="Picture 14" descr="Map&#10;&#10;Description automatically generated">
            <a:extLst>
              <a:ext uri="{FF2B5EF4-FFF2-40B4-BE49-F238E27FC236}">
                <a16:creationId xmlns:a16="http://schemas.microsoft.com/office/drawing/2014/main" id="{12F3A385-201B-1591-1EC1-7A70BBCDEA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0673" y="2619577"/>
            <a:ext cx="1716937" cy="3719041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17" name="Picture 16" descr="Map&#10;&#10;Description automatically generated">
            <a:extLst>
              <a:ext uri="{FF2B5EF4-FFF2-40B4-BE49-F238E27FC236}">
                <a16:creationId xmlns:a16="http://schemas.microsoft.com/office/drawing/2014/main" id="{8892EC0F-08FF-4BE4-08AF-AA9B60BA7F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6849" y="2619576"/>
            <a:ext cx="1725058" cy="3719041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36D8933-243C-13A2-5501-78C4689EED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761879"/>
            <a:ext cx="12192000" cy="96122"/>
          </a:xfrm>
          <a:prstGeom prst="rect">
            <a:avLst/>
          </a:prstGeom>
        </p:spPr>
      </p:pic>
      <p:cxnSp>
        <p:nvCxnSpPr>
          <p:cNvPr id="20" name="Elbow Connector 19">
            <a:extLst>
              <a:ext uri="{FF2B5EF4-FFF2-40B4-BE49-F238E27FC236}">
                <a16:creationId xmlns:a16="http://schemas.microsoft.com/office/drawing/2014/main" id="{9F9DB3F7-2CB9-E2DE-13CE-971C45D3752E}"/>
              </a:ext>
            </a:extLst>
          </p:cNvPr>
          <p:cNvCxnSpPr>
            <a:cxnSpLocks/>
          </p:cNvCxnSpPr>
          <p:nvPr/>
        </p:nvCxnSpPr>
        <p:spPr>
          <a:xfrm>
            <a:off x="4772960" y="5308600"/>
            <a:ext cx="7258947" cy="1301427"/>
          </a:xfrm>
          <a:prstGeom prst="bentConnector3">
            <a:avLst>
              <a:gd name="adj1" fmla="val 440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547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F407E0F-7399-5E4E-98AF-6BEEC06CB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5664" y="858984"/>
            <a:ext cx="5158922" cy="747456"/>
          </a:xfrm>
        </p:spPr>
        <p:txBody>
          <a:bodyPr/>
          <a:lstStyle/>
          <a:p>
            <a:r>
              <a:rPr lang="en-US" dirty="0"/>
              <a:t>Built From The Ground Up 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C8E1F390-71B4-BFA4-0219-4EE266002DC8}"/>
              </a:ext>
            </a:extLst>
          </p:cNvPr>
          <p:cNvSpPr txBox="1">
            <a:spLocks/>
          </p:cNvSpPr>
          <p:nvPr/>
        </p:nvSpPr>
        <p:spPr>
          <a:xfrm>
            <a:off x="4387015" y="1361653"/>
            <a:ext cx="5158922" cy="7474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/>
              <a:t>All new features of The Coral Safari</a:t>
            </a:r>
          </a:p>
        </p:txBody>
      </p:sp>
      <p:pic>
        <p:nvPicPr>
          <p:cNvPr id="34" name="Picture 33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AFFDB428-EB70-76E6-95E4-194B540E85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1" b="-541"/>
          <a:stretch/>
        </p:blipFill>
        <p:spPr>
          <a:xfrm>
            <a:off x="9322888" y="5088128"/>
            <a:ext cx="2869112" cy="16891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36D8933-243C-13A2-5501-78C4689EED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761879"/>
            <a:ext cx="12192000" cy="96122"/>
          </a:xfrm>
          <a:prstGeom prst="rect">
            <a:avLst/>
          </a:prstGeom>
        </p:spPr>
      </p:pic>
      <p:pic>
        <p:nvPicPr>
          <p:cNvPr id="12" name="Picture 11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22F46A80-E702-1B19-8FBD-E2E435D631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5263" y="2289562"/>
            <a:ext cx="1701586" cy="357149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16" name="Picture 15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F233D62-CE7F-0CA0-7343-6CF997BE46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9065" y="2306994"/>
            <a:ext cx="1701586" cy="3558692"/>
          </a:xfrm>
          <a:prstGeom prst="rect">
            <a:avLst/>
          </a:prstGeom>
        </p:spPr>
      </p:pic>
      <p:pic>
        <p:nvPicPr>
          <p:cNvPr id="19" name="Picture 1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1F47D6D3-A16C-BF1D-7317-A6C32AE250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617" y="2317770"/>
            <a:ext cx="1719836" cy="357149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0B560897-0DB8-CDE9-657A-EF96A40EFD77}"/>
              </a:ext>
            </a:extLst>
          </p:cNvPr>
          <p:cNvSpPr txBox="1">
            <a:spLocks/>
          </p:cNvSpPr>
          <p:nvPr/>
        </p:nvSpPr>
        <p:spPr>
          <a:xfrm>
            <a:off x="7972408" y="2951475"/>
            <a:ext cx="3984975" cy="3267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An encyclopedic knowledge of lionfish is now available to make catching and enjoying lionfish as easy and accessible as possible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A comprehensive recipe book is updated periodically to feature recipes from real restaurants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endParaRPr lang="en-US" dirty="0"/>
          </a:p>
        </p:txBody>
      </p:sp>
      <p:pic>
        <p:nvPicPr>
          <p:cNvPr id="23" name="Picture 22" descr="A screenshot of a pizza&#10;&#10;Description automatically generated with low confidence">
            <a:extLst>
              <a:ext uri="{FF2B5EF4-FFF2-40B4-BE49-F238E27FC236}">
                <a16:creationId xmlns:a16="http://schemas.microsoft.com/office/drawing/2014/main" id="{5B82C2C0-445B-D9F1-EF60-E22DFA0BF0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21461" y="2295963"/>
            <a:ext cx="1729385" cy="3558692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395778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F407E0F-7399-5E4E-98AF-6BEEC06CB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5664" y="858984"/>
            <a:ext cx="5158922" cy="747456"/>
          </a:xfrm>
        </p:spPr>
        <p:txBody>
          <a:bodyPr/>
          <a:lstStyle/>
          <a:p>
            <a:r>
              <a:rPr lang="en-US" dirty="0"/>
              <a:t>Built From The Ground Up 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C8E1F390-71B4-BFA4-0219-4EE266002DC8}"/>
              </a:ext>
            </a:extLst>
          </p:cNvPr>
          <p:cNvSpPr txBox="1">
            <a:spLocks/>
          </p:cNvSpPr>
          <p:nvPr/>
        </p:nvSpPr>
        <p:spPr>
          <a:xfrm>
            <a:off x="4387015" y="1361653"/>
            <a:ext cx="5158922" cy="7474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/>
              <a:t>All new features of The Coral Safari</a:t>
            </a:r>
          </a:p>
        </p:txBody>
      </p:sp>
      <p:pic>
        <p:nvPicPr>
          <p:cNvPr id="34" name="Picture 33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AFFDB428-EB70-76E6-95E4-194B540E85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1" b="-541"/>
          <a:stretch/>
        </p:blipFill>
        <p:spPr>
          <a:xfrm>
            <a:off x="9322888" y="5088128"/>
            <a:ext cx="2869112" cy="16891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36D8933-243C-13A2-5501-78C4689EED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761879"/>
            <a:ext cx="12192000" cy="96122"/>
          </a:xfrm>
          <a:prstGeom prst="rect">
            <a:avLst/>
          </a:prstGeom>
        </p:spPr>
      </p:pic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0B560897-0DB8-CDE9-657A-EF96A40EFD77}"/>
              </a:ext>
            </a:extLst>
          </p:cNvPr>
          <p:cNvSpPr txBox="1">
            <a:spLocks/>
          </p:cNvSpPr>
          <p:nvPr/>
        </p:nvSpPr>
        <p:spPr>
          <a:xfrm>
            <a:off x="5931574" y="2228379"/>
            <a:ext cx="5158922" cy="39073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A new user account system allows users to track their progress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User metadata allows for future competitions to motivate lionfish harvesting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Pin objects now keep track of which user placed it, meaning users can easily return to their own pins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endParaRPr lang="en-US" dirty="0"/>
          </a:p>
        </p:txBody>
      </p:sp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0366C34-E691-B44D-8FEF-9D2C86C183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300" y="2177902"/>
            <a:ext cx="2050396" cy="4133599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7" name="Picture 6" descr="Chart, diagram, funnel chart&#10;&#10;Description automatically generated">
            <a:extLst>
              <a:ext uri="{FF2B5EF4-FFF2-40B4-BE49-F238E27FC236}">
                <a16:creationId xmlns:a16="http://schemas.microsoft.com/office/drawing/2014/main" id="{F2D36B62-7CAC-9DDB-97D2-0F3D1B1AB8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2840" y="2178372"/>
            <a:ext cx="2051301" cy="4133600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038399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B55C04-3450-F74D-9307-74A4671A7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91" y="535862"/>
            <a:ext cx="7510718" cy="845923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Technologies used</a:t>
            </a:r>
          </a:p>
        </p:txBody>
      </p:sp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8010449F-8EB0-5BFB-D2F0-5A64BBC01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428" y="1868556"/>
            <a:ext cx="635275" cy="635275"/>
          </a:xfrm>
          <a:prstGeom prst="rect">
            <a:avLst/>
          </a:prstGeom>
        </p:spPr>
      </p:pic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692B44C0-3719-EDCF-3BD2-92907AF91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087" y="1628565"/>
            <a:ext cx="1487007" cy="1115255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0C6254E2-7B56-DCC6-BE32-618999902A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5619" y="2666173"/>
            <a:ext cx="635275" cy="635275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736A5F-A921-A066-02D6-DD88781F7CBA}"/>
              </a:ext>
            </a:extLst>
          </p:cNvPr>
          <p:cNvSpPr/>
          <p:nvPr/>
        </p:nvSpPr>
        <p:spPr>
          <a:xfrm>
            <a:off x="1126435" y="1628565"/>
            <a:ext cx="1775791" cy="1962774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ogo, company name&#10;&#10;Description automatically generated">
            <a:extLst>
              <a:ext uri="{FF2B5EF4-FFF2-40B4-BE49-F238E27FC236}">
                <a16:creationId xmlns:a16="http://schemas.microsoft.com/office/drawing/2014/main" id="{C406B5A1-6CA2-7D7C-80D7-94446BFCB0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6647" y="3904358"/>
            <a:ext cx="777461" cy="777461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DC296650-7295-0DC4-0D9F-90EABB6DE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7202" y="4888270"/>
            <a:ext cx="870226" cy="910836"/>
          </a:xfrm>
          <a:prstGeom prst="rect">
            <a:avLst/>
          </a:prstGeom>
        </p:spPr>
      </p:pic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F1B1B2B3-83E0-9AF0-1B6C-A29D971E6E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3889" y="1839617"/>
            <a:ext cx="737697" cy="737697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DE291679-EBBF-59BE-458E-BA7F7A2A46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1801" y="4954957"/>
            <a:ext cx="777461" cy="777461"/>
          </a:xfrm>
          <a:prstGeom prst="rect">
            <a:avLst/>
          </a:prstGeom>
        </p:spPr>
      </p:pic>
      <p:pic>
        <p:nvPicPr>
          <p:cNvPr id="20" name="Picture 19" descr="Logo, icon&#10;&#10;Description automatically generated">
            <a:extLst>
              <a:ext uri="{FF2B5EF4-FFF2-40B4-BE49-F238E27FC236}">
                <a16:creationId xmlns:a16="http://schemas.microsoft.com/office/drawing/2014/main" id="{C5BA2EB0-6A87-9FF9-14ED-24D525946A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1921" y="1663988"/>
            <a:ext cx="1136374" cy="1136374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572C3111-26F0-3DEE-B0F4-E58DA0499F14}"/>
              </a:ext>
            </a:extLst>
          </p:cNvPr>
          <p:cNvSpPr/>
          <p:nvPr/>
        </p:nvSpPr>
        <p:spPr>
          <a:xfrm>
            <a:off x="3218970" y="3698991"/>
            <a:ext cx="2420729" cy="2259929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picture containing text, tableware, plate, dishware&#10;&#10;Description automatically generated">
            <a:extLst>
              <a:ext uri="{FF2B5EF4-FFF2-40B4-BE49-F238E27FC236}">
                <a16:creationId xmlns:a16="http://schemas.microsoft.com/office/drawing/2014/main" id="{BB3E4548-ACE3-EE0F-A814-D5F470A2F9D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43271" y="2925823"/>
            <a:ext cx="1950124" cy="338563"/>
          </a:xfrm>
          <a:prstGeom prst="rect">
            <a:avLst/>
          </a:prstGeom>
        </p:spPr>
      </p:pic>
      <p:cxnSp>
        <p:nvCxnSpPr>
          <p:cNvPr id="24" name="Elbow Connector 23">
            <a:extLst>
              <a:ext uri="{FF2B5EF4-FFF2-40B4-BE49-F238E27FC236}">
                <a16:creationId xmlns:a16="http://schemas.microsoft.com/office/drawing/2014/main" id="{107C81DD-E871-09E7-976A-FC5646227D33}"/>
              </a:ext>
            </a:extLst>
          </p:cNvPr>
          <p:cNvCxnSpPr>
            <a:cxnSpLocks/>
          </p:cNvCxnSpPr>
          <p:nvPr/>
        </p:nvCxnSpPr>
        <p:spPr>
          <a:xfrm rot="10800000" flipV="1">
            <a:off x="2581640" y="2400852"/>
            <a:ext cx="3514361" cy="484438"/>
          </a:xfrm>
          <a:prstGeom prst="bentConnector3">
            <a:avLst>
              <a:gd name="adj1" fmla="val 794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>
            <a:extLst>
              <a:ext uri="{FF2B5EF4-FFF2-40B4-BE49-F238E27FC236}">
                <a16:creationId xmlns:a16="http://schemas.microsoft.com/office/drawing/2014/main" id="{7C8A1985-5233-8F16-2E03-7AB323548599}"/>
              </a:ext>
            </a:extLst>
          </p:cNvPr>
          <p:cNvCxnSpPr>
            <a:cxnSpLocks/>
          </p:cNvCxnSpPr>
          <p:nvPr/>
        </p:nvCxnSpPr>
        <p:spPr>
          <a:xfrm rot="10800000" flipV="1">
            <a:off x="5417607" y="5013398"/>
            <a:ext cx="3514361" cy="484438"/>
          </a:xfrm>
          <a:prstGeom prst="bentConnector3">
            <a:avLst>
              <a:gd name="adj1" fmla="val 794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052BE8C-613F-4E99-E9FC-2F4947F460DB}"/>
              </a:ext>
            </a:extLst>
          </p:cNvPr>
          <p:cNvSpPr txBox="1"/>
          <p:nvPr/>
        </p:nvSpPr>
        <p:spPr>
          <a:xfrm>
            <a:off x="3614494" y="2001526"/>
            <a:ext cx="2251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Collaboration/Hosting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2A56A3-6E8B-2B5D-4207-3F32C50DEA0C}"/>
              </a:ext>
            </a:extLst>
          </p:cNvPr>
          <p:cNvSpPr txBox="1"/>
          <p:nvPr/>
        </p:nvSpPr>
        <p:spPr>
          <a:xfrm>
            <a:off x="6173950" y="4631276"/>
            <a:ext cx="2688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Development/Frameworks</a:t>
            </a: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46DE448C-D35E-4B6D-A7F4-C62288F928C7}"/>
              </a:ext>
            </a:extLst>
          </p:cNvPr>
          <p:cNvSpPr/>
          <p:nvPr/>
        </p:nvSpPr>
        <p:spPr>
          <a:xfrm>
            <a:off x="6429738" y="1475382"/>
            <a:ext cx="2688941" cy="2259929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E47F92C9-5967-F64A-1D86-7A0C0393AE1C}"/>
              </a:ext>
            </a:extLst>
          </p:cNvPr>
          <p:cNvCxnSpPr>
            <a:cxnSpLocks/>
          </p:cNvCxnSpPr>
          <p:nvPr/>
        </p:nvCxnSpPr>
        <p:spPr>
          <a:xfrm rot="10800000" flipV="1">
            <a:off x="8652709" y="2934683"/>
            <a:ext cx="2785312" cy="415201"/>
          </a:xfrm>
          <a:prstGeom prst="bentConnector3">
            <a:avLst>
              <a:gd name="adj1" fmla="val 7419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5DBEF6E-0178-48F2-820A-F55B35BB7BAF}"/>
              </a:ext>
            </a:extLst>
          </p:cNvPr>
          <p:cNvSpPr txBox="1"/>
          <p:nvPr/>
        </p:nvSpPr>
        <p:spPr>
          <a:xfrm>
            <a:off x="9623513" y="2565352"/>
            <a:ext cx="1490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Backend/CMS</a:t>
            </a:r>
          </a:p>
        </p:txBody>
      </p:sp>
    </p:spTree>
    <p:extLst>
      <p:ext uri="{BB962C8B-B14F-4D97-AF65-F5344CB8AC3E}">
        <p14:creationId xmlns:p14="http://schemas.microsoft.com/office/powerpoint/2010/main" val="1919458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CAFAE652-314B-62B6-7DF9-2811A1DA1AA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657164" y="2327974"/>
            <a:ext cx="4572769" cy="371017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853C73C-3D07-2049-9178-7DCB6175F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95" y="446120"/>
            <a:ext cx="7902877" cy="747456"/>
          </a:xfrm>
        </p:spPr>
        <p:txBody>
          <a:bodyPr/>
          <a:lstStyle/>
          <a:p>
            <a:r>
              <a:rPr lang="en-US" dirty="0"/>
              <a:t>Use Case Diagrams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62C648FB-D0A4-BC36-0A9C-E124344FAB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9933" y="2327974"/>
            <a:ext cx="4320907" cy="371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15171"/>
      </p:ext>
    </p:extLst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U Real Triumphs Template" id="{D6BF73C1-EEDE-AC48-AD9C-ADD1887087B1}" vid="{ED22C5F8-F212-AF47-9EA2-9B7F431F38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</DisplayName>
        <AccountId>561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7C3D29-A4F2-43AB-8FED-DD753DD8B873}">
  <ds:schemaRefs>
    <ds:schemaRef ds:uri="http://schemas.microsoft.com/office/2006/documentManagement/types"/>
    <ds:schemaRef ds:uri="http://schemas.microsoft.com/office/infopath/2007/PartnerControls"/>
    <ds:schemaRef ds:uri="f1f308d3-4c92-402a-ab04-f7497706f561"/>
    <ds:schemaRef ds:uri="http://purl.org/dc/terms/"/>
    <ds:schemaRef ds:uri="http://purl.org/dc/dcmitype/"/>
    <ds:schemaRef ds:uri="http://www.w3.org/XML/1998/namespace"/>
    <ds:schemaRef ds:uri="http://purl.org/dc/elements/1.1/"/>
    <ds:schemaRef ds:uri="1f55ec82-a505-4936-99e5-d41b25147da0"/>
    <ds:schemaRef ds:uri="http://schemas.openxmlformats.org/package/2006/metadata/core-properties"/>
    <ds:schemaRef ds:uri="http://schemas.microsoft.com/office/2006/metadata/properties"/>
    <ds:schemaRef ds:uri="8234652b-4e88-4c30-a994-e272914a045d"/>
  </ds:schemaRefs>
</ds:datastoreItem>
</file>

<file path=customXml/itemProps2.xml><?xml version="1.0" encoding="utf-8"?>
<ds:datastoreItem xmlns:ds="http://schemas.openxmlformats.org/officeDocument/2006/customXml" ds:itemID="{74EF1AD8-8A0B-4C66-938E-9D7AE47F74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8AEC1B4-4216-423B-B0BB-82F5843B23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FIU Real Triumphs Template</Template>
  <TotalTime>1578</TotalTime>
  <Words>599</Words>
  <Application>Microsoft Macintosh PowerPoint</Application>
  <PresentationFormat>Widescreen</PresentationFormat>
  <Paragraphs>65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ArialMT</vt:lpstr>
      <vt:lpstr>Calibri</vt:lpstr>
      <vt:lpstr>Courier New</vt:lpstr>
      <vt:lpstr>FIU Real Triumphs Template</vt:lpstr>
      <vt:lpstr>The Coral Safari</vt:lpstr>
      <vt:lpstr>Background Information</vt:lpstr>
      <vt:lpstr>Problem Description</vt:lpstr>
      <vt:lpstr>Sprint Management</vt:lpstr>
      <vt:lpstr>Built From The Ground Up </vt:lpstr>
      <vt:lpstr>Built From The Ground Up </vt:lpstr>
      <vt:lpstr>Built From The Ground Up </vt:lpstr>
      <vt:lpstr>Technologies used</vt:lpstr>
      <vt:lpstr>Use Case Diagrams</vt:lpstr>
      <vt:lpstr>Class Diagram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Plasencia</dc:creator>
  <cp:lastModifiedBy>Edward Briscoe</cp:lastModifiedBy>
  <cp:revision>72</cp:revision>
  <dcterms:created xsi:type="dcterms:W3CDTF">2020-08-12T18:54:24Z</dcterms:created>
  <dcterms:modified xsi:type="dcterms:W3CDTF">2023-04-21T20:39:21Z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