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0" r:id="rId5"/>
  </p:sldMasterIdLst>
  <p:sldIdLst>
    <p:sldId id="256" r:id="rId6"/>
    <p:sldId id="317" r:id="rId7"/>
    <p:sldId id="273" r:id="rId8"/>
    <p:sldId id="274" r:id="rId9"/>
    <p:sldId id="295" r:id="rId10"/>
    <p:sldId id="303" r:id="rId11"/>
    <p:sldId id="308" r:id="rId12"/>
    <p:sldId id="294" r:id="rId13"/>
    <p:sldId id="313" r:id="rId14"/>
    <p:sldId id="316" r:id="rId15"/>
    <p:sldId id="311" r:id="rId16"/>
    <p:sldId id="312" r:id="rId17"/>
    <p:sldId id="315" r:id="rId18"/>
    <p:sldId id="275" r:id="rId19"/>
    <p:sldId id="29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2B5BD8-6F6D-4BE7-8FA1-D820C2F482D0}" v="972" dt="2023-04-20T17:22:25.362"/>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629"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maso Alberto" userId="e2e41347-2214-4c25-a983-2e69cc503769" providerId="ADAL" clId="{062B5BD8-6F6D-4BE7-8FA1-D820C2F482D0}"/>
    <pc:docChg chg="addMainMaster modMainMaster">
      <pc:chgData name="Damaso Alberto" userId="e2e41347-2214-4c25-a983-2e69cc503769" providerId="ADAL" clId="{062B5BD8-6F6D-4BE7-8FA1-D820C2F482D0}" dt="2023-04-20T18:28:23.901" v="0" actId="6938"/>
      <pc:docMkLst>
        <pc:docMk/>
      </pc:docMkLst>
      <pc:sldMasterChg chg="new mod addSldLayout">
        <pc:chgData name="Damaso Alberto" userId="e2e41347-2214-4c25-a983-2e69cc503769" providerId="ADAL" clId="{062B5BD8-6F6D-4BE7-8FA1-D820C2F482D0}" dt="2023-04-20T18:28:23.901" v="0" actId="6938"/>
        <pc:sldMasterMkLst>
          <pc:docMk/>
          <pc:sldMasterMk cId="1209169690" sldId="2147483680"/>
        </pc:sldMasterMkLst>
        <pc:sldLayoutChg chg="new replId">
          <pc:chgData name="Damaso Alberto" userId="e2e41347-2214-4c25-a983-2e69cc503769" providerId="ADAL" clId="{062B5BD8-6F6D-4BE7-8FA1-D820C2F482D0}" dt="2023-04-20T18:28:23.901" v="0" actId="6938"/>
          <pc:sldLayoutMkLst>
            <pc:docMk/>
            <pc:sldMasterMk cId="1209169690" sldId="2147483680"/>
            <pc:sldLayoutMk cId="3778646605" sldId="2147483681"/>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3692150337" sldId="2147483682"/>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2653778353" sldId="2147483683"/>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3522729598" sldId="2147483684"/>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2756243405" sldId="2147483685"/>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3808723532" sldId="2147483686"/>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826417637" sldId="2147483687"/>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3895022283" sldId="2147483688"/>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1898680138" sldId="2147483689"/>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2797381926" sldId="2147483690"/>
          </pc:sldLayoutMkLst>
        </pc:sldLayoutChg>
        <pc:sldLayoutChg chg="new replId">
          <pc:chgData name="Damaso Alberto" userId="e2e41347-2214-4c25-a983-2e69cc503769" providerId="ADAL" clId="{062B5BD8-6F6D-4BE7-8FA1-D820C2F482D0}" dt="2023-04-20T18:28:23.901" v="0" actId="6938"/>
          <pc:sldLayoutMkLst>
            <pc:docMk/>
            <pc:sldMasterMk cId="1209169690" sldId="2147483680"/>
            <pc:sldLayoutMk cId="2828313809" sldId="2147483691"/>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C5765-C41A-E8D9-A40C-BAFDDC037D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79A2EF-6891-7CDE-B491-717169C03A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FE0EA7-03BD-1CD1-8867-48C78BD110D6}"/>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5" name="Footer Placeholder 4">
            <a:extLst>
              <a:ext uri="{FF2B5EF4-FFF2-40B4-BE49-F238E27FC236}">
                <a16:creationId xmlns:a16="http://schemas.microsoft.com/office/drawing/2014/main" id="{38D3D7E4-B8F5-C673-B266-A635E64F9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C7396B-A5F2-5B3E-0211-ED8DC0C780BA}"/>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3778646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B77BA-8CB5-5637-DFAE-4A3DFE52F5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1BFCAC-1F8A-0CE4-DFBF-B6B47123D0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CE589B-66B9-99B1-DFF9-88AAFDB77C18}"/>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5" name="Footer Placeholder 4">
            <a:extLst>
              <a:ext uri="{FF2B5EF4-FFF2-40B4-BE49-F238E27FC236}">
                <a16:creationId xmlns:a16="http://schemas.microsoft.com/office/drawing/2014/main" id="{F2073656-4ED9-1652-1773-241631AC9A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BB82CB-E1B6-2D59-8C8C-91655E52C3E4}"/>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36921503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E5DBF-E1B2-85C7-2AA2-4C85B86A34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D1176-8ABC-37C5-75EB-E2358C806D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62C2D7-5498-060A-80F3-DB57F6B057F3}"/>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5" name="Footer Placeholder 4">
            <a:extLst>
              <a:ext uri="{FF2B5EF4-FFF2-40B4-BE49-F238E27FC236}">
                <a16:creationId xmlns:a16="http://schemas.microsoft.com/office/drawing/2014/main" id="{4885CFF8-020C-82B9-70CD-B89BA38D48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AA6742-C4A4-4254-4560-A14FAD51C6F8}"/>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2653778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BF0C-0352-0508-0DDF-E4B78733E8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7EE0D2-66B6-5160-3C1E-CF4910FB2D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7AB500-6642-264C-37BF-A36D852AA90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A7A6E4-F51A-438A-1726-381957810FEF}"/>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6" name="Footer Placeholder 5">
            <a:extLst>
              <a:ext uri="{FF2B5EF4-FFF2-40B4-BE49-F238E27FC236}">
                <a16:creationId xmlns:a16="http://schemas.microsoft.com/office/drawing/2014/main" id="{E25001EB-5AFD-ADB2-37C6-B777B9F3CE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BC5FBC-70F9-B92D-B5EA-A8177574E8E9}"/>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3522729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CFAC0-525C-91A6-2553-2AD2107F3E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BFAE7E-AF91-142E-EA5A-D76C0A91FA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04BA526-6F93-84B4-6D8E-EE828FBD86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C002BA3-16A7-44AA-982A-DA3EA3B62A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B87ED1-35E5-BBC6-C329-995644B0FA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F3BF6AF-5ABB-7446-9508-01811B911903}"/>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8" name="Footer Placeholder 7">
            <a:extLst>
              <a:ext uri="{FF2B5EF4-FFF2-40B4-BE49-F238E27FC236}">
                <a16:creationId xmlns:a16="http://schemas.microsoft.com/office/drawing/2014/main" id="{D0F4E04E-9223-A5E2-C0E5-81FC322BFB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C89C08-F965-78DA-922F-F76027E585FE}"/>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27562434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1A531-42EC-A6F0-28D3-A235BC519A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6D7ACB-01C4-C7EC-0216-9EB6C0D32FC1}"/>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4" name="Footer Placeholder 3">
            <a:extLst>
              <a:ext uri="{FF2B5EF4-FFF2-40B4-BE49-F238E27FC236}">
                <a16:creationId xmlns:a16="http://schemas.microsoft.com/office/drawing/2014/main" id="{EF0BA890-6725-377C-F7A9-D9B4688DDE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B0FB90-D643-4A0E-B15C-F4973B4DB31E}"/>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3808723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81F8E9-A483-2A53-5564-4432E149FC32}"/>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3" name="Footer Placeholder 2">
            <a:extLst>
              <a:ext uri="{FF2B5EF4-FFF2-40B4-BE49-F238E27FC236}">
                <a16:creationId xmlns:a16="http://schemas.microsoft.com/office/drawing/2014/main" id="{05128CA2-F46B-9DC1-1E4D-32DABCC317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8007E3-79B3-B2D5-1687-E5FC41B842B5}"/>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8264176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32F14-243D-2E57-BE94-BEC3849FBA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966FDD-DBB6-C5CF-F82F-5AA7936D70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B2CFED-05F9-00E7-2673-206E1B1646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9A1E32-49E8-ED53-E65B-CCFBF3EC0B02}"/>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6" name="Footer Placeholder 5">
            <a:extLst>
              <a:ext uri="{FF2B5EF4-FFF2-40B4-BE49-F238E27FC236}">
                <a16:creationId xmlns:a16="http://schemas.microsoft.com/office/drawing/2014/main" id="{3BFFC8E3-CC90-9213-63B5-CC596B9BC1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7B2D98-0813-C713-F582-DE7118E248FB}"/>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38950222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9F490-6A5E-457F-C97B-6D47630531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8C9F8D-EBCA-8164-9C52-1C60DB7A15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FAC0D5-1F05-1AB2-6865-BF4C0D90C5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A1AB71-DDF9-E588-0B12-14E52D34F9E3}"/>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6" name="Footer Placeholder 5">
            <a:extLst>
              <a:ext uri="{FF2B5EF4-FFF2-40B4-BE49-F238E27FC236}">
                <a16:creationId xmlns:a16="http://schemas.microsoft.com/office/drawing/2014/main" id="{4DAB9276-634B-728B-A0B8-26EA422A88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B9C3B7-DD87-9D27-A788-FF92879592EB}"/>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18986801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3BFE7-70E4-0652-D599-E2AE6BBD2A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7EFAE0-CF9C-E11C-B28A-1EF01EE0B8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9E6722-46E4-BE59-D5DE-C3FBF5BD3E1C}"/>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5" name="Footer Placeholder 4">
            <a:extLst>
              <a:ext uri="{FF2B5EF4-FFF2-40B4-BE49-F238E27FC236}">
                <a16:creationId xmlns:a16="http://schemas.microsoft.com/office/drawing/2014/main" id="{BFA19494-B208-0A5B-5FDE-ED87CED87B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106F81-D9FA-7305-DF70-B85F4EF7DD0B}"/>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2797381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038F6E-B090-EB06-02EB-F586E49CE0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80B98B-6824-D6A0-BC1C-749EA90477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974DFD-DF78-BFAE-85C0-A53AA70F1137}"/>
              </a:ext>
            </a:extLst>
          </p:cNvPr>
          <p:cNvSpPr>
            <a:spLocks noGrp="1"/>
          </p:cNvSpPr>
          <p:nvPr>
            <p:ph type="dt" sz="half" idx="10"/>
          </p:nvPr>
        </p:nvSpPr>
        <p:spPr/>
        <p:txBody>
          <a:bodyPr/>
          <a:lstStyle/>
          <a:p>
            <a:fld id="{1C3C17E5-8B99-4CA9-A52C-CAC56A67D2B9}" type="datetimeFigureOut">
              <a:rPr lang="en-US" smtClean="0"/>
              <a:t>4/20/2023</a:t>
            </a:fld>
            <a:endParaRPr lang="en-US"/>
          </a:p>
        </p:txBody>
      </p:sp>
      <p:sp>
        <p:nvSpPr>
          <p:cNvPr id="5" name="Footer Placeholder 4">
            <a:extLst>
              <a:ext uri="{FF2B5EF4-FFF2-40B4-BE49-F238E27FC236}">
                <a16:creationId xmlns:a16="http://schemas.microsoft.com/office/drawing/2014/main" id="{A5E46055-A143-72A4-5C28-854F4A86F0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C55AFF-C534-D522-2BFD-1FFC0DBE4B2B}"/>
              </a:ext>
            </a:extLst>
          </p:cNvPr>
          <p:cNvSpPr>
            <a:spLocks noGrp="1"/>
          </p:cNvSpPr>
          <p:nvPr>
            <p:ph type="sldNum" sz="quarter" idx="12"/>
          </p:nvPr>
        </p:nvSpPr>
        <p:spPr/>
        <p:txBody>
          <a:bodyPr/>
          <a:lstStyle/>
          <a:p>
            <a:fld id="{6DCDBBED-9F31-494E-B55E-26A4D69FE516}" type="slidenum">
              <a:rPr lang="en-US" smtClean="0"/>
              <a:t>‹#›</a:t>
            </a:fld>
            <a:endParaRPr lang="en-US"/>
          </a:p>
        </p:txBody>
      </p:sp>
    </p:spTree>
    <p:extLst>
      <p:ext uri="{BB962C8B-B14F-4D97-AF65-F5344CB8AC3E}">
        <p14:creationId xmlns:p14="http://schemas.microsoft.com/office/powerpoint/2010/main" val="2828313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4/20/2023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695BBC-E65A-A3F0-6C8C-F3C414AC14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E1DBBC-954C-6BA5-4BBC-81809BFEC9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36ABD0-237D-62E8-8176-0F83517FCB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3C17E5-8B99-4CA9-A52C-CAC56A67D2B9}" type="datetimeFigureOut">
              <a:rPr lang="en-US" smtClean="0"/>
              <a:t>4/20/2023</a:t>
            </a:fld>
            <a:endParaRPr lang="en-US"/>
          </a:p>
        </p:txBody>
      </p:sp>
      <p:sp>
        <p:nvSpPr>
          <p:cNvPr id="5" name="Footer Placeholder 4">
            <a:extLst>
              <a:ext uri="{FF2B5EF4-FFF2-40B4-BE49-F238E27FC236}">
                <a16:creationId xmlns:a16="http://schemas.microsoft.com/office/drawing/2014/main" id="{49F39E81-5F49-70A4-9693-E91DACA08D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1D55D2-00D8-55EF-E7DE-C11773D54A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CDBBED-9F31-494E-B55E-26A4D69FE516}" type="slidenum">
              <a:rPr lang="en-US" smtClean="0"/>
              <a:t>‹#›</a:t>
            </a:fld>
            <a:endParaRPr lang="en-US"/>
          </a:p>
        </p:txBody>
      </p:sp>
    </p:spTree>
    <p:extLst>
      <p:ext uri="{BB962C8B-B14F-4D97-AF65-F5344CB8AC3E}">
        <p14:creationId xmlns:p14="http://schemas.microsoft.com/office/powerpoint/2010/main" val="120916969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normAutofit fontScale="90000"/>
          </a:bodyPr>
          <a:lstStyle/>
          <a:p>
            <a:r>
              <a:rPr lang="en-US"/>
              <a:t>Capstone Project Selection Secured by AWS</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3521074"/>
            <a:ext cx="9072880" cy="3113405"/>
          </a:xfrm>
        </p:spPr>
        <p:txBody>
          <a:bodyPr>
            <a:normAutofit fontScale="92500" lnSpcReduction="20000"/>
          </a:bodyPr>
          <a:lstStyle/>
          <a:p>
            <a:r>
              <a:rPr lang="en-US" b="1"/>
              <a:t>Team Members</a:t>
            </a:r>
          </a:p>
          <a:p>
            <a:r>
              <a:rPr lang="en-US"/>
              <a:t>Ethan Schnellinger</a:t>
            </a:r>
          </a:p>
          <a:p>
            <a:endParaRPr lang="en-US"/>
          </a:p>
          <a:p>
            <a:endParaRPr lang="en-US"/>
          </a:p>
          <a:p>
            <a:endParaRPr lang="en-US"/>
          </a:p>
          <a:p>
            <a:endParaRPr lang="en-US"/>
          </a:p>
          <a:p>
            <a:r>
              <a:rPr lang="en-US" b="1"/>
              <a:t>Professor and Product Owner</a:t>
            </a:r>
          </a:p>
          <a:p>
            <a:r>
              <a:rPr lang="en-US"/>
              <a:t>Masoud </a:t>
            </a:r>
            <a:r>
              <a:rPr lang="en-US" err="1"/>
              <a:t>Sadjadi</a:t>
            </a:r>
            <a:endParaRPr lang="en-US"/>
          </a:p>
          <a:p>
            <a:endParaRPr lang="en-US"/>
          </a:p>
        </p:txBody>
      </p:sp>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3AFE205-43B7-441B-3B5E-38AF476BE494}"/>
              </a:ext>
            </a:extLst>
          </p:cNvPr>
          <p:cNvSpPr txBox="1"/>
          <p:nvPr/>
        </p:nvSpPr>
        <p:spPr>
          <a:xfrm>
            <a:off x="2050542" y="748022"/>
            <a:ext cx="6094476" cy="590931"/>
          </a:xfrm>
          <a:prstGeom prst="rect">
            <a:avLst/>
          </a:prstGeom>
          <a:noFill/>
        </p:spPr>
        <p:txBody>
          <a:bodyPr wrap="square">
            <a:spAutoFit/>
          </a:bodyPr>
          <a:lstStyle/>
          <a:p>
            <a:pPr>
              <a:lnSpc>
                <a:spcPct val="90000"/>
              </a:lnSpc>
              <a:spcBef>
                <a:spcPct val="0"/>
              </a:spcBef>
            </a:pPr>
            <a:r>
              <a:rPr lang="en-US" sz="3600">
                <a:solidFill>
                  <a:schemeClr val="bg1"/>
                </a:solidFill>
                <a:latin typeface="+mj-lt"/>
                <a:ea typeface="+mj-ea"/>
                <a:cs typeface="Arial"/>
              </a:rPr>
              <a:t>Security Groups </a:t>
            </a:r>
          </a:p>
        </p:txBody>
      </p:sp>
      <p:pic>
        <p:nvPicPr>
          <p:cNvPr id="9" name="Picture 8" descr="A screenshot of a computer program&#10;&#10;Description automatically generated with medium confidence">
            <a:extLst>
              <a:ext uri="{FF2B5EF4-FFF2-40B4-BE49-F238E27FC236}">
                <a16:creationId xmlns:a16="http://schemas.microsoft.com/office/drawing/2014/main" id="{1EAF2A25-35EE-E002-337B-F78B60124BE9}"/>
              </a:ext>
            </a:extLst>
          </p:cNvPr>
          <p:cNvPicPr>
            <a:picLocks noChangeAspect="1"/>
          </p:cNvPicPr>
          <p:nvPr/>
        </p:nvPicPr>
        <p:blipFill rotWithShape="1">
          <a:blip r:embed="rId2"/>
          <a:srcRect l="6206" t="4406" r="115" b="223"/>
          <a:stretch/>
        </p:blipFill>
        <p:spPr>
          <a:xfrm>
            <a:off x="2203554" y="1470991"/>
            <a:ext cx="5941464" cy="4887334"/>
          </a:xfrm>
          <a:prstGeom prst="rect">
            <a:avLst/>
          </a:prstGeom>
        </p:spPr>
      </p:pic>
      <p:sp>
        <p:nvSpPr>
          <p:cNvPr id="10" name="TextBox 9">
            <a:extLst>
              <a:ext uri="{FF2B5EF4-FFF2-40B4-BE49-F238E27FC236}">
                <a16:creationId xmlns:a16="http://schemas.microsoft.com/office/drawing/2014/main" id="{DE4395FF-FC9D-8795-C10E-DFAB81FE810A}"/>
              </a:ext>
            </a:extLst>
          </p:cNvPr>
          <p:cNvSpPr txBox="1"/>
          <p:nvPr/>
        </p:nvSpPr>
        <p:spPr>
          <a:xfrm>
            <a:off x="8145018" y="1442807"/>
            <a:ext cx="4209051" cy="470898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a:solidFill>
                  <a:schemeClr val="bg1"/>
                </a:solidFill>
              </a:rPr>
              <a:t>Classic Load Balance</a:t>
            </a:r>
          </a:p>
          <a:p>
            <a:pPr marL="800100" lvl="1" indent="-342900">
              <a:lnSpc>
                <a:spcPct val="150000"/>
              </a:lnSpc>
              <a:buFont typeface="Arial" panose="020B0604020202020204" pitchFamily="34" charset="0"/>
              <a:buChar char="•"/>
            </a:pPr>
            <a:r>
              <a:rPr lang="en-US" sz="1600">
                <a:solidFill>
                  <a:schemeClr val="bg1"/>
                </a:solidFill>
              </a:rPr>
              <a:t>Inbound / Outbound Rules</a:t>
            </a:r>
          </a:p>
          <a:p>
            <a:pPr marL="342900" indent="-342900">
              <a:lnSpc>
                <a:spcPct val="150000"/>
              </a:lnSpc>
              <a:buFont typeface="Arial" panose="020B0604020202020204" pitchFamily="34" charset="0"/>
              <a:buChar char="•"/>
            </a:pPr>
            <a:r>
              <a:rPr lang="en-US" sz="2000">
                <a:solidFill>
                  <a:schemeClr val="bg1"/>
                </a:solidFill>
              </a:rPr>
              <a:t>Elastic Cache</a:t>
            </a:r>
          </a:p>
          <a:p>
            <a:pPr marL="800100" lvl="1" indent="-342900">
              <a:lnSpc>
                <a:spcPct val="150000"/>
              </a:lnSpc>
              <a:buFont typeface="Arial" panose="020B0604020202020204" pitchFamily="34" charset="0"/>
              <a:buChar char="•"/>
            </a:pPr>
            <a:r>
              <a:rPr lang="en-US" sz="1600">
                <a:solidFill>
                  <a:schemeClr val="bg1"/>
                </a:solidFill>
              </a:rPr>
              <a:t>Inbound / Outbound Rules</a:t>
            </a:r>
          </a:p>
          <a:p>
            <a:pPr marL="342900" indent="-342900">
              <a:lnSpc>
                <a:spcPct val="150000"/>
              </a:lnSpc>
              <a:buFont typeface="Arial" panose="020B0604020202020204" pitchFamily="34" charset="0"/>
              <a:buChar char="•"/>
            </a:pPr>
            <a:r>
              <a:rPr lang="en-US" sz="2000" err="1">
                <a:solidFill>
                  <a:schemeClr val="bg1"/>
                </a:solidFill>
              </a:rPr>
              <a:t>WebServer</a:t>
            </a:r>
            <a:r>
              <a:rPr lang="en-US" sz="2000">
                <a:solidFill>
                  <a:schemeClr val="bg1"/>
                </a:solidFill>
              </a:rPr>
              <a:t> 3 / EC2’s</a:t>
            </a:r>
          </a:p>
          <a:p>
            <a:pPr marL="800100" lvl="1" indent="-342900">
              <a:lnSpc>
                <a:spcPct val="150000"/>
              </a:lnSpc>
              <a:buFont typeface="Arial" panose="020B0604020202020204" pitchFamily="34" charset="0"/>
              <a:buChar char="•"/>
            </a:pPr>
            <a:r>
              <a:rPr lang="en-US" sz="1600">
                <a:solidFill>
                  <a:schemeClr val="bg1"/>
                </a:solidFill>
              </a:rPr>
              <a:t>Inbound / Outbound Rules</a:t>
            </a:r>
          </a:p>
          <a:p>
            <a:pPr marL="342900" indent="-342900">
              <a:lnSpc>
                <a:spcPct val="150000"/>
              </a:lnSpc>
              <a:buFont typeface="Arial" panose="020B0604020202020204" pitchFamily="34" charset="0"/>
              <a:buChar char="•"/>
            </a:pPr>
            <a:r>
              <a:rPr lang="en-US" sz="2000" err="1">
                <a:solidFill>
                  <a:schemeClr val="bg1"/>
                </a:solidFill>
              </a:rPr>
              <a:t>mySQLrds</a:t>
            </a:r>
            <a:endParaRPr lang="en-US" sz="2000">
              <a:solidFill>
                <a:schemeClr val="bg1"/>
              </a:solidFill>
            </a:endParaRPr>
          </a:p>
          <a:p>
            <a:pPr marL="800100" lvl="1" indent="-342900">
              <a:lnSpc>
                <a:spcPct val="150000"/>
              </a:lnSpc>
              <a:buFont typeface="Arial" panose="020B0604020202020204" pitchFamily="34" charset="0"/>
              <a:buChar char="•"/>
            </a:pPr>
            <a:r>
              <a:rPr lang="en-US" sz="1600">
                <a:solidFill>
                  <a:schemeClr val="bg1"/>
                </a:solidFill>
              </a:rPr>
              <a:t>Inbound / Outbound Rules</a:t>
            </a:r>
          </a:p>
          <a:p>
            <a:pPr marL="800100" lvl="1" indent="-342900">
              <a:lnSpc>
                <a:spcPct val="150000"/>
              </a:lnSpc>
              <a:buFont typeface="Arial" panose="020B0604020202020204" pitchFamily="34" charset="0"/>
              <a:buChar char="•"/>
            </a:pPr>
            <a:r>
              <a:rPr lang="en-US" sz="1600">
                <a:solidFill>
                  <a:schemeClr val="bg1"/>
                </a:solidFill>
              </a:rPr>
              <a:t>Attached to </a:t>
            </a:r>
            <a:r>
              <a:rPr lang="en-US" sz="1600" err="1">
                <a:solidFill>
                  <a:schemeClr val="bg1"/>
                </a:solidFill>
              </a:rPr>
              <a:t>My_SQL_RDS</a:t>
            </a:r>
            <a:r>
              <a:rPr lang="en-US" sz="1600">
                <a:solidFill>
                  <a:schemeClr val="bg1"/>
                </a:solidFill>
              </a:rPr>
              <a:t> S.G.</a:t>
            </a:r>
          </a:p>
          <a:p>
            <a:pPr marL="342900" indent="-342900">
              <a:buFont typeface="Arial" panose="020B0604020202020204" pitchFamily="34" charset="0"/>
              <a:buChar char="•"/>
            </a:pPr>
            <a:endParaRPr lang="en-US" sz="1600">
              <a:solidFill>
                <a:schemeClr val="bg1"/>
              </a:solidFill>
            </a:endParaRPr>
          </a:p>
          <a:p>
            <a:pPr marL="342900" indent="-342900">
              <a:buFont typeface="Arial" panose="020B0604020202020204" pitchFamily="34" charset="0"/>
              <a:buChar char="•"/>
            </a:pPr>
            <a:endParaRPr lang="en-US" sz="1600">
              <a:solidFill>
                <a:schemeClr val="bg1"/>
              </a:solidFill>
            </a:endParaRPr>
          </a:p>
          <a:p>
            <a:r>
              <a:rPr lang="en-US" sz="2800">
                <a:solidFill>
                  <a:schemeClr val="bg1"/>
                </a:solidFill>
              </a:rPr>
              <a:t> </a:t>
            </a:r>
            <a:endParaRPr lang="en-US">
              <a:solidFill>
                <a:schemeClr val="bg1"/>
              </a:solidFill>
            </a:endParaRPr>
          </a:p>
        </p:txBody>
      </p:sp>
    </p:spTree>
    <p:extLst>
      <p:ext uri="{BB962C8B-B14F-4D97-AF65-F5344CB8AC3E}">
        <p14:creationId xmlns:p14="http://schemas.microsoft.com/office/powerpoint/2010/main" val="640530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872E8-DBE5-345A-B282-F2D9755A92B6}"/>
              </a:ext>
            </a:extLst>
          </p:cNvPr>
          <p:cNvSpPr>
            <a:spLocks noGrp="1"/>
          </p:cNvSpPr>
          <p:nvPr>
            <p:ph type="title"/>
          </p:nvPr>
        </p:nvSpPr>
        <p:spPr/>
        <p:txBody>
          <a:bodyPr/>
          <a:lstStyle/>
          <a:p>
            <a:r>
              <a:rPr lang="en-US">
                <a:cs typeface="Arial"/>
              </a:rPr>
              <a:t>Risk Analysis</a:t>
            </a:r>
            <a:endParaRPr lang="en-US" err="1"/>
          </a:p>
        </p:txBody>
      </p:sp>
      <p:graphicFrame>
        <p:nvGraphicFramePr>
          <p:cNvPr id="5" name="Content Placeholder 4">
            <a:extLst>
              <a:ext uri="{FF2B5EF4-FFF2-40B4-BE49-F238E27FC236}">
                <a16:creationId xmlns:a16="http://schemas.microsoft.com/office/drawing/2014/main" id="{EAC761AF-DD4D-A4BE-6401-74CC72D21134}"/>
              </a:ext>
            </a:extLst>
          </p:cNvPr>
          <p:cNvGraphicFramePr>
            <a:graphicFrameLocks noGrp="1"/>
          </p:cNvGraphicFramePr>
          <p:nvPr>
            <p:ph idx="1"/>
            <p:extLst>
              <p:ext uri="{D42A27DB-BD31-4B8C-83A1-F6EECF244321}">
                <p14:modId xmlns:p14="http://schemas.microsoft.com/office/powerpoint/2010/main" val="1297643131"/>
              </p:ext>
            </p:extLst>
          </p:nvPr>
        </p:nvGraphicFramePr>
        <p:xfrm>
          <a:off x="1915885" y="2275114"/>
          <a:ext cx="10028928" cy="3218331"/>
        </p:xfrm>
        <a:graphic>
          <a:graphicData uri="http://schemas.openxmlformats.org/drawingml/2006/table">
            <a:tbl>
              <a:tblPr firstRow="1" firstCol="1" bandRow="1">
                <a:tableStyleId>{5C22544A-7EE6-4342-B048-85BDC9FD1C3A}</a:tableStyleId>
              </a:tblPr>
              <a:tblGrid>
                <a:gridCol w="2506721">
                  <a:extLst>
                    <a:ext uri="{9D8B030D-6E8A-4147-A177-3AD203B41FA5}">
                      <a16:colId xmlns:a16="http://schemas.microsoft.com/office/drawing/2014/main" val="3411887521"/>
                    </a:ext>
                  </a:extLst>
                </a:gridCol>
                <a:gridCol w="2506721">
                  <a:extLst>
                    <a:ext uri="{9D8B030D-6E8A-4147-A177-3AD203B41FA5}">
                      <a16:colId xmlns:a16="http://schemas.microsoft.com/office/drawing/2014/main" val="730842464"/>
                    </a:ext>
                  </a:extLst>
                </a:gridCol>
                <a:gridCol w="2507743">
                  <a:extLst>
                    <a:ext uri="{9D8B030D-6E8A-4147-A177-3AD203B41FA5}">
                      <a16:colId xmlns:a16="http://schemas.microsoft.com/office/drawing/2014/main" val="4058737459"/>
                    </a:ext>
                  </a:extLst>
                </a:gridCol>
                <a:gridCol w="2507743">
                  <a:extLst>
                    <a:ext uri="{9D8B030D-6E8A-4147-A177-3AD203B41FA5}">
                      <a16:colId xmlns:a16="http://schemas.microsoft.com/office/drawing/2014/main" val="2637248609"/>
                    </a:ext>
                  </a:extLst>
                </a:gridCol>
              </a:tblGrid>
              <a:tr h="239485">
                <a:tc>
                  <a:txBody>
                    <a:bodyPr/>
                    <a:lstStyle/>
                    <a:p>
                      <a:pPr>
                        <a:spcAft>
                          <a:spcPts val="0"/>
                        </a:spcAft>
                      </a:pPr>
                      <a:endParaRPr lang="en-US" sz="1600">
                        <a:effectLst/>
                      </a:endParaRPr>
                    </a:p>
                  </a:txBody>
                  <a:tcPr marL="68580" marR="68580" marT="0" marB="0"/>
                </a:tc>
                <a:tc>
                  <a:txBody>
                    <a:bodyPr/>
                    <a:lstStyle/>
                    <a:p>
                      <a:pPr>
                        <a:spcAft>
                          <a:spcPts val="0"/>
                        </a:spcAft>
                      </a:pPr>
                      <a:r>
                        <a:rPr lang="en-US" sz="1600">
                          <a:effectLst/>
                        </a:rPr>
                        <a:t>Negligible</a:t>
                      </a:r>
                    </a:p>
                  </a:txBody>
                  <a:tcPr marL="68580" marR="68580" marT="0" marB="0"/>
                </a:tc>
                <a:tc>
                  <a:txBody>
                    <a:bodyPr/>
                    <a:lstStyle/>
                    <a:p>
                      <a:pPr>
                        <a:spcAft>
                          <a:spcPts val="0"/>
                        </a:spcAft>
                      </a:pPr>
                      <a:r>
                        <a:rPr lang="en-US" sz="1600">
                          <a:effectLst/>
                        </a:rPr>
                        <a:t>Moderate</a:t>
                      </a:r>
                    </a:p>
                  </a:txBody>
                  <a:tcPr marL="68580" marR="68580" marT="0" marB="0"/>
                </a:tc>
                <a:tc>
                  <a:txBody>
                    <a:bodyPr/>
                    <a:lstStyle/>
                    <a:p>
                      <a:pPr>
                        <a:spcAft>
                          <a:spcPts val="0"/>
                        </a:spcAft>
                      </a:pPr>
                      <a:r>
                        <a:rPr lang="en-US" sz="1600">
                          <a:effectLst/>
                        </a:rPr>
                        <a:t>Severe</a:t>
                      </a:r>
                    </a:p>
                  </a:txBody>
                  <a:tcPr marL="68580" marR="68580" marT="0" marB="0"/>
                </a:tc>
                <a:extLst>
                  <a:ext uri="{0D108BD9-81ED-4DB2-BD59-A6C34878D82A}">
                    <a16:rowId xmlns:a16="http://schemas.microsoft.com/office/drawing/2014/main" val="365371103"/>
                  </a:ext>
                </a:extLst>
              </a:tr>
              <a:tr h="683579">
                <a:tc>
                  <a:txBody>
                    <a:bodyPr/>
                    <a:lstStyle/>
                    <a:p>
                      <a:pPr>
                        <a:spcAft>
                          <a:spcPts val="0"/>
                        </a:spcAft>
                      </a:pPr>
                      <a:r>
                        <a:rPr lang="en-US" sz="1600" b="1" i="0" u="none" strike="noStrike" noProof="0">
                          <a:solidFill>
                            <a:srgbClr val="FFFFFF"/>
                          </a:solidFill>
                          <a:effectLst/>
                          <a:latin typeface="Arial"/>
                        </a:rPr>
                        <a:t>Unlikely</a:t>
                      </a:r>
                      <a:endParaRPr lang="en-US" sz="1600" dirty="0">
                        <a:effectLst/>
                      </a:endParaRPr>
                    </a:p>
                  </a:txBody>
                  <a:tcPr marL="68580" marR="68580" marT="0" marB="0"/>
                </a:tc>
                <a:tc>
                  <a:txBody>
                    <a:bodyPr/>
                    <a:lstStyle/>
                    <a:p>
                      <a:pPr>
                        <a:spcAft>
                          <a:spcPts val="0"/>
                        </a:spcAft>
                      </a:pPr>
                      <a:r>
                        <a:rPr lang="en-US" sz="1600">
                          <a:effectLst/>
                        </a:rPr>
                        <a:t>Student signs in using non-FIU account</a:t>
                      </a:r>
                    </a:p>
                  </a:txBody>
                  <a:tcPr marL="68580" marR="68580" marT="0" marB="0">
                    <a:solidFill>
                      <a:srgbClr val="92D050"/>
                    </a:solidFill>
                  </a:tcPr>
                </a:tc>
                <a:tc>
                  <a:txBody>
                    <a:bodyPr/>
                    <a:lstStyle/>
                    <a:p>
                      <a:pPr>
                        <a:spcAft>
                          <a:spcPts val="0"/>
                        </a:spcAft>
                      </a:pPr>
                      <a:r>
                        <a:rPr lang="en-US" sz="1600">
                          <a:effectLst/>
                        </a:rPr>
                        <a:t>Students alter other student’s information</a:t>
                      </a:r>
                    </a:p>
                  </a:txBody>
                  <a:tcPr marL="68580" marR="68580" marT="0" marB="0">
                    <a:solidFill>
                      <a:srgbClr val="FFFF00"/>
                    </a:solidFill>
                  </a:tcPr>
                </a:tc>
                <a:tc>
                  <a:txBody>
                    <a:bodyPr/>
                    <a:lstStyle/>
                    <a:p>
                      <a:pPr>
                        <a:spcAft>
                          <a:spcPts val="0"/>
                        </a:spcAft>
                      </a:pPr>
                      <a:r>
                        <a:rPr lang="en-US" sz="1600">
                          <a:effectLst/>
                        </a:rPr>
                        <a:t>Student deletes all information on excel</a:t>
                      </a:r>
                    </a:p>
                  </a:txBody>
                  <a:tcPr marL="68580" marR="68580" marT="0" marB="0">
                    <a:solidFill>
                      <a:srgbClr val="FFFF00"/>
                    </a:solidFill>
                  </a:tcPr>
                </a:tc>
                <a:extLst>
                  <a:ext uri="{0D108BD9-81ED-4DB2-BD59-A6C34878D82A}">
                    <a16:rowId xmlns:a16="http://schemas.microsoft.com/office/drawing/2014/main" val="3662987514"/>
                  </a:ext>
                </a:extLst>
              </a:tr>
              <a:tr h="1385632">
                <a:tc>
                  <a:txBody>
                    <a:bodyPr/>
                    <a:lstStyle/>
                    <a:p>
                      <a:pPr>
                        <a:spcAft>
                          <a:spcPts val="0"/>
                        </a:spcAft>
                      </a:pPr>
                      <a:r>
                        <a:rPr lang="en-US" sz="1600">
                          <a:effectLst/>
                        </a:rPr>
                        <a:t>Somewhat Likely</a:t>
                      </a:r>
                    </a:p>
                  </a:txBody>
                  <a:tcPr marL="68580" marR="68580" marT="0" marB="0"/>
                </a:tc>
                <a:tc>
                  <a:txBody>
                    <a:bodyPr/>
                    <a:lstStyle/>
                    <a:p>
                      <a:pPr>
                        <a:spcAft>
                          <a:spcPts val="0"/>
                        </a:spcAft>
                      </a:pPr>
                      <a:r>
                        <a:rPr lang="en-US" sz="1600">
                          <a:effectLst/>
                        </a:rPr>
                        <a:t>Student signs in using another student’s account</a:t>
                      </a:r>
                    </a:p>
                  </a:txBody>
                  <a:tcPr marL="68580" marR="68580" marT="0" marB="0">
                    <a:solidFill>
                      <a:srgbClr val="92D050"/>
                    </a:solidFill>
                  </a:tcPr>
                </a:tc>
                <a:tc>
                  <a:txBody>
                    <a:bodyPr/>
                    <a:lstStyle/>
                    <a:p>
                      <a:pPr>
                        <a:spcAft>
                          <a:spcPts val="0"/>
                        </a:spcAft>
                      </a:pPr>
                      <a:r>
                        <a:rPr lang="en-US" sz="1600">
                          <a:effectLst/>
                        </a:rPr>
                        <a:t>Student accesses AWS account that hosts the website and resources</a:t>
                      </a:r>
                    </a:p>
                  </a:txBody>
                  <a:tcPr marL="68580" marR="68580" marT="0" marB="0">
                    <a:solidFill>
                      <a:srgbClr val="FFFF00"/>
                    </a:solidFill>
                  </a:tcPr>
                </a:tc>
                <a:tc>
                  <a:txBody>
                    <a:bodyPr/>
                    <a:lstStyle/>
                    <a:p>
                      <a:pPr>
                        <a:spcAft>
                          <a:spcPts val="0"/>
                        </a:spcAft>
                      </a:pPr>
                      <a:r>
                        <a:rPr lang="en-US" sz="1600">
                          <a:effectLst/>
                        </a:rPr>
                        <a:t>Student emails classmates fake link leading to malicious site</a:t>
                      </a:r>
                    </a:p>
                  </a:txBody>
                  <a:tcPr marL="68580" marR="68580" marT="0" marB="0">
                    <a:solidFill>
                      <a:srgbClr val="FF0000"/>
                    </a:solidFill>
                  </a:tcPr>
                </a:tc>
                <a:extLst>
                  <a:ext uri="{0D108BD9-81ED-4DB2-BD59-A6C34878D82A}">
                    <a16:rowId xmlns:a16="http://schemas.microsoft.com/office/drawing/2014/main" val="1619120350"/>
                  </a:ext>
                </a:extLst>
              </a:tr>
              <a:tr h="905280">
                <a:tc>
                  <a:txBody>
                    <a:bodyPr/>
                    <a:lstStyle/>
                    <a:p>
                      <a:pPr lvl="0">
                        <a:spcAft>
                          <a:spcPts val="0"/>
                        </a:spcAft>
                        <a:buNone/>
                      </a:pPr>
                      <a:r>
                        <a:rPr lang="en-US" sz="1600" b="1" i="0" u="none" strike="noStrike" noProof="0">
                          <a:solidFill>
                            <a:srgbClr val="FFFFFF"/>
                          </a:solidFill>
                          <a:effectLst/>
                          <a:latin typeface="Arial"/>
                        </a:rPr>
                        <a:t>Very Likely</a:t>
                      </a:r>
                      <a:endParaRPr lang="en-US" sz="1600" dirty="0">
                        <a:effectLst/>
                      </a:endParaRPr>
                    </a:p>
                  </a:txBody>
                  <a:tcPr marL="68580" marR="68580" marT="0" marB="0"/>
                </a:tc>
                <a:tc>
                  <a:txBody>
                    <a:bodyPr/>
                    <a:lstStyle/>
                    <a:p>
                      <a:pPr>
                        <a:spcAft>
                          <a:spcPts val="0"/>
                        </a:spcAft>
                      </a:pPr>
                      <a:r>
                        <a:rPr lang="en-US" sz="1600">
                          <a:effectLst/>
                        </a:rPr>
                        <a:t>Non-FIU student signs in and alters information</a:t>
                      </a:r>
                    </a:p>
                  </a:txBody>
                  <a:tcPr marL="68580" marR="68580" marT="0" marB="0">
                    <a:solidFill>
                      <a:srgbClr val="92D050"/>
                    </a:solidFill>
                  </a:tcPr>
                </a:tc>
                <a:tc>
                  <a:txBody>
                    <a:bodyPr/>
                    <a:lstStyle/>
                    <a:p>
                      <a:pPr>
                        <a:spcAft>
                          <a:spcPts val="0"/>
                        </a:spcAft>
                      </a:pPr>
                      <a:r>
                        <a:rPr lang="en-US" sz="1600">
                          <a:effectLst/>
                        </a:rPr>
                        <a:t>Students to DDOS server</a:t>
                      </a:r>
                    </a:p>
                  </a:txBody>
                  <a:tcPr marL="68580" marR="68580" marT="0" marB="0">
                    <a:solidFill>
                      <a:srgbClr val="FF0000"/>
                    </a:solidFill>
                  </a:tcPr>
                </a:tc>
                <a:tc>
                  <a:txBody>
                    <a:bodyPr/>
                    <a:lstStyle/>
                    <a:p>
                      <a:pPr>
                        <a:spcAft>
                          <a:spcPts val="0"/>
                        </a:spcAft>
                      </a:pPr>
                      <a:r>
                        <a:rPr lang="en-US" sz="1600">
                          <a:effectLst/>
                        </a:rPr>
                        <a:t>Students access AWS using unsecure ports (80, 443, 3306, 22)</a:t>
                      </a:r>
                    </a:p>
                  </a:txBody>
                  <a:tcPr marL="68580" marR="68580" marT="0" marB="0">
                    <a:solidFill>
                      <a:srgbClr val="FF0000"/>
                    </a:solidFill>
                  </a:tcPr>
                </a:tc>
                <a:extLst>
                  <a:ext uri="{0D108BD9-81ED-4DB2-BD59-A6C34878D82A}">
                    <a16:rowId xmlns:a16="http://schemas.microsoft.com/office/drawing/2014/main" val="1546775174"/>
                  </a:ext>
                </a:extLst>
              </a:tr>
            </a:tbl>
          </a:graphicData>
        </a:graphic>
      </p:graphicFrame>
      <p:sp>
        <p:nvSpPr>
          <p:cNvPr id="6" name="TextBox 5">
            <a:extLst>
              <a:ext uri="{FF2B5EF4-FFF2-40B4-BE49-F238E27FC236}">
                <a16:creationId xmlns:a16="http://schemas.microsoft.com/office/drawing/2014/main" id="{92BB0D08-0A31-D6B5-EF24-4AA699043D1E}"/>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Tree>
    <p:extLst>
      <p:ext uri="{BB962C8B-B14F-4D97-AF65-F5344CB8AC3E}">
        <p14:creationId xmlns:p14="http://schemas.microsoft.com/office/powerpoint/2010/main" val="2920269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3BCC6-E3C3-98EC-4692-972C09218ED8}"/>
              </a:ext>
            </a:extLst>
          </p:cNvPr>
          <p:cNvSpPr>
            <a:spLocks noGrp="1"/>
          </p:cNvSpPr>
          <p:nvPr>
            <p:ph type="title"/>
          </p:nvPr>
        </p:nvSpPr>
        <p:spPr/>
        <p:txBody>
          <a:bodyPr/>
          <a:lstStyle/>
          <a:p>
            <a:r>
              <a:rPr lang="en-US">
                <a:cs typeface="Arial"/>
              </a:rPr>
              <a:t>Security Recommendations</a:t>
            </a:r>
            <a:endParaRPr lang="en-US"/>
          </a:p>
        </p:txBody>
      </p:sp>
      <p:sp>
        <p:nvSpPr>
          <p:cNvPr id="3" name="Content Placeholder 2">
            <a:extLst>
              <a:ext uri="{FF2B5EF4-FFF2-40B4-BE49-F238E27FC236}">
                <a16:creationId xmlns:a16="http://schemas.microsoft.com/office/drawing/2014/main" id="{6F25EE1E-6C56-114E-7AD0-E8503D4D5792}"/>
              </a:ext>
            </a:extLst>
          </p:cNvPr>
          <p:cNvSpPr>
            <a:spLocks noGrp="1"/>
          </p:cNvSpPr>
          <p:nvPr>
            <p:ph idx="1"/>
          </p:nvPr>
        </p:nvSpPr>
        <p:spPr/>
        <p:txBody>
          <a:bodyPr vert="horz" lIns="91440" tIns="45720" rIns="91440" bIns="45720" rtlCol="0" anchor="t">
            <a:noAutofit/>
          </a:bodyPr>
          <a:lstStyle/>
          <a:p>
            <a:r>
              <a:rPr lang="en-US" sz="1800">
                <a:ea typeface="+mn-lt"/>
                <a:cs typeface="+mn-lt"/>
              </a:rPr>
              <a:t>Move selection process off of excel hosted by Microsoft </a:t>
            </a:r>
            <a:r>
              <a:rPr lang="en-US" sz="1800" err="1">
                <a:ea typeface="+mn-lt"/>
                <a:cs typeface="+mn-lt"/>
              </a:rPr>
              <a:t>Sharepoint</a:t>
            </a:r>
            <a:r>
              <a:rPr lang="en-US" sz="1800">
                <a:ea typeface="+mn-lt"/>
                <a:cs typeface="+mn-lt"/>
              </a:rPr>
              <a:t> and use an SQL database hosted on an RDS.</a:t>
            </a:r>
            <a:endParaRPr lang="en-US" sz="1800">
              <a:cs typeface="Arial" panose="020B0604020202020204"/>
            </a:endParaRPr>
          </a:p>
          <a:p>
            <a:pPr lvl="1"/>
            <a:r>
              <a:rPr lang="en-US">
                <a:ea typeface="+mn-lt"/>
                <a:cs typeface="+mn-lt"/>
              </a:rPr>
              <a:t>This provides more security and will record any changes a user has made.</a:t>
            </a:r>
            <a:endParaRPr lang="en-US">
              <a:cs typeface="Arial"/>
            </a:endParaRPr>
          </a:p>
          <a:p>
            <a:pPr lvl="1"/>
            <a:r>
              <a:rPr lang="en-US">
                <a:ea typeface="+mn-lt"/>
                <a:cs typeface="+mn-lt"/>
              </a:rPr>
              <a:t>RDS uses </a:t>
            </a:r>
            <a:r>
              <a:rPr lang="en-US" err="1">
                <a:ea typeface="+mn-lt"/>
                <a:cs typeface="+mn-lt"/>
              </a:rPr>
              <a:t>Elasticache</a:t>
            </a:r>
            <a:r>
              <a:rPr lang="en-US">
                <a:ea typeface="+mn-lt"/>
                <a:cs typeface="+mn-lt"/>
              </a:rPr>
              <a:t> as a middleman to provide data faster.</a:t>
            </a:r>
            <a:endParaRPr lang="en-US">
              <a:cs typeface="Arial"/>
            </a:endParaRPr>
          </a:p>
          <a:p>
            <a:pPr lvl="1"/>
            <a:r>
              <a:rPr lang="en-US">
                <a:ea typeface="+mn-lt"/>
                <a:cs typeface="+mn-lt"/>
              </a:rPr>
              <a:t>Elastic Load Balancers will prevent too much traffic from crashing the website. </a:t>
            </a:r>
          </a:p>
          <a:p>
            <a:pPr lvl="1"/>
            <a:r>
              <a:rPr lang="en-US">
                <a:ea typeface="+mn-lt"/>
                <a:cs typeface="+mn-lt"/>
              </a:rPr>
              <a:t>Modify inbound and outbound rules to prevent ports from being accessible from internet gateways.</a:t>
            </a:r>
            <a:endParaRPr lang="en-US">
              <a:cs typeface="Arial"/>
            </a:endParaRPr>
          </a:p>
          <a:p>
            <a:pPr lvl="1"/>
            <a:r>
              <a:rPr lang="en-US">
                <a:ea typeface="+mn-lt"/>
                <a:cs typeface="+mn-lt"/>
              </a:rPr>
              <a:t>Creating specific policies per application will help prevent unsecured ports from being accessible.</a:t>
            </a:r>
            <a:endParaRPr lang="en-US">
              <a:cs typeface="Arial"/>
            </a:endParaRPr>
          </a:p>
          <a:p>
            <a:r>
              <a:rPr lang="en-US" sz="1800">
                <a:ea typeface="+mn-lt"/>
                <a:cs typeface="+mn-lt"/>
              </a:rPr>
              <a:t>Use FIU SSO instead of Microsoft sign in </a:t>
            </a:r>
            <a:endParaRPr lang="en-US" sz="1800">
              <a:cs typeface="Arial"/>
            </a:endParaRPr>
          </a:p>
          <a:p>
            <a:pPr lvl="1"/>
            <a:r>
              <a:rPr lang="en-US">
                <a:ea typeface="+mn-lt"/>
                <a:cs typeface="+mn-lt"/>
              </a:rPr>
              <a:t>This will prevent students from using non-FIU emails.</a:t>
            </a:r>
            <a:endParaRPr lang="en-US">
              <a:cs typeface="Arial"/>
            </a:endParaRPr>
          </a:p>
          <a:p>
            <a:pPr lvl="1"/>
            <a:r>
              <a:rPr lang="en-US">
                <a:ea typeface="+mn-lt"/>
                <a:cs typeface="+mn-lt"/>
              </a:rPr>
              <a:t>Will prevent non-FIU students from signing in.</a:t>
            </a:r>
            <a:endParaRPr lang="en-US">
              <a:cs typeface="Arial"/>
            </a:endParaRPr>
          </a:p>
          <a:p>
            <a:pPr lvl="1"/>
            <a:r>
              <a:rPr lang="en-US">
                <a:ea typeface="+mn-lt"/>
                <a:cs typeface="+mn-lt"/>
              </a:rPr>
              <a:t>Provides 2 step authentication</a:t>
            </a:r>
            <a:endParaRPr lang="en-US">
              <a:cs typeface="Arial"/>
            </a:endParaRPr>
          </a:p>
          <a:p>
            <a:r>
              <a:rPr lang="en-US" sz="1800">
                <a:ea typeface="+mn-lt"/>
                <a:cs typeface="+mn-lt"/>
              </a:rPr>
              <a:t>Ensure project selection link is only linked via Canvas to ensure students do not send malicious links.</a:t>
            </a:r>
            <a:endParaRPr lang="en-US" sz="1800">
              <a:cs typeface="Arial"/>
            </a:endParaRPr>
          </a:p>
          <a:p>
            <a:endParaRPr lang="en-US">
              <a:cs typeface="Arial"/>
            </a:endParaRPr>
          </a:p>
        </p:txBody>
      </p:sp>
    </p:spTree>
    <p:extLst>
      <p:ext uri="{BB962C8B-B14F-4D97-AF65-F5344CB8AC3E}">
        <p14:creationId xmlns:p14="http://schemas.microsoft.com/office/powerpoint/2010/main" val="3148336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5E6DAD-4863-D9B9-ACCB-FACDA43B80C4}"/>
              </a:ext>
            </a:extLst>
          </p:cNvPr>
          <p:cNvSpPr>
            <a:spLocks noGrp="1"/>
          </p:cNvSpPr>
          <p:nvPr>
            <p:ph type="body" sz="quarter" idx="3"/>
          </p:nvPr>
        </p:nvSpPr>
        <p:spPr/>
        <p:txBody>
          <a:bodyPr/>
          <a:lstStyle/>
          <a:p>
            <a:r>
              <a:rPr lang="en-US">
                <a:cs typeface="Arial"/>
              </a:rPr>
              <a:t>Host requirements</a:t>
            </a:r>
            <a:endParaRPr lang="en-US"/>
          </a:p>
        </p:txBody>
      </p:sp>
      <p:sp>
        <p:nvSpPr>
          <p:cNvPr id="3" name="Title 2">
            <a:extLst>
              <a:ext uri="{FF2B5EF4-FFF2-40B4-BE49-F238E27FC236}">
                <a16:creationId xmlns:a16="http://schemas.microsoft.com/office/drawing/2014/main" id="{712CA99D-8867-CFAA-50B1-4D7C5A031A28}"/>
              </a:ext>
            </a:extLst>
          </p:cNvPr>
          <p:cNvSpPr>
            <a:spLocks noGrp="1"/>
          </p:cNvSpPr>
          <p:nvPr>
            <p:ph type="title"/>
          </p:nvPr>
        </p:nvSpPr>
        <p:spPr/>
        <p:txBody>
          <a:bodyPr/>
          <a:lstStyle/>
          <a:p>
            <a:r>
              <a:rPr lang="en-US">
                <a:cs typeface="Arial"/>
              </a:rPr>
              <a:t>System Requirement</a:t>
            </a:r>
            <a:endParaRPr lang="en-US"/>
          </a:p>
        </p:txBody>
      </p:sp>
      <p:sp>
        <p:nvSpPr>
          <p:cNvPr id="4" name="Content Placeholder 3">
            <a:extLst>
              <a:ext uri="{FF2B5EF4-FFF2-40B4-BE49-F238E27FC236}">
                <a16:creationId xmlns:a16="http://schemas.microsoft.com/office/drawing/2014/main" id="{62B6B181-487E-4302-5049-544FFF10F2FF}"/>
              </a:ext>
            </a:extLst>
          </p:cNvPr>
          <p:cNvSpPr>
            <a:spLocks noGrp="1"/>
          </p:cNvSpPr>
          <p:nvPr>
            <p:ph sz="half" idx="14"/>
          </p:nvPr>
        </p:nvSpPr>
        <p:spPr/>
        <p:txBody>
          <a:bodyPr vert="horz" lIns="91440" tIns="45720" rIns="91440" bIns="45720" rtlCol="0" anchor="t">
            <a:normAutofit/>
          </a:bodyPr>
          <a:lstStyle/>
          <a:p>
            <a:pPr>
              <a:lnSpc>
                <a:spcPct val="150000"/>
              </a:lnSpc>
            </a:pPr>
            <a:r>
              <a:rPr lang="en-US">
                <a:cs typeface="Arial"/>
              </a:rPr>
              <a:t>Internet access</a:t>
            </a:r>
            <a:endParaRPr lang="en-US"/>
          </a:p>
          <a:p>
            <a:pPr>
              <a:lnSpc>
                <a:spcPct val="150000"/>
              </a:lnSpc>
            </a:pPr>
            <a:r>
              <a:rPr lang="en-US">
                <a:cs typeface="Arial"/>
              </a:rPr>
              <a:t>FIU credentials</a:t>
            </a:r>
          </a:p>
          <a:p>
            <a:pPr>
              <a:lnSpc>
                <a:spcPct val="150000"/>
              </a:lnSpc>
            </a:pPr>
            <a:r>
              <a:rPr lang="en-US">
                <a:cs typeface="Arial"/>
              </a:rPr>
              <a:t>A system that can access a web browser</a:t>
            </a:r>
          </a:p>
        </p:txBody>
      </p:sp>
      <p:sp>
        <p:nvSpPr>
          <p:cNvPr id="5" name="Content Placeholder 4">
            <a:extLst>
              <a:ext uri="{FF2B5EF4-FFF2-40B4-BE49-F238E27FC236}">
                <a16:creationId xmlns:a16="http://schemas.microsoft.com/office/drawing/2014/main" id="{7546D208-C673-C815-E6E2-0F2E3CF1D3F9}"/>
              </a:ext>
            </a:extLst>
          </p:cNvPr>
          <p:cNvSpPr>
            <a:spLocks noGrp="1"/>
          </p:cNvSpPr>
          <p:nvPr>
            <p:ph sz="half" idx="13"/>
          </p:nvPr>
        </p:nvSpPr>
        <p:spPr/>
        <p:txBody>
          <a:bodyPr vert="horz" lIns="91440" tIns="45720" rIns="91440" bIns="45720" rtlCol="0" anchor="t">
            <a:normAutofit/>
          </a:bodyPr>
          <a:lstStyle/>
          <a:p>
            <a:pPr>
              <a:lnSpc>
                <a:spcPct val="150000"/>
              </a:lnSpc>
            </a:pPr>
            <a:r>
              <a:rPr lang="en-US">
                <a:cs typeface="Arial"/>
              </a:rPr>
              <a:t>Internet access</a:t>
            </a:r>
            <a:endParaRPr lang="en-US"/>
          </a:p>
          <a:p>
            <a:pPr>
              <a:lnSpc>
                <a:spcPct val="150000"/>
              </a:lnSpc>
            </a:pPr>
            <a:r>
              <a:rPr lang="en-US">
                <a:cs typeface="Arial"/>
              </a:rPr>
              <a:t>AWS credentials</a:t>
            </a:r>
          </a:p>
          <a:p>
            <a:pPr>
              <a:lnSpc>
                <a:spcPct val="150000"/>
              </a:lnSpc>
            </a:pPr>
            <a:r>
              <a:rPr lang="en-US">
                <a:cs typeface="Arial"/>
              </a:rPr>
              <a:t>A system that can access a web browser</a:t>
            </a:r>
          </a:p>
        </p:txBody>
      </p:sp>
      <p:sp>
        <p:nvSpPr>
          <p:cNvPr id="6" name="Text Placeholder 5">
            <a:extLst>
              <a:ext uri="{FF2B5EF4-FFF2-40B4-BE49-F238E27FC236}">
                <a16:creationId xmlns:a16="http://schemas.microsoft.com/office/drawing/2014/main" id="{556DFBD5-673F-501D-4CF9-FD803F3F394B}"/>
              </a:ext>
            </a:extLst>
          </p:cNvPr>
          <p:cNvSpPr>
            <a:spLocks noGrp="1"/>
          </p:cNvSpPr>
          <p:nvPr>
            <p:ph type="body" sz="quarter" idx="15"/>
          </p:nvPr>
        </p:nvSpPr>
        <p:spPr/>
        <p:txBody>
          <a:bodyPr/>
          <a:lstStyle/>
          <a:p>
            <a:r>
              <a:rPr lang="en-US">
                <a:cs typeface="Arial"/>
              </a:rPr>
              <a:t>User requirements</a:t>
            </a:r>
            <a:endParaRPr lang="en-US"/>
          </a:p>
        </p:txBody>
      </p:sp>
    </p:spTree>
    <p:extLst>
      <p:ext uri="{BB962C8B-B14F-4D97-AF65-F5344CB8AC3E}">
        <p14:creationId xmlns:p14="http://schemas.microsoft.com/office/powerpoint/2010/main" val="3631540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a:t>User Stories</a:t>
            </a:r>
          </a:p>
        </p:txBody>
      </p:sp>
      <p:sp>
        <p:nvSpPr>
          <p:cNvPr id="4" name="Content Placeholder 3">
            <a:extLst>
              <a:ext uri="{FF2B5EF4-FFF2-40B4-BE49-F238E27FC236}">
                <a16:creationId xmlns:a16="http://schemas.microsoft.com/office/drawing/2014/main" id="{32C9EBED-A161-FB4B-922A-8DC1C446BCB5}"/>
              </a:ext>
            </a:extLst>
          </p:cNvPr>
          <p:cNvSpPr>
            <a:spLocks noGrp="1"/>
          </p:cNvSpPr>
          <p:nvPr>
            <p:ph sz="half" idx="14"/>
          </p:nvPr>
        </p:nvSpPr>
        <p:spPr>
          <a:xfrm>
            <a:off x="1920239" y="1719935"/>
            <a:ext cx="9816802" cy="3461216"/>
          </a:xfrm>
        </p:spPr>
        <p:txBody>
          <a:bodyPr/>
          <a:lstStyle/>
          <a:p>
            <a:r>
              <a:rPr lang="en-US"/>
              <a:t>Database implementation:</a:t>
            </a:r>
          </a:p>
          <a:p>
            <a:pPr lvl="1"/>
            <a:r>
              <a:rPr lang="en-US"/>
              <a:t>A user story that stood out was when one of the team members were migrating the project selection sheet from Microsoft Excel to the MYSQL RDS. The member was initially going to upload the excel sheet to an S3 bucket but found it was inefficient since the user would have to download the file to read and write to it. Then the team member uploaded the database to an EC2 instance but found that it was not very scalable. The team member then decided that an RDS instance would be the best solution. It is easily accessible to multiple databases while also being supported by Amazon </a:t>
            </a:r>
            <a:r>
              <a:rPr lang="en-US" err="1"/>
              <a:t>Elasticache</a:t>
            </a:r>
            <a:r>
              <a:rPr lang="en-US"/>
              <a:t>. We found the using the RDS and </a:t>
            </a:r>
            <a:r>
              <a:rPr lang="en-US" err="1"/>
              <a:t>Elasticache</a:t>
            </a:r>
            <a:r>
              <a:rPr lang="en-US"/>
              <a:t> over the EC2 or S3 bucket provided faster performance, more scalability, and better availability.</a:t>
            </a:r>
          </a:p>
          <a:p>
            <a:endParaRPr lang="en-US"/>
          </a:p>
        </p:txBody>
      </p:sp>
    </p:spTree>
    <p:extLst>
      <p:ext uri="{BB962C8B-B14F-4D97-AF65-F5344CB8AC3E}">
        <p14:creationId xmlns:p14="http://schemas.microsoft.com/office/powerpoint/2010/main" val="1693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ACDF3C-37F4-5881-39FE-FDA84F41BFA9}"/>
              </a:ext>
            </a:extLst>
          </p:cNvPr>
          <p:cNvSpPr>
            <a:spLocks noGrp="1"/>
          </p:cNvSpPr>
          <p:nvPr>
            <p:ph type="body" sz="quarter" idx="3"/>
          </p:nvPr>
        </p:nvSpPr>
        <p:spPr/>
        <p:txBody>
          <a:bodyPr/>
          <a:lstStyle/>
          <a:p>
            <a:r>
              <a:rPr lang="en-US"/>
              <a:t>Rainy Day</a:t>
            </a:r>
          </a:p>
        </p:txBody>
      </p:sp>
      <p:sp>
        <p:nvSpPr>
          <p:cNvPr id="3" name="Title 2">
            <a:extLst>
              <a:ext uri="{FF2B5EF4-FFF2-40B4-BE49-F238E27FC236}">
                <a16:creationId xmlns:a16="http://schemas.microsoft.com/office/drawing/2014/main" id="{9BB8E65D-1046-0D1A-5F53-EBCD5E8FDBA3}"/>
              </a:ext>
            </a:extLst>
          </p:cNvPr>
          <p:cNvSpPr>
            <a:spLocks noGrp="1"/>
          </p:cNvSpPr>
          <p:nvPr>
            <p:ph type="title"/>
          </p:nvPr>
        </p:nvSpPr>
        <p:spPr/>
        <p:txBody>
          <a:bodyPr/>
          <a:lstStyle/>
          <a:p>
            <a:r>
              <a:rPr lang="en-US"/>
              <a:t>Test Suites and Test Cases</a:t>
            </a:r>
          </a:p>
        </p:txBody>
      </p:sp>
      <p:sp>
        <p:nvSpPr>
          <p:cNvPr id="4" name="Content Placeholder 3">
            <a:extLst>
              <a:ext uri="{FF2B5EF4-FFF2-40B4-BE49-F238E27FC236}">
                <a16:creationId xmlns:a16="http://schemas.microsoft.com/office/drawing/2014/main" id="{95C3F7BA-A010-6576-1EC5-0587EB55CCE6}"/>
              </a:ext>
            </a:extLst>
          </p:cNvPr>
          <p:cNvSpPr>
            <a:spLocks noGrp="1"/>
          </p:cNvSpPr>
          <p:nvPr>
            <p:ph sz="half" idx="14"/>
          </p:nvPr>
        </p:nvSpPr>
        <p:spPr/>
        <p:txBody>
          <a:bodyPr/>
          <a:lstStyle/>
          <a:p>
            <a:r>
              <a:rPr lang="en-US"/>
              <a:t>Users without an account attempts to access sheet</a:t>
            </a:r>
          </a:p>
          <a:p>
            <a:r>
              <a:rPr lang="en-US"/>
              <a:t>Large amount of users’ access site all at once</a:t>
            </a:r>
          </a:p>
          <a:p>
            <a:r>
              <a:rPr lang="en-US"/>
              <a:t>User changes all data on project selection sheet</a:t>
            </a:r>
          </a:p>
          <a:p>
            <a:r>
              <a:rPr lang="en-US"/>
              <a:t>Students tries to change project name and descriptions</a:t>
            </a:r>
          </a:p>
        </p:txBody>
      </p:sp>
      <p:sp>
        <p:nvSpPr>
          <p:cNvPr id="5" name="Content Placeholder 4">
            <a:extLst>
              <a:ext uri="{FF2B5EF4-FFF2-40B4-BE49-F238E27FC236}">
                <a16:creationId xmlns:a16="http://schemas.microsoft.com/office/drawing/2014/main" id="{2FB03521-AA67-B03B-7D3B-EED5B0AE3314}"/>
              </a:ext>
            </a:extLst>
          </p:cNvPr>
          <p:cNvSpPr>
            <a:spLocks noGrp="1"/>
          </p:cNvSpPr>
          <p:nvPr>
            <p:ph sz="half" idx="13"/>
          </p:nvPr>
        </p:nvSpPr>
        <p:spPr/>
        <p:txBody>
          <a:bodyPr/>
          <a:lstStyle/>
          <a:p>
            <a:r>
              <a:rPr lang="en-US"/>
              <a:t>Someone attempts to access database</a:t>
            </a:r>
          </a:p>
          <a:p>
            <a:r>
              <a:rPr lang="en-US"/>
              <a:t>User attempts to delete directory in EC2</a:t>
            </a:r>
          </a:p>
          <a:p>
            <a:r>
              <a:rPr lang="en-US"/>
              <a:t>User attempts to change permissions and policies</a:t>
            </a:r>
          </a:p>
        </p:txBody>
      </p:sp>
      <p:sp>
        <p:nvSpPr>
          <p:cNvPr id="6" name="Text Placeholder 5">
            <a:extLst>
              <a:ext uri="{FF2B5EF4-FFF2-40B4-BE49-F238E27FC236}">
                <a16:creationId xmlns:a16="http://schemas.microsoft.com/office/drawing/2014/main" id="{BE8C81E6-F09A-FA96-C938-721581C809CE}"/>
              </a:ext>
            </a:extLst>
          </p:cNvPr>
          <p:cNvSpPr>
            <a:spLocks noGrp="1"/>
          </p:cNvSpPr>
          <p:nvPr>
            <p:ph type="body" sz="quarter" idx="15"/>
          </p:nvPr>
        </p:nvSpPr>
        <p:spPr/>
        <p:txBody>
          <a:bodyPr/>
          <a:lstStyle/>
          <a:p>
            <a:r>
              <a:rPr lang="en-US"/>
              <a:t>Sunny Day</a:t>
            </a:r>
          </a:p>
        </p:txBody>
      </p:sp>
    </p:spTree>
    <p:extLst>
      <p:ext uri="{BB962C8B-B14F-4D97-AF65-F5344CB8AC3E}">
        <p14:creationId xmlns:p14="http://schemas.microsoft.com/office/powerpoint/2010/main" val="2137467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E647B-9CEC-778C-9601-47657B9B962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D66525F-D6BC-1EFC-67E6-0145C488E3D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57593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96439" y="586864"/>
            <a:ext cx="9718653" cy="1184156"/>
          </a:xfrm>
        </p:spPr>
        <p:txBody>
          <a:bodyPr/>
          <a:lstStyle/>
          <a:p>
            <a:r>
              <a:rPr lang="en-US"/>
              <a:t>Problem</a:t>
            </a: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825625"/>
            <a:ext cx="9718652" cy="704215"/>
          </a:xfrm>
        </p:spPr>
        <p:txBody>
          <a:bodyPr/>
          <a:lstStyle/>
          <a:p>
            <a:r>
              <a:rPr lang="en-US"/>
              <a:t>The project selection process for capstone students is a confusing and hectic process which can be easily vandalized by anyone with an outlook account.</a:t>
            </a:r>
          </a:p>
        </p:txBody>
      </p:sp>
      <p:sp>
        <p:nvSpPr>
          <p:cNvPr id="3" name="TextBox 2">
            <a:extLst>
              <a:ext uri="{FF2B5EF4-FFF2-40B4-BE49-F238E27FC236}">
                <a16:creationId xmlns:a16="http://schemas.microsoft.com/office/drawing/2014/main" id="{017BE494-FB8A-D98C-F7D3-0C744D2AEDFC}"/>
              </a:ext>
            </a:extLst>
          </p:cNvPr>
          <p:cNvSpPr txBox="1"/>
          <p:nvPr/>
        </p:nvSpPr>
        <p:spPr>
          <a:xfrm>
            <a:off x="1991360" y="3129280"/>
            <a:ext cx="9469120" cy="646331"/>
          </a:xfrm>
          <a:prstGeom prst="rect">
            <a:avLst/>
          </a:prstGeom>
          <a:noFill/>
        </p:spPr>
        <p:txBody>
          <a:bodyPr wrap="square" rtlCol="0">
            <a:spAutoFit/>
          </a:bodyPr>
          <a:lstStyle/>
          <a:p>
            <a:r>
              <a:rPr lang="en-US" sz="3600">
                <a:solidFill>
                  <a:schemeClr val="bg1"/>
                </a:solidFill>
                <a:latin typeface="+mj-lt"/>
              </a:rPr>
              <a:t>Solution</a:t>
            </a:r>
          </a:p>
        </p:txBody>
      </p:sp>
      <p:sp>
        <p:nvSpPr>
          <p:cNvPr id="4" name="TextBox 3">
            <a:extLst>
              <a:ext uri="{FF2B5EF4-FFF2-40B4-BE49-F238E27FC236}">
                <a16:creationId xmlns:a16="http://schemas.microsoft.com/office/drawing/2014/main" id="{D810FDA8-5045-4D01-B5B4-0A97BB2F4929}"/>
              </a:ext>
            </a:extLst>
          </p:cNvPr>
          <p:cNvSpPr txBox="1"/>
          <p:nvPr/>
        </p:nvSpPr>
        <p:spPr>
          <a:xfrm>
            <a:off x="2103120" y="4135120"/>
            <a:ext cx="9184640" cy="1323439"/>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bg1"/>
                </a:solidFill>
              </a:rPr>
              <a:t>Our team aims to migrate the entire project selection process to AWS.</a:t>
            </a:r>
          </a:p>
          <a:p>
            <a:pPr marL="342900" indent="-342900">
              <a:buFont typeface="Arial" panose="020B0604020202020204" pitchFamily="34" charset="0"/>
              <a:buChar char="•"/>
            </a:pPr>
            <a:r>
              <a:rPr lang="en-US" sz="2000">
                <a:solidFill>
                  <a:schemeClr val="bg1"/>
                </a:solidFill>
              </a:rPr>
              <a:t>Our part for this project was to secure the website and resources.</a:t>
            </a:r>
          </a:p>
          <a:p>
            <a:pPr marL="342900" indent="-342900">
              <a:buFont typeface="Arial" panose="020B0604020202020204" pitchFamily="34" charset="0"/>
              <a:buChar char="•"/>
            </a:pPr>
            <a:r>
              <a:rPr lang="en-US" sz="2000">
                <a:solidFill>
                  <a:schemeClr val="bg1"/>
                </a:solidFill>
              </a:rPr>
              <a:t>Instead of hosting the project selection sheet on excel via Microsoft SharePoint, a database was created and hosted using AWS</a:t>
            </a:r>
          </a:p>
        </p:txBody>
      </p:sp>
    </p:spTree>
    <p:extLst>
      <p:ext uri="{BB962C8B-B14F-4D97-AF65-F5344CB8AC3E}">
        <p14:creationId xmlns:p14="http://schemas.microsoft.com/office/powerpoint/2010/main" val="440650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lstStyle/>
          <a:p>
            <a:r>
              <a:rPr lang="en-US"/>
              <a:t>System Architecture</a:t>
            </a:r>
            <a:endParaRPr lang="en-US">
              <a:cs typeface="Arial"/>
            </a:endParaRPr>
          </a:p>
        </p:txBody>
      </p:sp>
      <p:sp>
        <p:nvSpPr>
          <p:cNvPr id="3" name="Content Placeholder 2">
            <a:extLst>
              <a:ext uri="{FF2B5EF4-FFF2-40B4-BE49-F238E27FC236}">
                <a16:creationId xmlns:a16="http://schemas.microsoft.com/office/drawing/2014/main" id="{CF81B23B-0799-154D-92E9-8AB70F2367E0}"/>
              </a:ext>
            </a:extLst>
          </p:cNvPr>
          <p:cNvSpPr>
            <a:spLocks noGrp="1"/>
          </p:cNvSpPr>
          <p:nvPr>
            <p:ph sz="half" idx="14"/>
          </p:nvPr>
        </p:nvSpPr>
        <p:spPr>
          <a:xfrm>
            <a:off x="2229424" y="5506719"/>
            <a:ext cx="9576871" cy="1184156"/>
          </a:xfrm>
        </p:spPr>
        <p:txBody>
          <a:bodyPr vert="horz" lIns="91440" tIns="45720" rIns="91440" bIns="45720" rtlCol="0" anchor="t">
            <a:normAutofit/>
          </a:bodyPr>
          <a:lstStyle/>
          <a:p>
            <a:pPr marL="285750" indent="-285750">
              <a:spcBef>
                <a:spcPts val="2000"/>
              </a:spcBef>
              <a:buFont typeface="Arial"/>
              <a:buChar char="•"/>
            </a:pPr>
            <a:r>
              <a:rPr lang="en-US">
                <a:latin typeface="Trebuchet MS"/>
                <a:ea typeface="ＭＳ Ｐゴシック"/>
                <a:cs typeface="Arial"/>
              </a:rPr>
              <a:t>This is the full layout of our software security solution and how the information is shared between applications</a:t>
            </a:r>
            <a:endParaRPr lang="en-US">
              <a:latin typeface="Trebuchet MS"/>
              <a:ea typeface="ＭＳ Ｐゴシック"/>
              <a:cs typeface="Arial" charset="0"/>
            </a:endParaRPr>
          </a:p>
          <a:p>
            <a:endParaRPr lang="en-US"/>
          </a:p>
        </p:txBody>
      </p:sp>
      <p:pic>
        <p:nvPicPr>
          <p:cNvPr id="5" name="Picture 5" descr="Diagram&#10;&#10;Description automatically generated">
            <a:extLst>
              <a:ext uri="{FF2B5EF4-FFF2-40B4-BE49-F238E27FC236}">
                <a16:creationId xmlns:a16="http://schemas.microsoft.com/office/drawing/2014/main" id="{CF7A7134-DECE-DC69-F67D-EAFEE9CA770E}"/>
              </a:ext>
            </a:extLst>
          </p:cNvPr>
          <p:cNvPicPr>
            <a:picLocks noChangeAspect="1"/>
          </p:cNvPicPr>
          <p:nvPr/>
        </p:nvPicPr>
        <p:blipFill>
          <a:blip r:embed="rId2"/>
          <a:stretch>
            <a:fillRect/>
          </a:stretch>
        </p:blipFill>
        <p:spPr>
          <a:xfrm>
            <a:off x="2861733" y="1717771"/>
            <a:ext cx="7230532" cy="3657644"/>
          </a:xfrm>
          <a:prstGeom prst="rect">
            <a:avLst/>
          </a:prstGeom>
        </p:spPr>
      </p:pic>
    </p:spTree>
    <p:extLst>
      <p:ext uri="{BB962C8B-B14F-4D97-AF65-F5344CB8AC3E}">
        <p14:creationId xmlns:p14="http://schemas.microsoft.com/office/powerpoint/2010/main" val="2576431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48A7B-8715-B277-5070-68D5A631C516}"/>
              </a:ext>
            </a:extLst>
          </p:cNvPr>
          <p:cNvSpPr>
            <a:spLocks noGrp="1"/>
          </p:cNvSpPr>
          <p:nvPr>
            <p:ph type="title"/>
          </p:nvPr>
        </p:nvSpPr>
        <p:spPr>
          <a:xfrm>
            <a:off x="1920240" y="868370"/>
            <a:ext cx="9718653" cy="1184156"/>
          </a:xfrm>
        </p:spPr>
        <p:txBody>
          <a:bodyPr/>
          <a:lstStyle/>
          <a:p>
            <a:r>
              <a:rPr lang="en-US"/>
              <a:t>Sequence Diagrams – Overall Resources</a:t>
            </a:r>
          </a:p>
        </p:txBody>
      </p:sp>
      <p:sp>
        <p:nvSpPr>
          <p:cNvPr id="3" name="Content Placeholder 2">
            <a:extLst>
              <a:ext uri="{FF2B5EF4-FFF2-40B4-BE49-F238E27FC236}">
                <a16:creationId xmlns:a16="http://schemas.microsoft.com/office/drawing/2014/main" id="{D66DFF63-0B61-C56F-8D85-76D41F92F030}"/>
              </a:ext>
            </a:extLst>
          </p:cNvPr>
          <p:cNvSpPr>
            <a:spLocks noGrp="1"/>
          </p:cNvSpPr>
          <p:nvPr>
            <p:ph idx="1"/>
          </p:nvPr>
        </p:nvSpPr>
        <p:spPr/>
        <p:txBody>
          <a:bodyPr vert="horz" lIns="91440" tIns="45720" rIns="91440" bIns="45720" rtlCol="0" anchor="t">
            <a:normAutofit/>
          </a:bodyPr>
          <a:lstStyle/>
          <a:p>
            <a:endParaRPr lang="en-US">
              <a:cs typeface="Arial"/>
            </a:endParaRPr>
          </a:p>
          <a:p>
            <a:endParaRPr lang="en-US"/>
          </a:p>
          <a:p>
            <a:endParaRPr lang="en-US"/>
          </a:p>
        </p:txBody>
      </p:sp>
      <p:pic>
        <p:nvPicPr>
          <p:cNvPr id="4" name="Picture 3" descr="A picture containing text, screenshot, font&#10;&#10;Description automatically generated">
            <a:extLst>
              <a:ext uri="{FF2B5EF4-FFF2-40B4-BE49-F238E27FC236}">
                <a16:creationId xmlns:a16="http://schemas.microsoft.com/office/drawing/2014/main" id="{F8D19FEC-7A1D-42E5-8F15-C16D74FE0A38}"/>
              </a:ext>
            </a:extLst>
          </p:cNvPr>
          <p:cNvPicPr>
            <a:picLocks noChangeAspect="1"/>
          </p:cNvPicPr>
          <p:nvPr/>
        </p:nvPicPr>
        <p:blipFill>
          <a:blip r:embed="rId2"/>
          <a:stretch>
            <a:fillRect/>
          </a:stretch>
        </p:blipFill>
        <p:spPr>
          <a:xfrm>
            <a:off x="1922569" y="2175564"/>
            <a:ext cx="9593461" cy="1493924"/>
          </a:xfrm>
          <a:prstGeom prst="rect">
            <a:avLst/>
          </a:prstGeom>
        </p:spPr>
      </p:pic>
      <p:sp>
        <p:nvSpPr>
          <p:cNvPr id="5" name="Content Placeholder 2">
            <a:extLst>
              <a:ext uri="{FF2B5EF4-FFF2-40B4-BE49-F238E27FC236}">
                <a16:creationId xmlns:a16="http://schemas.microsoft.com/office/drawing/2014/main" id="{DCE87776-1B7D-CB36-6BFA-49945B724608}"/>
              </a:ext>
            </a:extLst>
          </p:cNvPr>
          <p:cNvSpPr txBox="1">
            <a:spLocks/>
          </p:cNvSpPr>
          <p:nvPr/>
        </p:nvSpPr>
        <p:spPr>
          <a:xfrm>
            <a:off x="2286450" y="4766605"/>
            <a:ext cx="8494611" cy="71209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2000"/>
              </a:spcBef>
              <a:buFont typeface="Arial"/>
              <a:buChar char="•"/>
            </a:pPr>
            <a:r>
              <a:rPr lang="en-US" sz="1800">
                <a:latin typeface="Trebuchet MS"/>
                <a:ea typeface="ＭＳ Ｐゴシック"/>
                <a:cs typeface="Arial"/>
              </a:rPr>
              <a:t>These are the resources used to host and secure the project selection website and process</a:t>
            </a:r>
            <a:endParaRPr lang="en-US" sz="1800">
              <a:ea typeface="ＭＳ Ｐゴシック"/>
              <a:cs typeface="Arial" charset="0"/>
            </a:endParaRPr>
          </a:p>
          <a:p>
            <a:endParaRPr lang="en-US"/>
          </a:p>
        </p:txBody>
      </p:sp>
    </p:spTree>
    <p:extLst>
      <p:ext uri="{BB962C8B-B14F-4D97-AF65-F5344CB8AC3E}">
        <p14:creationId xmlns:p14="http://schemas.microsoft.com/office/powerpoint/2010/main" val="3619465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F0E5B763-3EE3-92EC-4DC7-0542A802E55E}"/>
              </a:ext>
            </a:extLst>
          </p:cNvPr>
          <p:cNvSpPr txBox="1">
            <a:spLocks/>
          </p:cNvSpPr>
          <p:nvPr/>
        </p:nvSpPr>
        <p:spPr>
          <a:xfrm>
            <a:off x="2324132" y="3751178"/>
            <a:ext cx="9867868" cy="28794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2000"/>
              </a:spcBef>
              <a:buFont typeface="Arial"/>
              <a:buChar char="•"/>
            </a:pPr>
            <a:r>
              <a:rPr lang="en-US">
                <a:latin typeface="Trebuchet MS"/>
                <a:ea typeface="ＭＳ Ｐゴシック"/>
                <a:cs typeface="Arial"/>
              </a:rPr>
              <a:t>Resources focused on the access of project selection  </a:t>
            </a:r>
            <a:endParaRPr lang="en-US" sz="1800">
              <a:ea typeface="ＭＳ Ｐゴシック"/>
              <a:cs typeface="Arial" charset="0"/>
            </a:endParaRPr>
          </a:p>
          <a:p>
            <a:pPr lvl="1"/>
            <a:r>
              <a:rPr lang="en-US"/>
              <a:t>S3 Bucket – hosts website banner</a:t>
            </a:r>
          </a:p>
          <a:p>
            <a:pPr lvl="1"/>
            <a:r>
              <a:rPr lang="en-US"/>
              <a:t>Cognito – User authentication app</a:t>
            </a:r>
          </a:p>
          <a:p>
            <a:pPr lvl="1"/>
            <a:r>
              <a:rPr lang="en-US"/>
              <a:t>RDS DB – Hosts records of project </a:t>
            </a:r>
          </a:p>
          <a:p>
            <a:pPr lvl="1"/>
            <a:r>
              <a:rPr lang="en-US"/>
              <a:t>EC2 – Virtual Server / Runs applications</a:t>
            </a:r>
          </a:p>
          <a:p>
            <a:pPr lvl="1"/>
            <a:r>
              <a:rPr lang="en-US"/>
              <a:t>Elastic Load Balancer – evenly distributes traffic across EC2</a:t>
            </a:r>
          </a:p>
          <a:p>
            <a:pPr lvl="1"/>
            <a:endParaRPr lang="en-US"/>
          </a:p>
          <a:p>
            <a:pPr lvl="1"/>
            <a:endParaRPr lang="en-US"/>
          </a:p>
        </p:txBody>
      </p:sp>
      <p:pic>
        <p:nvPicPr>
          <p:cNvPr id="13" name="Picture 12" descr="A picture containing text, screenshot, font, logo&#10;&#10;Description automatically generated">
            <a:extLst>
              <a:ext uri="{FF2B5EF4-FFF2-40B4-BE49-F238E27FC236}">
                <a16:creationId xmlns:a16="http://schemas.microsoft.com/office/drawing/2014/main" id="{8AF4BC3F-5F31-6990-94D8-ECD722B745F6}"/>
              </a:ext>
            </a:extLst>
          </p:cNvPr>
          <p:cNvPicPr>
            <a:picLocks noChangeAspect="1"/>
          </p:cNvPicPr>
          <p:nvPr/>
        </p:nvPicPr>
        <p:blipFill>
          <a:blip r:embed="rId2"/>
          <a:stretch>
            <a:fillRect/>
          </a:stretch>
        </p:blipFill>
        <p:spPr>
          <a:xfrm>
            <a:off x="2657000" y="1775987"/>
            <a:ext cx="5160645" cy="1788795"/>
          </a:xfrm>
          <a:prstGeom prst="rect">
            <a:avLst/>
          </a:prstGeom>
        </p:spPr>
      </p:pic>
      <p:sp>
        <p:nvSpPr>
          <p:cNvPr id="4" name="Title 1">
            <a:extLst>
              <a:ext uri="{FF2B5EF4-FFF2-40B4-BE49-F238E27FC236}">
                <a16:creationId xmlns:a16="http://schemas.microsoft.com/office/drawing/2014/main" id="{43DA06CE-ED89-3EA9-FAD4-EBD2E656C2B5}"/>
              </a:ext>
            </a:extLst>
          </p:cNvPr>
          <p:cNvSpPr txBox="1">
            <a:spLocks/>
          </p:cNvSpPr>
          <p:nvPr/>
        </p:nvSpPr>
        <p:spPr>
          <a:xfrm>
            <a:off x="2332990" y="405435"/>
            <a:ext cx="9718653" cy="11841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sz="3600"/>
              <a:t>Resource Management</a:t>
            </a:r>
            <a:endParaRPr lang="en-US" sz="3600">
              <a:cs typeface="Arial"/>
            </a:endParaRPr>
          </a:p>
        </p:txBody>
      </p:sp>
    </p:spTree>
    <p:extLst>
      <p:ext uri="{BB962C8B-B14F-4D97-AF65-F5344CB8AC3E}">
        <p14:creationId xmlns:p14="http://schemas.microsoft.com/office/powerpoint/2010/main" val="4233331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8359D-570E-1512-3324-147B363C6F85}"/>
              </a:ext>
            </a:extLst>
          </p:cNvPr>
          <p:cNvSpPr>
            <a:spLocks noGrp="1"/>
          </p:cNvSpPr>
          <p:nvPr>
            <p:ph type="title"/>
          </p:nvPr>
        </p:nvSpPr>
        <p:spPr>
          <a:xfrm>
            <a:off x="1920239" y="79383"/>
            <a:ext cx="9828416" cy="1184156"/>
          </a:xfrm>
        </p:spPr>
        <p:txBody>
          <a:bodyPr>
            <a:normAutofit/>
          </a:bodyPr>
          <a:lstStyle/>
          <a:p>
            <a:r>
              <a:rPr lang="en-US"/>
              <a:t>Sequence Diagrams - End User</a:t>
            </a:r>
            <a:endParaRPr lang="en-US">
              <a:cs typeface="Arial"/>
            </a:endParaRPr>
          </a:p>
        </p:txBody>
      </p:sp>
      <p:grpSp>
        <p:nvGrpSpPr>
          <p:cNvPr id="54" name="Group 53">
            <a:extLst>
              <a:ext uri="{FF2B5EF4-FFF2-40B4-BE49-F238E27FC236}">
                <a16:creationId xmlns:a16="http://schemas.microsoft.com/office/drawing/2014/main" id="{971FD6FE-B357-EB06-C1D8-1CAD9DA608C6}"/>
              </a:ext>
            </a:extLst>
          </p:cNvPr>
          <p:cNvGrpSpPr/>
          <p:nvPr/>
        </p:nvGrpSpPr>
        <p:grpSpPr>
          <a:xfrm>
            <a:off x="6652721" y="1807686"/>
            <a:ext cx="1877312" cy="3185261"/>
            <a:chOff x="2107732" y="2809542"/>
            <a:chExt cx="1877312" cy="3036826"/>
          </a:xfrm>
        </p:grpSpPr>
        <p:grpSp>
          <p:nvGrpSpPr>
            <p:cNvPr id="14" name="Group 13">
              <a:extLst>
                <a:ext uri="{FF2B5EF4-FFF2-40B4-BE49-F238E27FC236}">
                  <a16:creationId xmlns:a16="http://schemas.microsoft.com/office/drawing/2014/main" id="{E9584520-5D55-1C0C-E1EE-A70FB86240FD}"/>
                </a:ext>
              </a:extLst>
            </p:cNvPr>
            <p:cNvGrpSpPr/>
            <p:nvPr/>
          </p:nvGrpSpPr>
          <p:grpSpPr>
            <a:xfrm>
              <a:off x="2107732" y="2809542"/>
              <a:ext cx="1877312" cy="3036826"/>
              <a:chOff x="6398364" y="267616"/>
              <a:chExt cx="4591051" cy="6675223"/>
            </a:xfrm>
          </p:grpSpPr>
          <p:pic>
            <p:nvPicPr>
              <p:cNvPr id="11" name="Picture 10">
                <a:extLst>
                  <a:ext uri="{FF2B5EF4-FFF2-40B4-BE49-F238E27FC236}">
                    <a16:creationId xmlns:a16="http://schemas.microsoft.com/office/drawing/2014/main" id="{830A80E5-10B4-CB23-D84D-9CA4FE766DCF}"/>
                  </a:ext>
                </a:extLst>
              </p:cNvPr>
              <p:cNvPicPr>
                <a:picLocks noChangeAspect="1"/>
              </p:cNvPicPr>
              <p:nvPr/>
            </p:nvPicPr>
            <p:blipFill>
              <a:blip r:embed="rId2"/>
              <a:stretch>
                <a:fillRect/>
              </a:stretch>
            </p:blipFill>
            <p:spPr>
              <a:xfrm>
                <a:off x="6398364" y="267616"/>
                <a:ext cx="4591051" cy="533400"/>
              </a:xfrm>
              <a:prstGeom prst="rect">
                <a:avLst/>
              </a:prstGeom>
            </p:spPr>
          </p:pic>
          <p:pic>
            <p:nvPicPr>
              <p:cNvPr id="13" name="Picture 12">
                <a:extLst>
                  <a:ext uri="{FF2B5EF4-FFF2-40B4-BE49-F238E27FC236}">
                    <a16:creationId xmlns:a16="http://schemas.microsoft.com/office/drawing/2014/main" id="{CE93539D-4614-FEA5-8EE7-5CACE1EFC583}"/>
                  </a:ext>
                </a:extLst>
              </p:cNvPr>
              <p:cNvPicPr>
                <a:picLocks noChangeAspect="1"/>
              </p:cNvPicPr>
              <p:nvPr/>
            </p:nvPicPr>
            <p:blipFill>
              <a:blip r:embed="rId3"/>
              <a:stretch>
                <a:fillRect/>
              </a:stretch>
            </p:blipFill>
            <p:spPr>
              <a:xfrm>
                <a:off x="6398365" y="812050"/>
                <a:ext cx="4591050" cy="6130789"/>
              </a:xfrm>
              <a:prstGeom prst="rect">
                <a:avLst/>
              </a:prstGeom>
            </p:spPr>
          </p:pic>
        </p:grpSp>
        <p:sp>
          <p:nvSpPr>
            <p:cNvPr id="49" name="TextBox 48">
              <a:extLst>
                <a:ext uri="{FF2B5EF4-FFF2-40B4-BE49-F238E27FC236}">
                  <a16:creationId xmlns:a16="http://schemas.microsoft.com/office/drawing/2014/main" id="{E68F4CDD-CC64-1446-CC92-14A15CD6CDEB}"/>
                </a:ext>
              </a:extLst>
            </p:cNvPr>
            <p:cNvSpPr txBox="1"/>
            <p:nvPr/>
          </p:nvSpPr>
          <p:spPr>
            <a:xfrm>
              <a:off x="2193194" y="5324516"/>
              <a:ext cx="518475" cy="440151"/>
            </a:xfrm>
            <a:prstGeom prst="rect">
              <a:avLst/>
            </a:prstGeom>
            <a:noFill/>
          </p:spPr>
          <p:txBody>
            <a:bodyPr wrap="square" rtlCol="0">
              <a:spAutoFit/>
            </a:bodyPr>
            <a:lstStyle/>
            <a:p>
              <a:r>
                <a:rPr lang="en-US" sz="2400" b="1">
                  <a:solidFill>
                    <a:srgbClr val="FFFF00"/>
                  </a:solidFill>
                  <a:highlight>
                    <a:srgbClr val="000080"/>
                  </a:highlight>
                </a:rPr>
                <a:t>3</a:t>
              </a:r>
              <a:endParaRPr lang="en-US" b="1">
                <a:solidFill>
                  <a:srgbClr val="FFFF00"/>
                </a:solidFill>
                <a:highlight>
                  <a:srgbClr val="000080"/>
                </a:highlight>
              </a:endParaRPr>
            </a:p>
          </p:txBody>
        </p:sp>
      </p:grpSp>
      <p:grpSp>
        <p:nvGrpSpPr>
          <p:cNvPr id="55" name="Group 54">
            <a:extLst>
              <a:ext uri="{FF2B5EF4-FFF2-40B4-BE49-F238E27FC236}">
                <a16:creationId xmlns:a16="http://schemas.microsoft.com/office/drawing/2014/main" id="{03FB94A2-AC0C-8AC4-27D7-35925B75F9CC}"/>
              </a:ext>
            </a:extLst>
          </p:cNvPr>
          <p:cNvGrpSpPr/>
          <p:nvPr/>
        </p:nvGrpSpPr>
        <p:grpSpPr>
          <a:xfrm>
            <a:off x="4681471" y="1858384"/>
            <a:ext cx="1877312" cy="3141237"/>
            <a:chOff x="4298311" y="2809539"/>
            <a:chExt cx="1877312" cy="3036820"/>
          </a:xfrm>
        </p:grpSpPr>
        <p:grpSp>
          <p:nvGrpSpPr>
            <p:cNvPr id="28" name="Group 27">
              <a:extLst>
                <a:ext uri="{FF2B5EF4-FFF2-40B4-BE49-F238E27FC236}">
                  <a16:creationId xmlns:a16="http://schemas.microsoft.com/office/drawing/2014/main" id="{1AD90592-039D-67A6-CC84-9203C58EEA33}"/>
                </a:ext>
              </a:extLst>
            </p:cNvPr>
            <p:cNvGrpSpPr/>
            <p:nvPr/>
          </p:nvGrpSpPr>
          <p:grpSpPr>
            <a:xfrm>
              <a:off x="4298311" y="2809539"/>
              <a:ext cx="1877312" cy="3036820"/>
              <a:chOff x="8268831" y="1825461"/>
              <a:chExt cx="1767375" cy="2943492"/>
            </a:xfrm>
          </p:grpSpPr>
          <p:pic>
            <p:nvPicPr>
              <p:cNvPr id="24" name="Picture 23">
                <a:extLst>
                  <a:ext uri="{FF2B5EF4-FFF2-40B4-BE49-F238E27FC236}">
                    <a16:creationId xmlns:a16="http://schemas.microsoft.com/office/drawing/2014/main" id="{132FD1E8-8420-4AE7-932F-632CFE2D2B1A}"/>
                  </a:ext>
                </a:extLst>
              </p:cNvPr>
              <p:cNvPicPr>
                <a:picLocks noChangeAspect="1"/>
              </p:cNvPicPr>
              <p:nvPr/>
            </p:nvPicPr>
            <p:blipFill>
              <a:blip r:embed="rId4"/>
              <a:stretch>
                <a:fillRect/>
              </a:stretch>
            </p:blipFill>
            <p:spPr>
              <a:xfrm>
                <a:off x="8302065" y="1825461"/>
                <a:ext cx="1709990" cy="154353"/>
              </a:xfrm>
              <a:prstGeom prst="rect">
                <a:avLst/>
              </a:prstGeom>
            </p:spPr>
          </p:pic>
          <p:pic>
            <p:nvPicPr>
              <p:cNvPr id="27" name="Picture 26">
                <a:extLst>
                  <a:ext uri="{FF2B5EF4-FFF2-40B4-BE49-F238E27FC236}">
                    <a16:creationId xmlns:a16="http://schemas.microsoft.com/office/drawing/2014/main" id="{7F3A8823-632B-18A6-D085-D87B01BBB72D}"/>
                  </a:ext>
                </a:extLst>
              </p:cNvPr>
              <p:cNvPicPr>
                <a:picLocks noChangeAspect="1"/>
              </p:cNvPicPr>
              <p:nvPr/>
            </p:nvPicPr>
            <p:blipFill>
              <a:blip r:embed="rId5"/>
              <a:stretch>
                <a:fillRect/>
              </a:stretch>
            </p:blipFill>
            <p:spPr>
              <a:xfrm>
                <a:off x="8268831" y="1979814"/>
                <a:ext cx="1767375" cy="2789139"/>
              </a:xfrm>
              <a:prstGeom prst="rect">
                <a:avLst/>
              </a:prstGeom>
            </p:spPr>
          </p:pic>
        </p:grpSp>
        <p:sp>
          <p:nvSpPr>
            <p:cNvPr id="50" name="TextBox 49">
              <a:extLst>
                <a:ext uri="{FF2B5EF4-FFF2-40B4-BE49-F238E27FC236}">
                  <a16:creationId xmlns:a16="http://schemas.microsoft.com/office/drawing/2014/main" id="{28C08B58-5188-8200-B69B-5ABB846BC49C}"/>
                </a:ext>
              </a:extLst>
            </p:cNvPr>
            <p:cNvSpPr txBox="1"/>
            <p:nvPr/>
          </p:nvSpPr>
          <p:spPr>
            <a:xfrm>
              <a:off x="4392249" y="5332087"/>
              <a:ext cx="518475" cy="446319"/>
            </a:xfrm>
            <a:prstGeom prst="rect">
              <a:avLst/>
            </a:prstGeom>
            <a:noFill/>
          </p:spPr>
          <p:txBody>
            <a:bodyPr wrap="square" rtlCol="0">
              <a:spAutoFit/>
            </a:bodyPr>
            <a:lstStyle/>
            <a:p>
              <a:r>
                <a:rPr lang="en-US" sz="2400" b="1">
                  <a:solidFill>
                    <a:srgbClr val="FFFF00"/>
                  </a:solidFill>
                  <a:highlight>
                    <a:srgbClr val="000080"/>
                  </a:highlight>
                </a:rPr>
                <a:t>2</a:t>
              </a:r>
              <a:endParaRPr lang="en-US" b="1">
                <a:solidFill>
                  <a:srgbClr val="FFFF00"/>
                </a:solidFill>
                <a:highlight>
                  <a:srgbClr val="000080"/>
                </a:highlight>
              </a:endParaRPr>
            </a:p>
          </p:txBody>
        </p:sp>
      </p:grpSp>
      <p:grpSp>
        <p:nvGrpSpPr>
          <p:cNvPr id="56" name="Group 55">
            <a:extLst>
              <a:ext uri="{FF2B5EF4-FFF2-40B4-BE49-F238E27FC236}">
                <a16:creationId xmlns:a16="http://schemas.microsoft.com/office/drawing/2014/main" id="{75368BF4-39B1-0D5C-03F7-2005E229A4A0}"/>
              </a:ext>
            </a:extLst>
          </p:cNvPr>
          <p:cNvGrpSpPr/>
          <p:nvPr/>
        </p:nvGrpSpPr>
        <p:grpSpPr>
          <a:xfrm>
            <a:off x="1936054" y="1858379"/>
            <a:ext cx="2642261" cy="3141242"/>
            <a:chOff x="7484357" y="956548"/>
            <a:chExt cx="2642261" cy="3141242"/>
          </a:xfrm>
        </p:grpSpPr>
        <p:grpSp>
          <p:nvGrpSpPr>
            <p:cNvPr id="37" name="Group 36">
              <a:extLst>
                <a:ext uri="{FF2B5EF4-FFF2-40B4-BE49-F238E27FC236}">
                  <a16:creationId xmlns:a16="http://schemas.microsoft.com/office/drawing/2014/main" id="{80187B05-B458-283A-D745-CCE0FB21681C}"/>
                </a:ext>
              </a:extLst>
            </p:cNvPr>
            <p:cNvGrpSpPr/>
            <p:nvPr/>
          </p:nvGrpSpPr>
          <p:grpSpPr>
            <a:xfrm>
              <a:off x="7484357" y="956548"/>
              <a:ext cx="2642261" cy="3141242"/>
              <a:chOff x="7626285" y="1263539"/>
              <a:chExt cx="3830759" cy="4255720"/>
            </a:xfrm>
          </p:grpSpPr>
          <p:grpSp>
            <p:nvGrpSpPr>
              <p:cNvPr id="34" name="Group 33">
                <a:extLst>
                  <a:ext uri="{FF2B5EF4-FFF2-40B4-BE49-F238E27FC236}">
                    <a16:creationId xmlns:a16="http://schemas.microsoft.com/office/drawing/2014/main" id="{91730655-6F08-3FCC-80BF-646B628D02B9}"/>
                  </a:ext>
                </a:extLst>
              </p:cNvPr>
              <p:cNvGrpSpPr/>
              <p:nvPr/>
            </p:nvGrpSpPr>
            <p:grpSpPr>
              <a:xfrm>
                <a:off x="7626285" y="1263539"/>
                <a:ext cx="3830759" cy="2359074"/>
                <a:chOff x="6853214" y="2736352"/>
                <a:chExt cx="3849685" cy="2279603"/>
              </a:xfrm>
            </p:grpSpPr>
            <p:pic>
              <p:nvPicPr>
                <p:cNvPr id="30" name="Picture 29">
                  <a:extLst>
                    <a:ext uri="{FF2B5EF4-FFF2-40B4-BE49-F238E27FC236}">
                      <a16:creationId xmlns:a16="http://schemas.microsoft.com/office/drawing/2014/main" id="{20DBF09B-CB8E-F6CE-7855-2B0542CE0201}"/>
                    </a:ext>
                  </a:extLst>
                </p:cNvPr>
                <p:cNvPicPr>
                  <a:picLocks noChangeAspect="1"/>
                </p:cNvPicPr>
                <p:nvPr/>
              </p:nvPicPr>
              <p:blipFill>
                <a:blip r:embed="rId6"/>
                <a:stretch>
                  <a:fillRect/>
                </a:stretch>
              </p:blipFill>
              <p:spPr>
                <a:xfrm>
                  <a:off x="6853214" y="3122125"/>
                  <a:ext cx="3849685" cy="1893830"/>
                </a:xfrm>
                <a:prstGeom prst="rect">
                  <a:avLst/>
                </a:prstGeom>
              </p:spPr>
            </p:pic>
            <p:pic>
              <p:nvPicPr>
                <p:cNvPr id="32" name="Picture 31">
                  <a:extLst>
                    <a:ext uri="{FF2B5EF4-FFF2-40B4-BE49-F238E27FC236}">
                      <a16:creationId xmlns:a16="http://schemas.microsoft.com/office/drawing/2014/main" id="{D4C066FF-22E7-2797-AAC1-42959A4AC9BC}"/>
                    </a:ext>
                  </a:extLst>
                </p:cNvPr>
                <p:cNvPicPr>
                  <a:picLocks noChangeAspect="1"/>
                </p:cNvPicPr>
                <p:nvPr/>
              </p:nvPicPr>
              <p:blipFill rotWithShape="1">
                <a:blip r:embed="rId7"/>
                <a:srcRect b="23809"/>
                <a:stretch/>
              </p:blipFill>
              <p:spPr>
                <a:xfrm>
                  <a:off x="6853214" y="2736352"/>
                  <a:ext cx="3849685" cy="385772"/>
                </a:xfrm>
                <a:prstGeom prst="rect">
                  <a:avLst/>
                </a:prstGeom>
              </p:spPr>
            </p:pic>
          </p:grpSp>
          <p:pic>
            <p:nvPicPr>
              <p:cNvPr id="36" name="Picture 35">
                <a:extLst>
                  <a:ext uri="{FF2B5EF4-FFF2-40B4-BE49-F238E27FC236}">
                    <a16:creationId xmlns:a16="http://schemas.microsoft.com/office/drawing/2014/main" id="{B273D0EA-D4A8-8216-A26B-4DC3BA8E1186}"/>
                  </a:ext>
                </a:extLst>
              </p:cNvPr>
              <p:cNvPicPr>
                <a:picLocks noChangeAspect="1"/>
              </p:cNvPicPr>
              <p:nvPr/>
            </p:nvPicPr>
            <p:blipFill>
              <a:blip r:embed="rId8"/>
              <a:stretch>
                <a:fillRect/>
              </a:stretch>
            </p:blipFill>
            <p:spPr>
              <a:xfrm>
                <a:off x="7626285" y="3622613"/>
                <a:ext cx="3830758" cy="1896646"/>
              </a:xfrm>
              <a:prstGeom prst="rect">
                <a:avLst/>
              </a:prstGeom>
            </p:spPr>
          </p:pic>
        </p:grpSp>
        <p:sp>
          <p:nvSpPr>
            <p:cNvPr id="51" name="TextBox 50">
              <a:extLst>
                <a:ext uri="{FF2B5EF4-FFF2-40B4-BE49-F238E27FC236}">
                  <a16:creationId xmlns:a16="http://schemas.microsoft.com/office/drawing/2014/main" id="{F5D17D98-6EEF-62D7-D2A1-99354DE911DB}"/>
                </a:ext>
              </a:extLst>
            </p:cNvPr>
            <p:cNvSpPr txBox="1"/>
            <p:nvPr/>
          </p:nvSpPr>
          <p:spPr>
            <a:xfrm>
              <a:off x="7484357" y="3588682"/>
              <a:ext cx="518475" cy="461665"/>
            </a:xfrm>
            <a:prstGeom prst="rect">
              <a:avLst/>
            </a:prstGeom>
            <a:noFill/>
          </p:spPr>
          <p:txBody>
            <a:bodyPr wrap="square" rtlCol="0">
              <a:spAutoFit/>
            </a:bodyPr>
            <a:lstStyle/>
            <a:p>
              <a:r>
                <a:rPr lang="en-US" sz="2400" b="1">
                  <a:solidFill>
                    <a:srgbClr val="FFFF00"/>
                  </a:solidFill>
                  <a:highlight>
                    <a:srgbClr val="000080"/>
                  </a:highlight>
                </a:rPr>
                <a:t>1</a:t>
              </a:r>
              <a:endParaRPr lang="en-US" b="1">
                <a:solidFill>
                  <a:srgbClr val="FFFF00"/>
                </a:solidFill>
                <a:highlight>
                  <a:srgbClr val="000080"/>
                </a:highlight>
              </a:endParaRPr>
            </a:p>
          </p:txBody>
        </p:sp>
      </p:grpSp>
      <p:grpSp>
        <p:nvGrpSpPr>
          <p:cNvPr id="57" name="Group 56">
            <a:extLst>
              <a:ext uri="{FF2B5EF4-FFF2-40B4-BE49-F238E27FC236}">
                <a16:creationId xmlns:a16="http://schemas.microsoft.com/office/drawing/2014/main" id="{AB4E95E9-3357-A9E2-718D-46D87F8F6BF6}"/>
              </a:ext>
            </a:extLst>
          </p:cNvPr>
          <p:cNvGrpSpPr/>
          <p:nvPr/>
        </p:nvGrpSpPr>
        <p:grpSpPr>
          <a:xfrm>
            <a:off x="8728790" y="2470513"/>
            <a:ext cx="3369120" cy="2287145"/>
            <a:chOff x="8822880" y="4211224"/>
            <a:chExt cx="3369120" cy="2108405"/>
          </a:xfrm>
        </p:grpSpPr>
        <p:grpSp>
          <p:nvGrpSpPr>
            <p:cNvPr id="42" name="Group 41">
              <a:extLst>
                <a:ext uri="{FF2B5EF4-FFF2-40B4-BE49-F238E27FC236}">
                  <a16:creationId xmlns:a16="http://schemas.microsoft.com/office/drawing/2014/main" id="{AD398798-60C9-04F1-7D1C-CF9E48E7A643}"/>
                </a:ext>
              </a:extLst>
            </p:cNvPr>
            <p:cNvGrpSpPr/>
            <p:nvPr/>
          </p:nvGrpSpPr>
          <p:grpSpPr>
            <a:xfrm>
              <a:off x="8844393" y="4211224"/>
              <a:ext cx="3347607" cy="2108405"/>
              <a:chOff x="4741408" y="1732958"/>
              <a:chExt cx="6160991" cy="3242264"/>
            </a:xfrm>
          </p:grpSpPr>
          <p:pic>
            <p:nvPicPr>
              <p:cNvPr id="39" name="Picture 38">
                <a:extLst>
                  <a:ext uri="{FF2B5EF4-FFF2-40B4-BE49-F238E27FC236}">
                    <a16:creationId xmlns:a16="http://schemas.microsoft.com/office/drawing/2014/main" id="{7130B90D-EA96-E4DA-19ED-ABFA0849C7CB}"/>
                  </a:ext>
                </a:extLst>
              </p:cNvPr>
              <p:cNvPicPr>
                <a:picLocks noChangeAspect="1"/>
              </p:cNvPicPr>
              <p:nvPr/>
            </p:nvPicPr>
            <p:blipFill>
              <a:blip r:embed="rId9"/>
              <a:stretch>
                <a:fillRect/>
              </a:stretch>
            </p:blipFill>
            <p:spPr>
              <a:xfrm>
                <a:off x="4741408" y="1732958"/>
                <a:ext cx="6160991" cy="288889"/>
              </a:xfrm>
              <a:prstGeom prst="rect">
                <a:avLst/>
              </a:prstGeom>
            </p:spPr>
          </p:pic>
          <p:pic>
            <p:nvPicPr>
              <p:cNvPr id="41" name="Picture 40">
                <a:extLst>
                  <a:ext uri="{FF2B5EF4-FFF2-40B4-BE49-F238E27FC236}">
                    <a16:creationId xmlns:a16="http://schemas.microsoft.com/office/drawing/2014/main" id="{AFDADF87-A019-3DE9-DACE-3EFE092BFB45}"/>
                  </a:ext>
                </a:extLst>
              </p:cNvPr>
              <p:cNvPicPr>
                <a:picLocks noChangeAspect="1"/>
              </p:cNvPicPr>
              <p:nvPr/>
            </p:nvPicPr>
            <p:blipFill>
              <a:blip r:embed="rId10"/>
              <a:stretch>
                <a:fillRect/>
              </a:stretch>
            </p:blipFill>
            <p:spPr>
              <a:xfrm>
                <a:off x="4741408" y="1944464"/>
                <a:ext cx="6160991" cy="3030758"/>
              </a:xfrm>
              <a:prstGeom prst="rect">
                <a:avLst/>
              </a:prstGeom>
            </p:spPr>
          </p:pic>
        </p:grpSp>
        <p:sp>
          <p:nvSpPr>
            <p:cNvPr id="52" name="TextBox 51">
              <a:extLst>
                <a:ext uri="{FF2B5EF4-FFF2-40B4-BE49-F238E27FC236}">
                  <a16:creationId xmlns:a16="http://schemas.microsoft.com/office/drawing/2014/main" id="{418A9A7B-E0FA-DB81-5E28-D71F6A3FDA87}"/>
                </a:ext>
              </a:extLst>
            </p:cNvPr>
            <p:cNvSpPr txBox="1"/>
            <p:nvPr/>
          </p:nvSpPr>
          <p:spPr>
            <a:xfrm>
              <a:off x="8822880" y="5741112"/>
              <a:ext cx="518475" cy="461665"/>
            </a:xfrm>
            <a:prstGeom prst="rect">
              <a:avLst/>
            </a:prstGeom>
            <a:noFill/>
          </p:spPr>
          <p:txBody>
            <a:bodyPr wrap="square" rtlCol="0">
              <a:spAutoFit/>
            </a:bodyPr>
            <a:lstStyle/>
            <a:p>
              <a:r>
                <a:rPr lang="en-US" sz="2400" b="1">
                  <a:solidFill>
                    <a:srgbClr val="FFFF00"/>
                  </a:solidFill>
                  <a:highlight>
                    <a:srgbClr val="000080"/>
                  </a:highlight>
                </a:rPr>
                <a:t>4</a:t>
              </a:r>
              <a:endParaRPr lang="en-US" b="1">
                <a:solidFill>
                  <a:srgbClr val="FFFF00"/>
                </a:solidFill>
                <a:highlight>
                  <a:srgbClr val="000080"/>
                </a:highlight>
              </a:endParaRPr>
            </a:p>
          </p:txBody>
        </p:sp>
      </p:grpSp>
    </p:spTree>
    <p:extLst>
      <p:ext uri="{BB962C8B-B14F-4D97-AF65-F5344CB8AC3E}">
        <p14:creationId xmlns:p14="http://schemas.microsoft.com/office/powerpoint/2010/main" val="1407497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D5371-A8D3-624C-CD3F-D3E6EEC5D9E5}"/>
              </a:ext>
            </a:extLst>
          </p:cNvPr>
          <p:cNvSpPr>
            <a:spLocks noGrp="1"/>
          </p:cNvSpPr>
          <p:nvPr>
            <p:ph type="title"/>
          </p:nvPr>
        </p:nvSpPr>
        <p:spPr>
          <a:xfrm>
            <a:off x="1876060" y="532435"/>
            <a:ext cx="4270249" cy="1184156"/>
          </a:xfrm>
        </p:spPr>
        <p:txBody>
          <a:bodyPr/>
          <a:lstStyle/>
          <a:p>
            <a:r>
              <a:rPr lang="en-US"/>
              <a:t>UML Use Case </a:t>
            </a:r>
          </a:p>
        </p:txBody>
      </p:sp>
      <p:pic>
        <p:nvPicPr>
          <p:cNvPr id="9" name="Picture 8" descr="A picture containing text, diagram, line, plot&#10;&#10;Description automatically generated">
            <a:extLst>
              <a:ext uri="{FF2B5EF4-FFF2-40B4-BE49-F238E27FC236}">
                <a16:creationId xmlns:a16="http://schemas.microsoft.com/office/drawing/2014/main" id="{779F1432-3049-8FEB-95D6-F6BFE1CFC8C3}"/>
              </a:ext>
            </a:extLst>
          </p:cNvPr>
          <p:cNvPicPr>
            <a:picLocks noChangeAspect="1"/>
          </p:cNvPicPr>
          <p:nvPr/>
        </p:nvPicPr>
        <p:blipFill>
          <a:blip r:embed="rId2"/>
          <a:stretch>
            <a:fillRect/>
          </a:stretch>
        </p:blipFill>
        <p:spPr>
          <a:xfrm>
            <a:off x="3172968" y="1879184"/>
            <a:ext cx="6934962" cy="4094134"/>
          </a:xfrm>
          <a:prstGeom prst="rect">
            <a:avLst/>
          </a:prstGeom>
        </p:spPr>
      </p:pic>
    </p:spTree>
    <p:extLst>
      <p:ext uri="{BB962C8B-B14F-4D97-AF65-F5344CB8AC3E}">
        <p14:creationId xmlns:p14="http://schemas.microsoft.com/office/powerpoint/2010/main" val="590107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3642E-C074-364F-47C5-CC17C4D20443}"/>
              </a:ext>
            </a:extLst>
          </p:cNvPr>
          <p:cNvSpPr>
            <a:spLocks noGrp="1"/>
          </p:cNvSpPr>
          <p:nvPr>
            <p:ph type="title"/>
          </p:nvPr>
        </p:nvSpPr>
        <p:spPr/>
        <p:txBody>
          <a:bodyPr/>
          <a:lstStyle/>
          <a:p>
            <a:r>
              <a:rPr lang="en-US">
                <a:cs typeface="Arial"/>
              </a:rPr>
              <a:t>Security Features</a:t>
            </a:r>
          </a:p>
        </p:txBody>
      </p:sp>
      <p:sp>
        <p:nvSpPr>
          <p:cNvPr id="3" name="Content Placeholder 2">
            <a:extLst>
              <a:ext uri="{FF2B5EF4-FFF2-40B4-BE49-F238E27FC236}">
                <a16:creationId xmlns:a16="http://schemas.microsoft.com/office/drawing/2014/main" id="{25FA261C-E120-1493-5D83-2D4EC6ACE605}"/>
              </a:ext>
            </a:extLst>
          </p:cNvPr>
          <p:cNvSpPr>
            <a:spLocks noGrp="1"/>
          </p:cNvSpPr>
          <p:nvPr>
            <p:ph sz="half" idx="14"/>
          </p:nvPr>
        </p:nvSpPr>
        <p:spPr>
          <a:xfrm>
            <a:off x="1917998" y="1825625"/>
            <a:ext cx="9722238" cy="3955415"/>
          </a:xfrm>
        </p:spPr>
        <p:txBody>
          <a:bodyPr vert="horz" lIns="91440" tIns="45720" rIns="91440" bIns="45720" rtlCol="0" anchor="t">
            <a:normAutofit lnSpcReduction="10000"/>
          </a:bodyPr>
          <a:lstStyle/>
          <a:p>
            <a:pPr>
              <a:lnSpc>
                <a:spcPct val="150000"/>
              </a:lnSpc>
            </a:pPr>
            <a:r>
              <a:rPr lang="en-US">
                <a:cs typeface="Arial"/>
              </a:rPr>
              <a:t>VPC – Network Isolation, Security Groups, Network ACL, VPN, Encryption</a:t>
            </a:r>
            <a:endParaRPr lang="en-US"/>
          </a:p>
          <a:p>
            <a:pPr>
              <a:lnSpc>
                <a:spcPct val="150000"/>
              </a:lnSpc>
            </a:pPr>
            <a:r>
              <a:rPr lang="en-US">
                <a:cs typeface="Arial"/>
              </a:rPr>
              <a:t>EC2 – Secure virtualized OS</a:t>
            </a:r>
          </a:p>
          <a:p>
            <a:pPr>
              <a:lnSpc>
                <a:spcPct val="150000"/>
              </a:lnSpc>
            </a:pPr>
            <a:r>
              <a:rPr lang="en-US">
                <a:cs typeface="Arial"/>
              </a:rPr>
              <a:t>Elastic Load Balancers – Distribute incoming traffic across multiple targets</a:t>
            </a:r>
          </a:p>
          <a:p>
            <a:pPr>
              <a:lnSpc>
                <a:spcPct val="150000"/>
              </a:lnSpc>
            </a:pPr>
            <a:r>
              <a:rPr lang="en-US">
                <a:cs typeface="Arial"/>
              </a:rPr>
              <a:t>RDS – Provides secure instance to host database</a:t>
            </a:r>
          </a:p>
          <a:p>
            <a:pPr>
              <a:lnSpc>
                <a:spcPct val="150000"/>
              </a:lnSpc>
            </a:pPr>
            <a:r>
              <a:rPr lang="en-US">
                <a:cs typeface="Arial"/>
              </a:rPr>
              <a:t>S3 – Secure and scalable storage</a:t>
            </a:r>
          </a:p>
          <a:p>
            <a:pPr>
              <a:lnSpc>
                <a:spcPct val="150000"/>
              </a:lnSpc>
            </a:pPr>
            <a:r>
              <a:rPr lang="en-US">
                <a:cs typeface="Arial"/>
              </a:rPr>
              <a:t>Cognito – Provides secure sign-up and sign-in features</a:t>
            </a:r>
          </a:p>
          <a:p>
            <a:pPr>
              <a:lnSpc>
                <a:spcPct val="150000"/>
              </a:lnSpc>
            </a:pPr>
            <a:r>
              <a:rPr lang="en-US">
                <a:cs typeface="Arial"/>
              </a:rPr>
              <a:t>CloudTrail – Monitors and records account activity across AWS infrastructure</a:t>
            </a:r>
          </a:p>
          <a:p>
            <a:pPr lvl="1">
              <a:lnSpc>
                <a:spcPct val="150000"/>
              </a:lnSpc>
            </a:pPr>
            <a:endParaRPr lang="en-US">
              <a:cs typeface="Arial"/>
            </a:endParaRPr>
          </a:p>
          <a:p>
            <a:pPr lvl="1">
              <a:lnSpc>
                <a:spcPct val="150000"/>
              </a:lnSpc>
              <a:buFont typeface="Courier New" panose="020B0604020202020204" pitchFamily="34" charset="0"/>
              <a:buChar char="o"/>
            </a:pPr>
            <a:endParaRPr lang="en-US">
              <a:cs typeface="Arial"/>
            </a:endParaRPr>
          </a:p>
        </p:txBody>
      </p:sp>
    </p:spTree>
    <p:extLst>
      <p:ext uri="{BB962C8B-B14F-4D97-AF65-F5344CB8AC3E}">
        <p14:creationId xmlns:p14="http://schemas.microsoft.com/office/powerpoint/2010/main" val="76748833"/>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340ED3D5F846429B8218E905A98EFE" ma:contentTypeVersion="2" ma:contentTypeDescription="Create a new document." ma:contentTypeScope="" ma:versionID="af059ac2e4d612f0b9754fb8f450b068">
  <xsd:schema xmlns:xsd="http://www.w3.org/2001/XMLSchema" xmlns:xs="http://www.w3.org/2001/XMLSchema" xmlns:p="http://schemas.microsoft.com/office/2006/metadata/properties" xmlns:ns2="988a70b8-f118-4558-afb7-609ce21ee69c" targetNamespace="http://schemas.microsoft.com/office/2006/metadata/properties" ma:root="true" ma:fieldsID="709a05344fa2dd1c79c7699d6d17443e" ns2:_="">
    <xsd:import namespace="988a70b8-f118-4558-afb7-609ce21ee69c"/>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8a70b8-f118-4558-afb7-609ce21ee6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1AA12AD-E22D-4328-BF87-23A0390F5240}">
  <ds:schemaRefs>
    <ds:schemaRef ds:uri="988a70b8-f118-4558-afb7-609ce21ee69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7899C4F-194D-47FC-918D-4EED357B8EAD}">
  <ds:schemaRefs>
    <ds:schemaRef ds:uri="http://purl.org/dc/dcmitype/"/>
    <ds:schemaRef ds:uri="http://schemas.microsoft.com/office/2006/metadata/properties"/>
    <ds:schemaRef ds:uri="988a70b8-f118-4558-afb7-609ce21ee69c"/>
    <ds:schemaRef ds:uri="http://purl.org/dc/terms/"/>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738</Words>
  <Application>Microsoft Office PowerPoint</Application>
  <PresentationFormat>Widescreen</PresentationFormat>
  <Paragraphs>104</Paragraphs>
  <Slides>15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Calibri Light</vt:lpstr>
      <vt:lpstr>Courier New</vt:lpstr>
      <vt:lpstr>Trebuchet MS</vt:lpstr>
      <vt:lpstr>Office Theme</vt:lpstr>
      <vt:lpstr>Custom Design</vt:lpstr>
      <vt:lpstr>Capstone Project Selection Secured by AWS</vt:lpstr>
      <vt:lpstr>PowerPoint Presentation</vt:lpstr>
      <vt:lpstr>Problem</vt:lpstr>
      <vt:lpstr>System Architecture</vt:lpstr>
      <vt:lpstr>Sequence Diagrams – Overall Resources</vt:lpstr>
      <vt:lpstr>PowerPoint Presentation</vt:lpstr>
      <vt:lpstr>Sequence Diagrams - End User</vt:lpstr>
      <vt:lpstr>UML Use Case </vt:lpstr>
      <vt:lpstr>Security Features</vt:lpstr>
      <vt:lpstr>PowerPoint Presentation</vt:lpstr>
      <vt:lpstr>Risk Analysis</vt:lpstr>
      <vt:lpstr>Security Recommendations</vt:lpstr>
      <vt:lpstr>System Requirement</vt:lpstr>
      <vt:lpstr>User Stories</vt:lpstr>
      <vt:lpstr>Test Suites and Test Cases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Damaso Alberto</cp:lastModifiedBy>
  <cp:revision>1</cp:revision>
  <dcterms:created xsi:type="dcterms:W3CDTF">2019-06-25T19:12:02Z</dcterms:created>
  <dcterms:modified xsi:type="dcterms:W3CDTF">2023-04-20T18:28:34Z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0x010100DA340ED3D5F846429B8218E905A98EFE</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