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62"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2" roundtripDataSignature="AMtx7mhaIXa8R4yHfAKt8UwZdzHQ1X5dK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1406" y="1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presProps" Target="presProps.xml"/><Relationship Id="rId3" Type="http://schemas.openxmlformats.org/officeDocument/2006/relationships/notesMaster" Target="notesMasters/notesMaster1.xml"/><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15" Type="http://schemas.openxmlformats.org/officeDocument/2006/relationships/theme" Target="theme/theme1.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 name="Google Shape;67;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55961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Blank4" type="blank">
  <p:cSld name="BLANK">
    <p:bg>
      <p:bgPr>
        <a:solidFill>
          <a:srgbClr val="F2F2F2"/>
        </a:solidFill>
        <a:effectLst/>
      </p:bgPr>
    </p:bg>
    <p:spTree>
      <p:nvGrpSpPr>
        <p:cNvPr id="1" name="Shape 6"/>
        <p:cNvGrpSpPr/>
        <p:nvPr/>
      </p:nvGrpSpPr>
      <p:grpSpPr>
        <a:xfrm>
          <a:off x="0" y="0"/>
          <a:ext cx="0" cy="0"/>
          <a:chOff x="0" y="0"/>
          <a:chExt cx="0" cy="0"/>
        </a:xfrm>
      </p:grpSpPr>
      <p:pic>
        <p:nvPicPr>
          <p:cNvPr id="7" name="Google Shape;7;p8" descr="A close up of a sign&#10;&#10;Description automatically generated"/>
          <p:cNvPicPr preferRelativeResize="0"/>
          <p:nvPr/>
        </p:nvPicPr>
        <p:blipFill rotWithShape="1">
          <a:blip r:embed="rId2">
            <a:alphaModFix/>
          </a:blip>
          <a:srcRect/>
          <a:stretch/>
        </p:blipFill>
        <p:spPr>
          <a:xfrm>
            <a:off x="994221" y="30227620"/>
            <a:ext cx="2651530" cy="2276856"/>
          </a:xfrm>
          <a:prstGeom prst="rect">
            <a:avLst/>
          </a:prstGeom>
          <a:noFill/>
          <a:ln>
            <a:noFill/>
          </a:ln>
        </p:spPr>
      </p:pic>
      <p:sp>
        <p:nvSpPr>
          <p:cNvPr id="8" name="Google Shape;8;p8"/>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0" i="0" u="none" strike="noStrike" cap="none">
                <a:solidFill>
                  <a:srgbClr val="AEABAB"/>
                </a:solidFill>
                <a:latin typeface="Arial"/>
                <a:ea typeface="Arial"/>
                <a:cs typeface="Arial"/>
                <a:sym typeface="Arial"/>
              </a:rPr>
              <a:t>FLORIDA INTERNATIONAL UNIVERSITY</a:t>
            </a:r>
            <a:endParaRPr/>
          </a:p>
        </p:txBody>
      </p:sp>
      <p:sp>
        <p:nvSpPr>
          <p:cNvPr id="9" name="Google Shape;9;p8"/>
          <p:cNvSpPr/>
          <p:nvPr/>
        </p:nvSpPr>
        <p:spPr>
          <a:xfrm>
            <a:off x="0" y="29233911"/>
            <a:ext cx="43891200" cy="395021"/>
          </a:xfrm>
          <a:prstGeom prst="rect">
            <a:avLst/>
          </a:prstGeom>
          <a:solidFill>
            <a:srgbClr val="081E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48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Blank4">
  <p:cSld name="1_Blank4">
    <p:bg>
      <p:bgPr>
        <a:solidFill>
          <a:srgbClr val="F2F2F2"/>
        </a:solidFill>
        <a:effectLst/>
      </p:bgPr>
    </p:bg>
    <p:spTree>
      <p:nvGrpSpPr>
        <p:cNvPr id="1" name="Shape 17"/>
        <p:cNvGrpSpPr/>
        <p:nvPr/>
      </p:nvGrpSpPr>
      <p:grpSpPr>
        <a:xfrm>
          <a:off x="0" y="0"/>
          <a:ext cx="0" cy="0"/>
          <a:chOff x="0" y="0"/>
          <a:chExt cx="0" cy="0"/>
        </a:xfrm>
      </p:grpSpPr>
      <p:pic>
        <p:nvPicPr>
          <p:cNvPr id="18" name="Google Shape;18;p16" descr="A close up of a sign&#10;&#10;Description automatically generated"/>
          <p:cNvPicPr preferRelativeResize="0"/>
          <p:nvPr/>
        </p:nvPicPr>
        <p:blipFill rotWithShape="1">
          <a:blip r:embed="rId2">
            <a:alphaModFix/>
          </a:blip>
          <a:srcRect/>
          <a:stretch/>
        </p:blipFill>
        <p:spPr>
          <a:xfrm>
            <a:off x="1097308" y="1089188"/>
            <a:ext cx="3641448" cy="3126894"/>
          </a:xfrm>
          <a:prstGeom prst="rect">
            <a:avLst/>
          </a:prstGeom>
          <a:noFill/>
          <a:ln>
            <a:noFill/>
          </a:ln>
        </p:spPr>
      </p:pic>
      <p:sp>
        <p:nvSpPr>
          <p:cNvPr id="19" name="Google Shape;19;p16"/>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2"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
          <p:cNvSpPr txBox="1"/>
          <p:nvPr/>
        </p:nvSpPr>
        <p:spPr>
          <a:xfrm>
            <a:off x="9601200" y="617630"/>
            <a:ext cx="24688800" cy="2277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8800" b="1">
                <a:solidFill>
                  <a:srgbClr val="3F3F3F"/>
                </a:solidFill>
              </a:rPr>
              <a:t>Florida International University</a:t>
            </a:r>
            <a:endParaRPr/>
          </a:p>
          <a:p>
            <a:pPr marL="0" marR="0" lvl="0" indent="0" algn="ctr" rtl="0">
              <a:spcBef>
                <a:spcPts val="0"/>
              </a:spcBef>
              <a:spcAft>
                <a:spcPts val="0"/>
              </a:spcAft>
              <a:buNone/>
            </a:pPr>
            <a:r>
              <a:rPr lang="en-US" sz="5400" i="1">
                <a:solidFill>
                  <a:srgbClr val="3F3F3F"/>
                </a:solidFill>
              </a:rPr>
              <a:t>Spring</a:t>
            </a:r>
            <a:r>
              <a:rPr lang="en-US" sz="5400" b="0" i="1" u="none" strike="noStrike" cap="none">
                <a:solidFill>
                  <a:srgbClr val="3F3F3F"/>
                </a:solidFill>
                <a:latin typeface="Arial"/>
                <a:ea typeface="Arial"/>
                <a:cs typeface="Arial"/>
                <a:sym typeface="Arial"/>
              </a:rPr>
              <a:t> </a:t>
            </a:r>
            <a:r>
              <a:rPr lang="en-US" sz="5400" i="1">
                <a:solidFill>
                  <a:srgbClr val="3F3F3F"/>
                </a:solidFill>
              </a:rPr>
              <a:t>2023</a:t>
            </a:r>
            <a:r>
              <a:rPr lang="en-US" sz="5400" b="0" i="1" u="none" strike="noStrike" cap="none">
                <a:solidFill>
                  <a:srgbClr val="3F3F3F"/>
                </a:solidFill>
                <a:latin typeface="Arial"/>
                <a:ea typeface="Arial"/>
                <a:cs typeface="Arial"/>
                <a:sym typeface="Arial"/>
              </a:rPr>
              <a:t> Senior Design Project</a:t>
            </a:r>
            <a:endParaRPr/>
          </a:p>
        </p:txBody>
      </p:sp>
      <p:sp>
        <p:nvSpPr>
          <p:cNvPr id="70" name="Google Shape;70;p1"/>
          <p:cNvSpPr txBox="1"/>
          <p:nvPr/>
        </p:nvSpPr>
        <p:spPr>
          <a:xfrm>
            <a:off x="4343400" y="2979162"/>
            <a:ext cx="35204400" cy="2690773"/>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Clr>
                <a:srgbClr val="081E3F"/>
              </a:buClr>
              <a:buSzPts val="10000"/>
              <a:buFont typeface="Arial"/>
              <a:buNone/>
            </a:pPr>
            <a:r>
              <a:rPr lang="en-US" sz="10000" b="1" dirty="0">
                <a:solidFill>
                  <a:srgbClr val="081E3F"/>
                </a:solidFill>
              </a:rPr>
              <a:t>Multifactor Authentication Enforcement</a:t>
            </a:r>
            <a:endParaRPr dirty="0"/>
          </a:p>
          <a:p>
            <a:pPr marL="0" marR="0" lvl="0" indent="0" algn="ctr" rtl="0">
              <a:spcBef>
                <a:spcPts val="0"/>
              </a:spcBef>
              <a:spcAft>
                <a:spcPts val="0"/>
              </a:spcAft>
              <a:buClr>
                <a:srgbClr val="3F3F3F"/>
              </a:buClr>
              <a:buSzPts val="3500"/>
              <a:buFont typeface="Arial"/>
              <a:buNone/>
            </a:pPr>
            <a:r>
              <a:rPr lang="en-US" sz="3500" b="1" i="0" u="none" strike="noStrike" cap="none" dirty="0">
                <a:solidFill>
                  <a:srgbClr val="3F3F3F"/>
                </a:solidFill>
                <a:latin typeface="Arial"/>
                <a:ea typeface="Arial"/>
                <a:cs typeface="Arial"/>
                <a:sym typeface="Arial"/>
              </a:rPr>
              <a:t>Student: </a:t>
            </a:r>
            <a:r>
              <a:rPr lang="en-US" sz="3500" dirty="0">
                <a:solidFill>
                  <a:srgbClr val="3F3F3F"/>
                </a:solidFill>
              </a:rPr>
              <a:t>John Clifford Hill</a:t>
            </a:r>
            <a:endParaRPr dirty="0"/>
          </a:p>
          <a:p>
            <a:pPr marL="0" marR="0" lvl="0" indent="0" algn="ctr" rtl="0">
              <a:spcBef>
                <a:spcPts val="0"/>
              </a:spcBef>
              <a:spcAft>
                <a:spcPts val="0"/>
              </a:spcAft>
              <a:buClr>
                <a:srgbClr val="3F3F3F"/>
              </a:buClr>
              <a:buSzPts val="3500"/>
              <a:buFont typeface="Arial"/>
              <a:buNone/>
            </a:pPr>
            <a:r>
              <a:rPr lang="en-US" sz="3500" b="1" i="0" u="none" strike="noStrike" cap="none" dirty="0">
                <a:solidFill>
                  <a:srgbClr val="3F3F3F"/>
                </a:solidFill>
                <a:latin typeface="Arial"/>
                <a:ea typeface="Arial"/>
                <a:cs typeface="Arial"/>
                <a:sym typeface="Arial"/>
              </a:rPr>
              <a:t>Instructor/Faculty:</a:t>
            </a:r>
            <a:r>
              <a:rPr lang="en-US" sz="3500" b="1" i="1" u="none" strike="noStrike" cap="none" dirty="0">
                <a:solidFill>
                  <a:srgbClr val="3F3F3F"/>
                </a:solidFill>
                <a:latin typeface="Arial"/>
                <a:ea typeface="Arial"/>
                <a:cs typeface="Arial"/>
                <a:sym typeface="Arial"/>
              </a:rPr>
              <a:t> </a:t>
            </a:r>
            <a:r>
              <a:rPr lang="en-US" sz="3500" i="1" dirty="0">
                <a:solidFill>
                  <a:srgbClr val="3F3F3F"/>
                </a:solidFill>
              </a:rPr>
              <a:t>Masoud </a:t>
            </a:r>
            <a:r>
              <a:rPr lang="en-US" sz="3500" i="1" dirty="0" err="1">
                <a:solidFill>
                  <a:srgbClr val="3F3F3F"/>
                </a:solidFill>
              </a:rPr>
              <a:t>Sadjadi</a:t>
            </a:r>
            <a:r>
              <a:rPr lang="en-US" sz="3500" b="0" i="0" u="none" strike="noStrike" cap="none" dirty="0">
                <a:solidFill>
                  <a:srgbClr val="3F3F3F"/>
                </a:solidFill>
                <a:latin typeface="Arial"/>
                <a:ea typeface="Arial"/>
                <a:cs typeface="Arial"/>
                <a:sym typeface="Arial"/>
              </a:rPr>
              <a:t>,</a:t>
            </a:r>
            <a:r>
              <a:rPr lang="en-US" sz="3500" b="0" i="1" u="none" strike="noStrike" cap="none" dirty="0">
                <a:solidFill>
                  <a:srgbClr val="3F3F3F"/>
                </a:solidFill>
                <a:latin typeface="Arial"/>
                <a:ea typeface="Arial"/>
                <a:cs typeface="Arial"/>
                <a:sym typeface="Arial"/>
              </a:rPr>
              <a:t> </a:t>
            </a:r>
            <a:r>
              <a:rPr lang="en-US" sz="3500" b="0" i="0" u="none" strike="noStrike" cap="none" dirty="0">
                <a:solidFill>
                  <a:srgbClr val="3F3F3F"/>
                </a:solidFill>
                <a:latin typeface="Arial"/>
                <a:ea typeface="Arial"/>
                <a:cs typeface="Arial"/>
                <a:sym typeface="Arial"/>
              </a:rPr>
              <a:t>Florida International University</a:t>
            </a:r>
            <a:endParaRPr dirty="0"/>
          </a:p>
        </p:txBody>
      </p:sp>
      <p:sp>
        <p:nvSpPr>
          <p:cNvPr id="71" name="Google Shape;71;p1"/>
          <p:cNvSpPr txBox="1"/>
          <p:nvPr/>
        </p:nvSpPr>
        <p:spPr>
          <a:xfrm>
            <a:off x="6897335" y="7050277"/>
            <a:ext cx="4114800" cy="547879"/>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dirty="0">
                <a:solidFill>
                  <a:srgbClr val="3F3F3F"/>
                </a:solidFill>
              </a:rPr>
              <a:t>INTRODUCTION</a:t>
            </a:r>
            <a:endParaRPr dirty="0"/>
          </a:p>
        </p:txBody>
      </p:sp>
      <p:sp>
        <p:nvSpPr>
          <p:cNvPr id="72" name="Google Shape;72;p1"/>
          <p:cNvSpPr txBox="1"/>
          <p:nvPr/>
        </p:nvSpPr>
        <p:spPr>
          <a:xfrm>
            <a:off x="27127284" y="7047662"/>
            <a:ext cx="4665115" cy="547879"/>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dirty="0">
                <a:solidFill>
                  <a:srgbClr val="3F3F3F"/>
                </a:solidFill>
                <a:latin typeface="Arial"/>
                <a:ea typeface="Arial"/>
                <a:cs typeface="Arial"/>
                <a:sym typeface="Arial"/>
              </a:rPr>
              <a:t>PROBLEM STATEMENT</a:t>
            </a:r>
            <a:endParaRPr lang="en-US" dirty="0"/>
          </a:p>
        </p:txBody>
      </p:sp>
      <p:sp>
        <p:nvSpPr>
          <p:cNvPr id="73" name="Google Shape;73;p1"/>
          <p:cNvSpPr txBox="1"/>
          <p:nvPr/>
        </p:nvSpPr>
        <p:spPr>
          <a:xfrm>
            <a:off x="6897335" y="11514452"/>
            <a:ext cx="4114800" cy="547879"/>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dirty="0">
                <a:solidFill>
                  <a:srgbClr val="3F3F3F"/>
                </a:solidFill>
                <a:latin typeface="Arial"/>
                <a:ea typeface="Arial"/>
                <a:cs typeface="Arial"/>
                <a:sym typeface="Arial"/>
              </a:rPr>
              <a:t>CURRENT SYSTEM</a:t>
            </a:r>
            <a:endParaRPr dirty="0"/>
          </a:p>
        </p:txBody>
      </p:sp>
      <p:sp>
        <p:nvSpPr>
          <p:cNvPr id="74" name="Google Shape;74;p1"/>
          <p:cNvSpPr txBox="1"/>
          <p:nvPr/>
        </p:nvSpPr>
        <p:spPr>
          <a:xfrm>
            <a:off x="7011276" y="16221960"/>
            <a:ext cx="5179848" cy="547879"/>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dirty="0">
                <a:solidFill>
                  <a:srgbClr val="3F3F3F"/>
                </a:solidFill>
                <a:latin typeface="Arial"/>
                <a:ea typeface="Arial"/>
                <a:cs typeface="Arial"/>
                <a:sym typeface="Arial"/>
              </a:rPr>
              <a:t>SOLUTION OVERVIEW</a:t>
            </a:r>
            <a:endParaRPr dirty="0"/>
          </a:p>
        </p:txBody>
      </p:sp>
      <p:sp>
        <p:nvSpPr>
          <p:cNvPr id="75" name="Google Shape;75;p1"/>
          <p:cNvSpPr txBox="1"/>
          <p:nvPr/>
        </p:nvSpPr>
        <p:spPr>
          <a:xfrm>
            <a:off x="7543800" y="22980148"/>
            <a:ext cx="4114800" cy="547879"/>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dirty="0">
                <a:solidFill>
                  <a:srgbClr val="3F3F3F"/>
                </a:solidFill>
              </a:rPr>
              <a:t>IMPLEMENTATION</a:t>
            </a:r>
            <a:endParaRPr dirty="0"/>
          </a:p>
        </p:txBody>
      </p:sp>
      <p:sp>
        <p:nvSpPr>
          <p:cNvPr id="79" name="Google Shape;79;p1"/>
          <p:cNvSpPr txBox="1"/>
          <p:nvPr/>
        </p:nvSpPr>
        <p:spPr>
          <a:xfrm>
            <a:off x="17213018" y="30307646"/>
            <a:ext cx="2896385" cy="505559"/>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2800" b="1" i="0" u="none" strike="noStrike" cap="none" dirty="0">
                <a:solidFill>
                  <a:srgbClr val="3F3F3F"/>
                </a:solidFill>
                <a:latin typeface="Arial"/>
                <a:ea typeface="Arial"/>
                <a:cs typeface="Arial"/>
                <a:sym typeface="Arial"/>
              </a:rPr>
              <a:t>REFERENCES</a:t>
            </a:r>
            <a:endParaRPr sz="2800" dirty="0"/>
          </a:p>
        </p:txBody>
      </p:sp>
      <p:sp>
        <p:nvSpPr>
          <p:cNvPr id="80" name="Google Shape;80;p1"/>
          <p:cNvSpPr txBox="1"/>
          <p:nvPr/>
        </p:nvSpPr>
        <p:spPr>
          <a:xfrm>
            <a:off x="2190504" y="7790025"/>
            <a:ext cx="13528463" cy="33393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4100" dirty="0"/>
              <a:t>The purpose of this project is to develop a multifactor authentication (MFA) enforcement tool for AWS accounts to enhance security.</a:t>
            </a:r>
          </a:p>
          <a:p>
            <a:pPr marL="0" lvl="0" indent="0" algn="l" rtl="0">
              <a:spcBef>
                <a:spcPts val="0"/>
              </a:spcBef>
              <a:spcAft>
                <a:spcPts val="0"/>
              </a:spcAft>
              <a:buNone/>
            </a:pPr>
            <a:r>
              <a:rPr lang="en-US" sz="4100" dirty="0"/>
              <a:t>Contributions: Design, implementation, and testing of IAM policies, Lambda, and </a:t>
            </a:r>
            <a:r>
              <a:rPr lang="en-US" sz="4100" dirty="0" err="1"/>
              <a:t>Cloudwatch</a:t>
            </a:r>
            <a:endParaRPr lang="en-US" sz="4100" dirty="0"/>
          </a:p>
        </p:txBody>
      </p:sp>
      <p:sp>
        <p:nvSpPr>
          <p:cNvPr id="81" name="Google Shape;81;p1"/>
          <p:cNvSpPr txBox="1"/>
          <p:nvPr/>
        </p:nvSpPr>
        <p:spPr>
          <a:xfrm>
            <a:off x="17218989" y="7790025"/>
            <a:ext cx="24481706" cy="144652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4100" dirty="0"/>
              <a:t>AWS accounts without MFA enforced pose a security risk, including potential unauthorized access, data breaches, and account compromise.</a:t>
            </a:r>
          </a:p>
        </p:txBody>
      </p:sp>
      <p:sp>
        <p:nvSpPr>
          <p:cNvPr id="82" name="Google Shape;82;p1"/>
          <p:cNvSpPr txBox="1"/>
          <p:nvPr/>
        </p:nvSpPr>
        <p:spPr>
          <a:xfrm>
            <a:off x="2190500" y="23849984"/>
            <a:ext cx="13528467" cy="33393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4100" dirty="0"/>
              <a:t>Technologies used: AWS services including IAM, Lambda, CloudWatch, and SNS.</a:t>
            </a:r>
          </a:p>
          <a:p>
            <a:pPr marL="0" lvl="0" indent="0" algn="l" rtl="0">
              <a:spcBef>
                <a:spcPts val="0"/>
              </a:spcBef>
              <a:spcAft>
                <a:spcPts val="0"/>
              </a:spcAft>
              <a:buNone/>
            </a:pPr>
            <a:r>
              <a:rPr lang="en-US" sz="4100" dirty="0"/>
              <a:t>Coding languages: Python for Lambda function.</a:t>
            </a:r>
          </a:p>
          <a:p>
            <a:pPr marL="0" lvl="0" indent="0" algn="l" rtl="0">
              <a:spcBef>
                <a:spcPts val="0"/>
              </a:spcBef>
              <a:spcAft>
                <a:spcPts val="0"/>
              </a:spcAft>
              <a:buNone/>
            </a:pPr>
            <a:r>
              <a:rPr lang="en-US" sz="4100" dirty="0"/>
              <a:t>Configuration and deployment: AWS CloudFormation templates for easy deployment..</a:t>
            </a:r>
            <a:endParaRPr sz="4100" dirty="0"/>
          </a:p>
        </p:txBody>
      </p:sp>
      <p:sp>
        <p:nvSpPr>
          <p:cNvPr id="83" name="Google Shape;83;p1"/>
          <p:cNvSpPr txBox="1"/>
          <p:nvPr/>
        </p:nvSpPr>
        <p:spPr>
          <a:xfrm>
            <a:off x="2190503" y="12261011"/>
            <a:ext cx="13528465" cy="33393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4100" dirty="0"/>
              <a:t>Limitations of the existing system: Users and roles can access AWS resources without using MFA, exposing the account to security risks.</a:t>
            </a:r>
          </a:p>
          <a:p>
            <a:pPr marL="0" lvl="0" indent="0" algn="l" rtl="0">
              <a:spcBef>
                <a:spcPts val="0"/>
              </a:spcBef>
              <a:spcAft>
                <a:spcPts val="0"/>
              </a:spcAft>
              <a:buNone/>
            </a:pPr>
            <a:r>
              <a:rPr lang="en-US" sz="4100" dirty="0"/>
              <a:t>Need for a solution to enforce MFA on all users and roles in the AWS account.</a:t>
            </a:r>
            <a:endParaRPr sz="4100" dirty="0"/>
          </a:p>
        </p:txBody>
      </p:sp>
      <p:sp>
        <p:nvSpPr>
          <p:cNvPr id="84" name="Google Shape;84;p1"/>
          <p:cNvSpPr txBox="1"/>
          <p:nvPr/>
        </p:nvSpPr>
        <p:spPr>
          <a:xfrm>
            <a:off x="2190504" y="17258908"/>
            <a:ext cx="13528466" cy="523217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4100" dirty="0"/>
              <a:t>MFA enforcement tool developed using IAM policies, Lambda function, CloudWatch events, and SNS notifications.</a:t>
            </a:r>
          </a:p>
          <a:p>
            <a:pPr marL="0" lvl="0" indent="0" algn="l" rtl="0">
              <a:spcBef>
                <a:spcPts val="0"/>
              </a:spcBef>
              <a:spcAft>
                <a:spcPts val="0"/>
              </a:spcAft>
              <a:buNone/>
            </a:pPr>
            <a:r>
              <a:rPr lang="en-US" sz="4100" dirty="0"/>
              <a:t>Tool automatically checks for users and roles without MFA and revokes access for non-compliant users and roles.</a:t>
            </a:r>
          </a:p>
          <a:p>
            <a:pPr marL="0" lvl="0" indent="0" algn="l" rtl="0">
              <a:spcBef>
                <a:spcPts val="0"/>
              </a:spcBef>
              <a:spcAft>
                <a:spcPts val="0"/>
              </a:spcAft>
              <a:buNone/>
            </a:pPr>
            <a:r>
              <a:rPr lang="en-US" sz="4100" dirty="0"/>
              <a:t>Unique features: Customizable MFA settings, real-time notifications, and automated compliance checking.</a:t>
            </a:r>
            <a:endParaRPr sz="4100" dirty="0"/>
          </a:p>
        </p:txBody>
      </p:sp>
      <p:sp>
        <p:nvSpPr>
          <p:cNvPr id="88" name="Google Shape;88;p1"/>
          <p:cNvSpPr txBox="1"/>
          <p:nvPr/>
        </p:nvSpPr>
        <p:spPr>
          <a:xfrm>
            <a:off x="6420360" y="30854250"/>
            <a:ext cx="24481706" cy="116952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3200" dirty="0"/>
              <a:t>The MFA enforcement tool was developed based on AWS documentation and best practices for IAM policies, Lambda functions, CloudWatch events, and SNS notifications.</a:t>
            </a:r>
            <a:endParaRPr sz="3200" dirty="0"/>
          </a:p>
        </p:txBody>
      </p:sp>
      <p:graphicFrame>
        <p:nvGraphicFramePr>
          <p:cNvPr id="8" name="Table 8">
            <a:extLst>
              <a:ext uri="{FF2B5EF4-FFF2-40B4-BE49-F238E27FC236}">
                <a16:creationId xmlns:a16="http://schemas.microsoft.com/office/drawing/2014/main" id="{AC378418-00A2-6586-5CCA-CA7ADFB7BBCD}"/>
              </a:ext>
            </a:extLst>
          </p:cNvPr>
          <p:cNvGraphicFramePr>
            <a:graphicFrameLocks noGrp="1"/>
          </p:cNvGraphicFramePr>
          <p:nvPr>
            <p:extLst>
              <p:ext uri="{D42A27DB-BD31-4B8C-83A1-F6EECF244321}">
                <p14:modId xmlns:p14="http://schemas.microsoft.com/office/powerpoint/2010/main" val="36331502"/>
              </p:ext>
            </p:extLst>
          </p:nvPr>
        </p:nvGraphicFramePr>
        <p:xfrm>
          <a:off x="17223496" y="10168801"/>
          <a:ext cx="25100161" cy="17528596"/>
        </p:xfrm>
        <a:graphic>
          <a:graphicData uri="http://schemas.openxmlformats.org/drawingml/2006/table">
            <a:tbl>
              <a:tblPr firstRow="1" bandRow="1">
                <a:tableStyleId>{073A0DAA-6AF3-43AB-8588-CEC1D06C72B9}</a:tableStyleId>
              </a:tblPr>
              <a:tblGrid>
                <a:gridCol w="8366720">
                  <a:extLst>
                    <a:ext uri="{9D8B030D-6E8A-4147-A177-3AD203B41FA5}">
                      <a16:colId xmlns:a16="http://schemas.microsoft.com/office/drawing/2014/main" val="1991912747"/>
                    </a:ext>
                  </a:extLst>
                </a:gridCol>
                <a:gridCol w="3286925">
                  <a:extLst>
                    <a:ext uri="{9D8B030D-6E8A-4147-A177-3AD203B41FA5}">
                      <a16:colId xmlns:a16="http://schemas.microsoft.com/office/drawing/2014/main" val="804236595"/>
                    </a:ext>
                  </a:extLst>
                </a:gridCol>
                <a:gridCol w="13446516">
                  <a:extLst>
                    <a:ext uri="{9D8B030D-6E8A-4147-A177-3AD203B41FA5}">
                      <a16:colId xmlns:a16="http://schemas.microsoft.com/office/drawing/2014/main" val="1620866925"/>
                    </a:ext>
                  </a:extLst>
                </a:gridCol>
              </a:tblGrid>
              <a:tr h="910231">
                <a:tc>
                  <a:txBody>
                    <a:bodyPr/>
                    <a:lstStyle/>
                    <a:p>
                      <a:pPr fontAlgn="b"/>
                      <a:r>
                        <a:rPr lang="en-US" sz="3600" b="1" dirty="0">
                          <a:effectLst/>
                        </a:rPr>
                        <a:t>Threat Identification</a:t>
                      </a:r>
                    </a:p>
                  </a:txBody>
                  <a:tcPr anchor="b"/>
                </a:tc>
                <a:tc>
                  <a:txBody>
                    <a:bodyPr/>
                    <a:lstStyle/>
                    <a:p>
                      <a:pPr fontAlgn="b"/>
                      <a:r>
                        <a:rPr lang="en-US" sz="3600" b="1">
                          <a:effectLst/>
                        </a:rPr>
                        <a:t>Risk Rating</a:t>
                      </a:r>
                    </a:p>
                  </a:txBody>
                  <a:tcPr anchor="b"/>
                </a:tc>
                <a:tc>
                  <a:txBody>
                    <a:bodyPr/>
                    <a:lstStyle/>
                    <a:p>
                      <a:pPr fontAlgn="b"/>
                      <a:r>
                        <a:rPr lang="en-US" sz="3600" b="1">
                          <a:effectLst/>
                        </a:rPr>
                        <a:t>Recommended Controls</a:t>
                      </a:r>
                    </a:p>
                  </a:txBody>
                  <a:tcPr anchor="b"/>
                </a:tc>
                <a:extLst>
                  <a:ext uri="{0D108BD9-81ED-4DB2-BD59-A6C34878D82A}">
                    <a16:rowId xmlns:a16="http://schemas.microsoft.com/office/drawing/2014/main" val="584717706"/>
                  </a:ext>
                </a:extLst>
              </a:tr>
              <a:tr h="2427939">
                <a:tc>
                  <a:txBody>
                    <a:bodyPr/>
                    <a:lstStyle/>
                    <a:p>
                      <a:pPr fontAlgn="base"/>
                      <a:r>
                        <a:rPr lang="en-US" sz="3600" dirty="0">
                          <a:effectLst/>
                        </a:rPr>
                        <a:t>Unauthorized access to AWS resources due to weak or compromised passwords</a:t>
                      </a:r>
                    </a:p>
                  </a:txBody>
                  <a:tcPr anchor="ctr"/>
                </a:tc>
                <a:tc>
                  <a:txBody>
                    <a:bodyPr/>
                    <a:lstStyle/>
                    <a:p>
                      <a:pPr fontAlgn="base"/>
                      <a:r>
                        <a:rPr lang="en-US" sz="3600" dirty="0">
                          <a:effectLst/>
                        </a:rPr>
                        <a:t>High</a:t>
                      </a:r>
                    </a:p>
                  </a:txBody>
                  <a:tcPr anchor="ctr"/>
                </a:tc>
                <a:tc>
                  <a:txBody>
                    <a:bodyPr/>
                    <a:lstStyle/>
                    <a:p>
                      <a:pPr fontAlgn="base"/>
                      <a:r>
                        <a:rPr lang="en-US" sz="3600" dirty="0">
                          <a:effectLst/>
                        </a:rPr>
                        <a:t>1. Enforce MFA for all user accounts 2. Implement strong password policies 3. Conduct regular security awareness training for users 4. Implement account lockout policies to prevent brute force attacks</a:t>
                      </a:r>
                    </a:p>
                  </a:txBody>
                  <a:tcPr anchor="ctr"/>
                </a:tc>
                <a:extLst>
                  <a:ext uri="{0D108BD9-81ED-4DB2-BD59-A6C34878D82A}">
                    <a16:rowId xmlns:a16="http://schemas.microsoft.com/office/drawing/2014/main" val="1824927794"/>
                  </a:ext>
                </a:extLst>
              </a:tr>
              <a:tr h="2747394">
                <a:tc>
                  <a:txBody>
                    <a:bodyPr/>
                    <a:lstStyle/>
                    <a:p>
                      <a:pPr fontAlgn="base"/>
                      <a:r>
                        <a:rPr lang="en-US" sz="3600">
                          <a:effectLst/>
                        </a:rPr>
                        <a:t>Insider threats from privileged users with unauthorized access</a:t>
                      </a:r>
                    </a:p>
                  </a:txBody>
                  <a:tcPr anchor="ctr"/>
                </a:tc>
                <a:tc>
                  <a:txBody>
                    <a:bodyPr/>
                    <a:lstStyle/>
                    <a:p>
                      <a:pPr fontAlgn="base"/>
                      <a:r>
                        <a:rPr lang="en-US" sz="3600">
                          <a:effectLst/>
                        </a:rPr>
                        <a:t>Medium</a:t>
                      </a:r>
                    </a:p>
                  </a:txBody>
                  <a:tcPr anchor="ctr"/>
                </a:tc>
                <a:tc>
                  <a:txBody>
                    <a:bodyPr/>
                    <a:lstStyle/>
                    <a:p>
                      <a:pPr fontAlgn="base"/>
                      <a:r>
                        <a:rPr lang="en-US" sz="3600" dirty="0">
                          <a:effectLst/>
                        </a:rPr>
                        <a:t>1. Limit the number of privileged users with access to critical resources 2. Implement just-in-time access control for privileged accounts 3. Monitor and audit privileged user activities for unauthorized actions 4. Enforce MFA for all privileged accounts</a:t>
                      </a:r>
                    </a:p>
                  </a:txBody>
                  <a:tcPr anchor="ctr"/>
                </a:tc>
                <a:extLst>
                  <a:ext uri="{0D108BD9-81ED-4DB2-BD59-A6C34878D82A}">
                    <a16:rowId xmlns:a16="http://schemas.microsoft.com/office/drawing/2014/main" val="1375222076"/>
                  </a:ext>
                </a:extLst>
              </a:tr>
              <a:tr h="3814344">
                <a:tc>
                  <a:txBody>
                    <a:bodyPr/>
                    <a:lstStyle/>
                    <a:p>
                      <a:pPr fontAlgn="base"/>
                      <a:r>
                        <a:rPr lang="en-US" sz="3600">
                          <a:effectLst/>
                        </a:rPr>
                        <a:t>Social engineering attacks targeting users to bypass MFA</a:t>
                      </a:r>
                    </a:p>
                  </a:txBody>
                  <a:tcPr anchor="ctr"/>
                </a:tc>
                <a:tc>
                  <a:txBody>
                    <a:bodyPr/>
                    <a:lstStyle/>
                    <a:p>
                      <a:pPr fontAlgn="base"/>
                      <a:r>
                        <a:rPr lang="en-US" sz="3600">
                          <a:effectLst/>
                        </a:rPr>
                        <a:t>Medium</a:t>
                      </a:r>
                    </a:p>
                  </a:txBody>
                  <a:tcPr anchor="ctr"/>
                </a:tc>
                <a:tc>
                  <a:txBody>
                    <a:bodyPr/>
                    <a:lstStyle/>
                    <a:p>
                      <a:pPr fontAlgn="base"/>
                      <a:r>
                        <a:rPr lang="en-US" sz="3600" dirty="0">
                          <a:effectLst/>
                        </a:rPr>
                        <a:t>1. Implement additional authentication factors beyond MFA, such as biometric or hardware-based authentication 2. Educate users about the risks of social engineering attacks and provide guidelines for safe authentication practices 3. Implement anomaly detection and behavioral analysis tools to detect suspicious activities</a:t>
                      </a:r>
                    </a:p>
                  </a:txBody>
                  <a:tcPr anchor="ctr"/>
                </a:tc>
                <a:extLst>
                  <a:ext uri="{0D108BD9-81ED-4DB2-BD59-A6C34878D82A}">
                    <a16:rowId xmlns:a16="http://schemas.microsoft.com/office/drawing/2014/main" val="710913355"/>
                  </a:ext>
                </a:extLst>
              </a:tr>
              <a:tr h="3814344">
                <a:tc>
                  <a:txBody>
                    <a:bodyPr/>
                    <a:lstStyle/>
                    <a:p>
                      <a:pPr fontAlgn="base"/>
                      <a:r>
                        <a:rPr lang="en-US" sz="3600">
                          <a:effectLst/>
                        </a:rPr>
                        <a:t>Misconfiguration or improper implementation of MFA enforcement tool</a:t>
                      </a:r>
                    </a:p>
                  </a:txBody>
                  <a:tcPr anchor="ctr"/>
                </a:tc>
                <a:tc>
                  <a:txBody>
                    <a:bodyPr/>
                    <a:lstStyle/>
                    <a:p>
                      <a:pPr fontAlgn="base"/>
                      <a:r>
                        <a:rPr lang="en-US" sz="3600">
                          <a:effectLst/>
                        </a:rPr>
                        <a:t>Low</a:t>
                      </a:r>
                    </a:p>
                  </a:txBody>
                  <a:tcPr anchor="ctr"/>
                </a:tc>
                <a:tc>
                  <a:txBody>
                    <a:bodyPr/>
                    <a:lstStyle/>
                    <a:p>
                      <a:pPr fontAlgn="base"/>
                      <a:r>
                        <a:rPr lang="en-US" sz="3600" dirty="0">
                          <a:effectLst/>
                        </a:rPr>
                        <a:t>1. Follow AWS best practices and documentation for implementing MFA enforcement 2. Regularly review and audit the configuration of the MFA enforcement tool for compliance 3. Implement automated testing and validation of MFA enforcement settings 4. Maintain a backup and recovery plan for the MFA enforcement tool configuration</a:t>
                      </a:r>
                    </a:p>
                  </a:txBody>
                  <a:tcPr anchor="ctr"/>
                </a:tc>
                <a:extLst>
                  <a:ext uri="{0D108BD9-81ED-4DB2-BD59-A6C34878D82A}">
                    <a16:rowId xmlns:a16="http://schemas.microsoft.com/office/drawing/2014/main" val="1343563500"/>
                  </a:ext>
                </a:extLst>
              </a:tr>
              <a:tr h="3814344">
                <a:tc>
                  <a:txBody>
                    <a:bodyPr/>
                    <a:lstStyle/>
                    <a:p>
                      <a:pPr fontAlgn="base"/>
                      <a:r>
                        <a:rPr lang="en-US" sz="3600">
                          <a:effectLst/>
                        </a:rPr>
                        <a:t>Service disruptions or failures of AWS services used for MFA</a:t>
                      </a:r>
                    </a:p>
                  </a:txBody>
                  <a:tcPr anchor="ctr"/>
                </a:tc>
                <a:tc>
                  <a:txBody>
                    <a:bodyPr/>
                    <a:lstStyle/>
                    <a:p>
                      <a:pPr fontAlgn="base"/>
                      <a:r>
                        <a:rPr lang="en-US" sz="3600">
                          <a:effectLst/>
                        </a:rPr>
                        <a:t>Low</a:t>
                      </a:r>
                    </a:p>
                  </a:txBody>
                  <a:tcPr anchor="ctr"/>
                </a:tc>
                <a:tc>
                  <a:txBody>
                    <a:bodyPr/>
                    <a:lstStyle/>
                    <a:p>
                      <a:pPr fontAlgn="base"/>
                      <a:r>
                        <a:rPr lang="en-US" sz="3600" dirty="0">
                          <a:effectLst/>
                        </a:rPr>
                        <a:t>1. Implement redundant and geographically distributed AWS services for MFA 2. Monitor and receive notifications on service health and status using AWS CloudWatch or other monitoring tools 3. Have a documented incident response plan for addressing service disruptions or failures 4. Regularly review AWS service-level agreements (SLAs) and ensure compliance</a:t>
                      </a:r>
                    </a:p>
                  </a:txBody>
                  <a:tcPr anchor="ctr"/>
                </a:tc>
                <a:extLst>
                  <a:ext uri="{0D108BD9-81ED-4DB2-BD59-A6C34878D82A}">
                    <a16:rowId xmlns:a16="http://schemas.microsoft.com/office/drawing/2014/main" val="457705768"/>
                  </a:ext>
                </a:extLst>
              </a:tr>
            </a:tbl>
          </a:graphicData>
        </a:graphic>
      </p:graphicFrame>
    </p:spTree>
    <p:extLst>
      <p:ext uri="{BB962C8B-B14F-4D97-AF65-F5344CB8AC3E}">
        <p14:creationId xmlns:p14="http://schemas.microsoft.com/office/powerpoint/2010/main" val="1764755923"/>
      </p:ext>
    </p:extLst>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2896</TotalTime>
  <Words>534</Words>
  <Application>Microsoft Office PowerPoint</Application>
  <PresentationFormat>Custom</PresentationFormat>
  <Paragraphs>41</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1_Office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John Hill</cp:lastModifiedBy>
  <cp:revision>3</cp:revision>
  <dcterms:created xsi:type="dcterms:W3CDTF">2019-06-25T19:12:02Z</dcterms:created>
  <dcterms:modified xsi:type="dcterms:W3CDTF">2023-04-19T02:35:11Z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