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9" roundtripDataSignature="AMtx7mjr0710WBOfk559UBJsSCdC7zSeO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4F1FB32-EB64-4A1F-A55D-6AA2BC333A44}">
  <a:tblStyle styleId="{14F1FB32-EB64-4A1F-A55D-6AA2BC333A44}"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customschemas.google.com/relationships/presentationmetadata" Target="meta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1e0cd4bc7aa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g1e0cd4bc7aa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1e0cd4bc7aa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g1e0cd4bc7aa_0_2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1e0cd4bc7aa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g1e0cd4bc7aa_0_2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The purpose of the project is to develop a tool that automatically enforces multi-factor authentication (MFA) for all AWS IAM users and roles in an AWS environment. The goal of this tool is to enhance security by reducing the risk of unauthorized access to AWS resources, including sensitive data and infrastructure. By enforcing MFA, the tool adds an extra layer of security to the authentication process, requiring users to provide a second form of authentication in addition to their password, such as a code generated by a mobile app or a hardware token. This can help prevent unauthorized access to AWS accounts, even if passwords are compromised. Additionally, the tool provides monitoring and reporting capabilities to help ensure that all users and roles are compliant with the MFA policy. By automating this process, the tool can save time for administrators and improve overall security posture in the AWS environment.</a:t>
            </a:r>
            <a:endParaRPr/>
          </a:p>
        </p:txBody>
      </p:sp>
      <p:sp>
        <p:nvSpPr>
          <p:cNvPr id="189" name="Google Shape;18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1e1518ade0e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1e1518ade0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The purpose of the risk assessment is to identify potential threats and associated risks to the security of AWS resources. One major risk is weak or compromised passwords, which has a high risk rating. To mitigate this risk, we recommend enforcing multi-factor authentication (MFA) for all users, implementing strong password policies, conducting regular security awareness training, and implementing account lockout policies.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Another risk is insider threats from privileged users, which has a medium risk rating. To address this risk, we recommend limiting privileged user access to critical resources, implementing just-in-time access control for privileged accounts, monitoring and auditing privileged user activities for unauthorized actions, and enforcing MFA for all privileged accounts.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Social engineering attacks targeting users to bypass MFA is another risk with a medium risk rating. To mitigate this risk, we recommend implementing additional authentication factors beyond MFA, such as biometric or hardware-based authentication, educating users about the risks of social engineering attacks and providing guidelines for safe authentication practices, and implementing anomaly detection and behavioral analysis tools to detect suspicious activities.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Misconfiguration or improper implementation of the MFA enforcement tool is a low-risk but still important consideration. To mitigate this risk, we recommend following AWS best practices and documentation for implementing MFA enforcement, regularly reviewing and auditing the configuration of the MFA enforcement tool for compliance, implementing automated testing and validation of MFA enforcement settings, and maintaining a backup and recovery plan for the MFA enforcement tool configuration.</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Service disruptions or failures of AWS services used for MFA is another low-risk consideration. To address this risk, we recommend implementing redundant and geographically distributed AWS services for MFA, monitoring and receiving notifications on service health and status using AWS CloudWatch or other monitoring tools, having a documented incident response plan for addressing service disruptions or failures, and regularly reviewing AWS service-level agreements (SLAs) and ensuring compliance.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The project would require access to data on AWS IAM users and roles, including information such as user names, roles, access keys, and permissions. Additionally, the tool would need to store information on MFA policies and compliance status for each user and role.</a:t>
            </a:r>
            <a:endParaRPr/>
          </a:p>
        </p:txBody>
      </p:sp>
      <p:sp>
        <p:nvSpPr>
          <p:cNvPr id="201" name="Google Shape;201;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Identify IAM Users and Roles: The first step would be to identify all IAM users and roles in the AWS environment. This can be done by using AWS APIs to collect information on IAM users and roles.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Implement MFA Enforcement: The tool would need to be configured to automatically enforce MFA for all IAM users and roles. This can be done by configuring MFA policies for each user and role and by using AWS APIs to enable MFA.</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Monitor MFA Compliance: The tool would need to monitor MFA compliance across all IAM users and roles. This can be done by using AWS APIs to retrieve MFA status for each user and role and by comparing this information to the MFA policy.</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Test and Iterate: The tool would need to be tested to ensure that it is working as intended and to identify any issues or bugs. Iterations may be required to improve the accuracy and effectiveness of the tool.</a:t>
            </a:r>
            <a:endParaRPr/>
          </a:p>
        </p:txBody>
      </p:sp>
      <p:sp>
        <p:nvSpPr>
          <p:cNvPr id="208" name="Google Shape;20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The methodology also involve other steps such as reporting, notification, and remediation as mentioned earlier. Additionally, the tool may need to integrate with other AWS services to provide a more comprehensive view of security risks and potential security events.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Overall, the methodology for this project involves a combination of data collection, policy configuration, monitoring, testing, and iteration to develop a tool that automatically enforces MFA for all IAM users and roles in an AWS environment.</a:t>
            </a:r>
            <a:endParaRPr/>
          </a:p>
        </p:txBody>
      </p:sp>
      <p:sp>
        <p:nvSpPr>
          <p:cNvPr id="215" name="Google Shape;215;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Our implementation of an MFA enforcement tool has resulted in significant improvements to our organization's security posture. By successfully enforcing MFA for all users and roles in our AWS environment, we have reduced the risk of unauthorized access to sensitive data and infrastructure.</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In addition, our compliance with security policies has improved, ensuring that all users and roles are meeting MFA requirements. This has led to a reduced number of security risks for our organization.</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The implementation of MFA has also led to improved user awareness and behavior when it comes to authentication practices. Users are now more aware of the importance of strong authentication and the risks associated with weak passwords.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By automating the MFA enforcement process, we have also achieved greater operational efficiency, saving time for our administrators and allowing them to focus on other important security tasks.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Finally, our implementation of the MFA tool has provided us with future scalability and adaptability, ensuring that we can continue to enhance our security posture as our organization grows and as security threats continue to evolve.</a:t>
            </a:r>
            <a:endParaRPr/>
          </a:p>
          <a:p>
            <a:pPr indent="0" lvl="0" marL="0" rtl="0" algn="l">
              <a:spcBef>
                <a:spcPts val="0"/>
              </a:spcBef>
              <a:spcAft>
                <a:spcPts val="0"/>
              </a:spcAft>
              <a:buNone/>
            </a:pPr>
            <a:r>
              <a:t/>
            </a:r>
            <a:endParaRPr/>
          </a:p>
        </p:txBody>
      </p:sp>
      <p:sp>
        <p:nvSpPr>
          <p:cNvPr id="221" name="Google Shape;221;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The project involves several key steps, including identifying IAM users and roles, implementing MFA enforcement, monitoring MFA compliance, and testing and iterating the tool. The tool would require access to data on IAM users and roles, MFA policies, and compliance status for each user and role. The methodology involves a combination of data collection, policy configuration, monitoring, testing, and iteration to develop a tool that automatically enforces MFA for all IAM users and roles in an AWS environment.</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Overall, the purpose of this project is to improve security posture in the AWS environment, reduce risk, improve compliance, and simplify management while providing a seamless user experience.</a:t>
            </a:r>
            <a:endParaRPr/>
          </a:p>
        </p:txBody>
      </p:sp>
      <p:sp>
        <p:nvSpPr>
          <p:cNvPr id="227" name="Google Shape;227;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e0cd4bc7aa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Integration with Other Cloud Platforms: While this project focuses specifically on the AWS environment, future research could explore extending the tool to other cloud platforms such as Azure and Google Cloud Platform. This would enable organizations to enforce MFA across multiple cloud platforms and increase their overall security posture.</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Improved User Experience: Although the tool aims to provide a seamless user experience, there may be additional opportunities to further enhance the user experience. Future research could explore additional ways to simplify the authentication process for users while maintaining the security of their accounts.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Advanced Monitoring and Reporting: The tool currently monitors MFA compliance and provides reporting on compliance status, but future research could explore additional ways to monitor security risks and potential security events. For example, the tool could be enhanced to detect and alert administrators to suspicious login attempts or unusual account activity.</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Integration with Third-Party Tools: The tool could be integrated with other third-party tools such as security information and event management (SIEM) systems, identity and access management (IAM) solutions, and other security tools. This would provide a more comprehensive view of security risks and enable more proactive measures to prevent unauthorized access.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Continuous Improvement and Iteration: As with any security tool, continuous improvement and iteration are crucial. Future research could explore ways to improve the accuracy and effectiveness of the tool over time, including through machine learning and other advanced technologies.</a:t>
            </a:r>
            <a:endParaRPr/>
          </a:p>
        </p:txBody>
      </p:sp>
      <p:sp>
        <p:nvSpPr>
          <p:cNvPr id="233" name="Google Shape;233;g1e0cd4bc7aa_0_2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7"/>
            <a:chOff x="11140977" y="745237"/>
            <a:chExt cx="522582" cy="530387"/>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7"/>
            <a:chOff x="11140977" y="745237"/>
            <a:chExt cx="522582" cy="530387"/>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7"/>
            <a:chOff x="11140977" y="745237"/>
            <a:chExt cx="522582" cy="530387"/>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 Slide">
    <p:spTree>
      <p:nvGrpSpPr>
        <p:cNvPr id="177" name="Shape 177"/>
        <p:cNvGrpSpPr/>
        <p:nvPr/>
      </p:nvGrpSpPr>
      <p:grpSpPr>
        <a:xfrm>
          <a:off x="0" y="0"/>
          <a:ext cx="0" cy="0"/>
          <a:chOff x="0" y="0"/>
          <a:chExt cx="0" cy="0"/>
        </a:xfrm>
      </p:grpSpPr>
      <p:sp>
        <p:nvSpPr>
          <p:cNvPr id="178" name="Google Shape;178;g1e0cd4bc7aa_0_216"/>
          <p:cNvSpPr txBox="1"/>
          <p:nvPr/>
        </p:nvSpPr>
        <p:spPr>
          <a:xfrm>
            <a:off x="4064295" y="418470"/>
            <a:ext cx="4072800" cy="261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79" name="Google Shape;179;g1e0cd4bc7aa_0_216"/>
          <p:cNvSpPr txBox="1"/>
          <p:nvPr>
            <p:ph type="title"/>
          </p:nvPr>
        </p:nvSpPr>
        <p:spPr>
          <a:xfrm>
            <a:off x="1603727" y="3721808"/>
            <a:ext cx="8984400" cy="1325700"/>
          </a:xfrm>
          <a:prstGeom prst="rect">
            <a:avLst/>
          </a:prstGeom>
          <a:noFill/>
          <a:ln>
            <a:noFill/>
          </a:ln>
        </p:spPr>
        <p:txBody>
          <a:bodyPr anchorCtr="0" anchor="ctr" bIns="45700" lIns="91425" spcFirstLastPara="1" rIns="91425" wrap="square" tIns="45700">
            <a:normAutofit/>
          </a:bodyPr>
          <a:lstStyle>
            <a:lvl1pPr lvl="0" rtl="0" algn="ctr">
              <a:lnSpc>
                <a:spcPct val="90000"/>
              </a:lnSpc>
              <a:spcBef>
                <a:spcPts val="0"/>
              </a:spcBef>
              <a:spcAft>
                <a:spcPts val="0"/>
              </a:spcAft>
              <a:buClr>
                <a:schemeClr val="accent5"/>
              </a:buClr>
              <a:buSzPts val="3600"/>
              <a:buFont typeface="Arial"/>
              <a:buNone/>
              <a:defRPr sz="3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7"/>
            <a:chOff x="11140977" y="745237"/>
            <a:chExt cx="522582" cy="530387"/>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38" name="Google Shape;38;p22"/>
          <p:cNvGrpSpPr/>
          <p:nvPr/>
        </p:nvGrpSpPr>
        <p:grpSpPr>
          <a:xfrm>
            <a:off x="11449163" y="211743"/>
            <a:ext cx="522582" cy="530387"/>
            <a:chOff x="11140977" y="745237"/>
            <a:chExt cx="522582" cy="530387"/>
          </a:xfrm>
        </p:grpSpPr>
        <p:sp>
          <p:nvSpPr>
            <p:cNvPr id="39" name="Google Shape;39;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0" name="Google Shape;40;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41" name="Google Shape;41;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45" name="Google Shape;45;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6" name="Shape 46"/>
        <p:cNvGrpSpPr/>
        <p:nvPr/>
      </p:nvGrpSpPr>
      <p:grpSpPr>
        <a:xfrm>
          <a:off x="0" y="0"/>
          <a:ext cx="0" cy="0"/>
          <a:chOff x="0" y="0"/>
          <a:chExt cx="0" cy="0"/>
        </a:xfrm>
      </p:grpSpPr>
      <p:pic>
        <p:nvPicPr>
          <p:cNvPr descr="A picture containing bird&#10;&#10;Description automatically generated" id="47" name="Google Shape;47;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8" name="Google Shape;48;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0" name="Google Shape;50;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4" name="Google Shape;54;p23"/>
          <p:cNvGrpSpPr/>
          <p:nvPr/>
        </p:nvGrpSpPr>
        <p:grpSpPr>
          <a:xfrm>
            <a:off x="11449163" y="211743"/>
            <a:ext cx="522582" cy="530387"/>
            <a:chOff x="11140977" y="745237"/>
            <a:chExt cx="522582" cy="530387"/>
          </a:xfrm>
        </p:grpSpPr>
        <p:sp>
          <p:nvSpPr>
            <p:cNvPr id="55" name="Google Shape;55;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6" name="Google Shape;56;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57" name="Google Shape;57;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58" name="Google Shape;58;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9" name="Google Shape;59;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60" name="Shape 60"/>
        <p:cNvGrpSpPr/>
        <p:nvPr/>
      </p:nvGrpSpPr>
      <p:grpSpPr>
        <a:xfrm>
          <a:off x="0" y="0"/>
          <a:ext cx="0" cy="0"/>
          <a:chOff x="0" y="0"/>
          <a:chExt cx="0" cy="0"/>
        </a:xfrm>
      </p:grpSpPr>
      <p:pic>
        <p:nvPicPr>
          <p:cNvPr descr="A picture containing bird&#10;&#10;Description automatically generated" id="61" name="Google Shape;61;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2" name="Google Shape;62;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66" name="Google Shape;66;p24"/>
          <p:cNvGrpSpPr/>
          <p:nvPr/>
        </p:nvGrpSpPr>
        <p:grpSpPr>
          <a:xfrm flipH="1">
            <a:off x="11449544" y="206704"/>
            <a:ext cx="522582" cy="530386"/>
            <a:chOff x="2645664" y="2011680"/>
            <a:chExt cx="735606" cy="746592"/>
          </a:xfrm>
        </p:grpSpPr>
        <p:sp>
          <p:nvSpPr>
            <p:cNvPr id="67" name="Google Shape;67;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8" name="Google Shape;68;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69" name="Google Shape;69;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70" name="Google Shape;70;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80" name="Google Shape;80;p25"/>
          <p:cNvGrpSpPr/>
          <p:nvPr/>
        </p:nvGrpSpPr>
        <p:grpSpPr>
          <a:xfrm flipH="1">
            <a:off x="11449544" y="206704"/>
            <a:ext cx="522582" cy="530386"/>
            <a:chOff x="2645664" y="2011680"/>
            <a:chExt cx="735606" cy="746592"/>
          </a:xfrm>
        </p:grpSpPr>
        <p:sp>
          <p:nvSpPr>
            <p:cNvPr id="81" name="Google Shape;81;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2" name="Google Shape;82;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83" name="Google Shape;83;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84" name="Google Shape;84;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2.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7" Type="http://schemas.openxmlformats.org/officeDocument/2006/relationships/theme" Target="../theme/theme2.xml"/><Relationship Id="rId16" Type="http://schemas.openxmlformats.org/officeDocument/2006/relationships/slideLayout" Target="../slideLayouts/slideLayout14.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7"/>
            <a:chOff x="11140977" y="745237"/>
            <a:chExt cx="522582" cy="530387"/>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1e0cd4bc7aa_0_0"/>
          <p:cNvSpPr txBox="1"/>
          <p:nvPr>
            <p:ph type="title"/>
          </p:nvPr>
        </p:nvSpPr>
        <p:spPr>
          <a:xfrm>
            <a:off x="2680202" y="3368471"/>
            <a:ext cx="8984400" cy="13257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200"/>
              <a:buFont typeface="Arial"/>
              <a:buNone/>
            </a:pPr>
            <a:r>
              <a:rPr lang="en-US" sz="3200">
                <a:solidFill>
                  <a:schemeClr val="lt1"/>
                </a:solidFill>
              </a:rPr>
              <a:t>AWS </a:t>
            </a:r>
            <a:r>
              <a:rPr lang="en-US" sz="3200"/>
              <a:t>Multi-factor Authentication Enforcement</a:t>
            </a:r>
            <a:endParaRPr/>
          </a:p>
        </p:txBody>
      </p:sp>
      <p:pic>
        <p:nvPicPr>
          <p:cNvPr descr="A picture containing drawing&#10;&#10;Description automatically generated" id="185" name="Google Shape;185;g1e0cd4bc7aa_0_0"/>
          <p:cNvPicPr preferRelativeResize="0"/>
          <p:nvPr/>
        </p:nvPicPr>
        <p:blipFill rotWithShape="1">
          <a:blip r:embed="rId3">
            <a:alphaModFix/>
          </a:blip>
          <a:srcRect b="0" l="0" r="0" t="0"/>
          <a:stretch/>
        </p:blipFill>
        <p:spPr>
          <a:xfrm>
            <a:off x="3766603" y="1756470"/>
            <a:ext cx="4658796" cy="895922"/>
          </a:xfrm>
          <a:prstGeom prst="rect">
            <a:avLst/>
          </a:prstGeom>
          <a:noFill/>
          <a:ln>
            <a:noFill/>
          </a:ln>
        </p:spPr>
      </p:pic>
      <p:sp>
        <p:nvSpPr>
          <p:cNvPr id="186" name="Google Shape;186;g1e0cd4bc7aa_0_0"/>
          <p:cNvSpPr txBox="1"/>
          <p:nvPr/>
        </p:nvSpPr>
        <p:spPr>
          <a:xfrm>
            <a:off x="2975400" y="5216700"/>
            <a:ext cx="6241200" cy="960600"/>
          </a:xfrm>
          <a:prstGeom prst="rect">
            <a:avLst/>
          </a:prstGeom>
          <a:noFill/>
          <a:ln>
            <a:noFill/>
          </a:ln>
        </p:spPr>
        <p:txBody>
          <a:bodyPr anchorCtr="0" anchor="t" bIns="91425" lIns="91425" spcFirstLastPara="1" rIns="91425" wrap="square" tIns="91425">
            <a:spAutoFit/>
          </a:bodyPr>
          <a:lstStyle/>
          <a:p>
            <a:pPr indent="-114300" lvl="0" marL="228600" rtl="0" algn="l">
              <a:lnSpc>
                <a:spcPct val="90000"/>
              </a:lnSpc>
              <a:spcBef>
                <a:spcPts val="0"/>
              </a:spcBef>
              <a:spcAft>
                <a:spcPts val="0"/>
              </a:spcAft>
              <a:buNone/>
            </a:pPr>
            <a:r>
              <a:rPr lang="en-US">
                <a:solidFill>
                  <a:schemeClr val="lt1"/>
                </a:solidFill>
              </a:rPr>
              <a:t>Team: John Clifford Hill, Stephannye Barreto Henriquez, Elsa Nell Cuellar, Daniel Esquijerosa </a:t>
            </a:r>
            <a:endParaRPr>
              <a:solidFill>
                <a:schemeClr val="lt1"/>
              </a:solidFill>
            </a:endParaRPr>
          </a:p>
          <a:p>
            <a:pPr indent="-114300" lvl="0" marL="228600" rtl="0" algn="l">
              <a:lnSpc>
                <a:spcPct val="90000"/>
              </a:lnSpc>
              <a:spcBef>
                <a:spcPts val="0"/>
              </a:spcBef>
              <a:spcAft>
                <a:spcPts val="0"/>
              </a:spcAft>
              <a:buNone/>
            </a:pPr>
            <a:r>
              <a:rPr lang="en-US">
                <a:solidFill>
                  <a:schemeClr val="lt1"/>
                </a:solidFill>
              </a:rPr>
              <a:t>Mentor: Masoud Sadjadi</a:t>
            </a:r>
            <a:endParaRPr>
              <a:solidFill>
                <a:schemeClr val="lt1"/>
              </a:solidFill>
            </a:endParaRPr>
          </a:p>
          <a:p>
            <a:pPr indent="-114300" lvl="0" marL="228600" rtl="0" algn="l">
              <a:lnSpc>
                <a:spcPct val="90000"/>
              </a:lnSpc>
              <a:spcBef>
                <a:spcPts val="0"/>
              </a:spcBef>
              <a:spcAft>
                <a:spcPts val="0"/>
              </a:spcAft>
              <a:buNone/>
            </a:pPr>
            <a:r>
              <a:rPr lang="en-US">
                <a:solidFill>
                  <a:schemeClr val="lt1"/>
                </a:solidFill>
              </a:rPr>
              <a:t>Date: 4/21/2023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10"/>
          <p:cNvSpPr txBox="1"/>
          <p:nvPr>
            <p:ph type="title"/>
          </p:nvPr>
        </p:nvSpPr>
        <p:spPr>
          <a:xfrm>
            <a:off x="1918002" y="448607"/>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3F3F3F"/>
              </a:buClr>
              <a:buSzPts val="3600"/>
              <a:buFont typeface="Arial"/>
              <a:buNone/>
            </a:pPr>
            <a:r>
              <a:rPr b="1" lang="en-US" sz="4000"/>
              <a:t>Thank You</a:t>
            </a:r>
            <a:endParaRPr b="1" sz="4000"/>
          </a:p>
        </p:txBody>
      </p:sp>
      <p:sp>
        <p:nvSpPr>
          <p:cNvPr id="242" name="Google Shape;242;p10"/>
          <p:cNvSpPr txBox="1"/>
          <p:nvPr>
            <p:ph idx="2" type="body"/>
          </p:nvPr>
        </p:nvSpPr>
        <p:spPr>
          <a:xfrm>
            <a:off x="2783350" y="3209050"/>
            <a:ext cx="7988100" cy="552600"/>
          </a:xfrm>
          <a:prstGeom prst="rect">
            <a:avLst/>
          </a:prstGeom>
          <a:noFill/>
          <a:ln>
            <a:noFill/>
          </a:ln>
        </p:spPr>
        <p:txBody>
          <a:bodyPr anchorCtr="0" anchor="t" bIns="45700" lIns="91425" spcFirstLastPara="1" rIns="91425" wrap="square" tIns="45700">
            <a:normAutofit fontScale="92500"/>
          </a:bodyPr>
          <a:lstStyle/>
          <a:p>
            <a:pPr indent="0" lvl="0" marL="127000" rtl="0" algn="l">
              <a:lnSpc>
                <a:spcPct val="90000"/>
              </a:lnSpc>
              <a:spcBef>
                <a:spcPts val="0"/>
              </a:spcBef>
              <a:spcAft>
                <a:spcPts val="0"/>
              </a:spcAft>
              <a:buClr>
                <a:srgbClr val="3F3F3F"/>
              </a:buClr>
              <a:buSzPct val="79741"/>
              <a:buNone/>
            </a:pPr>
            <a:r>
              <a:rPr b="1" lang="en-US" sz="2508"/>
              <a:t>We are happy to answer any questions you may have.</a:t>
            </a:r>
            <a:endParaRPr b="1" sz="2508"/>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11"/>
          <p:cNvSpPr txBox="1"/>
          <p:nvPr>
            <p:ph idx="2" type="body"/>
          </p:nvPr>
        </p:nvSpPr>
        <p:spPr>
          <a:xfrm>
            <a:off x="1918000" y="1826375"/>
            <a:ext cx="9923400" cy="4596300"/>
          </a:xfrm>
          <a:prstGeom prst="rect">
            <a:avLst/>
          </a:prstGeom>
          <a:noFill/>
          <a:ln>
            <a:noFill/>
          </a:ln>
        </p:spPr>
        <p:txBody>
          <a:bodyPr anchorCtr="0" anchor="t" bIns="45700" lIns="91425" spcFirstLastPara="1" rIns="91425" wrap="square" tIns="45700">
            <a:normAutofit lnSpcReduction="10000"/>
          </a:bodyPr>
          <a:lstStyle/>
          <a:p>
            <a:pPr indent="-355600" lvl="0" marL="457200" rtl="0" algn="l">
              <a:lnSpc>
                <a:spcPct val="100000"/>
              </a:lnSpc>
              <a:spcBef>
                <a:spcPts val="0"/>
              </a:spcBef>
              <a:spcAft>
                <a:spcPts val="0"/>
              </a:spcAft>
              <a:buSzPts val="2000"/>
              <a:buAutoNum type="arabicPeriod"/>
            </a:pPr>
            <a:r>
              <a:rPr lang="en-US"/>
              <a:t>How does the tool identify IAM users and roles?</a:t>
            </a:r>
            <a:endParaRPr/>
          </a:p>
          <a:p>
            <a:pPr indent="-342900" lvl="1" marL="914400" rtl="0" algn="l">
              <a:lnSpc>
                <a:spcPct val="100000"/>
              </a:lnSpc>
              <a:spcBef>
                <a:spcPts val="0"/>
              </a:spcBef>
              <a:spcAft>
                <a:spcPts val="0"/>
              </a:spcAft>
              <a:buSzPts val="1800"/>
              <a:buAutoNum type="alphaLcPeriod"/>
            </a:pPr>
            <a:r>
              <a:rPr lang="en-US"/>
              <a:t>The tool identifies IAM users and roles by accessing the IAM service in the AWS environment and retrieving a list of all users and roles.</a:t>
            </a:r>
            <a:endParaRPr/>
          </a:p>
          <a:p>
            <a:pPr indent="-355600" lvl="0" marL="457200" rtl="0" algn="l">
              <a:lnSpc>
                <a:spcPct val="100000"/>
              </a:lnSpc>
              <a:spcBef>
                <a:spcPts val="0"/>
              </a:spcBef>
              <a:spcAft>
                <a:spcPts val="0"/>
              </a:spcAft>
              <a:buSzPts val="2000"/>
              <a:buAutoNum type="arabicPeriod"/>
            </a:pPr>
            <a:r>
              <a:rPr lang="en-US"/>
              <a:t>Can the tool be configured to enforce MFA for specific users or roles only?</a:t>
            </a:r>
            <a:endParaRPr/>
          </a:p>
          <a:p>
            <a:pPr indent="-342900" lvl="1" marL="914400" rtl="0" algn="l">
              <a:lnSpc>
                <a:spcPct val="100000"/>
              </a:lnSpc>
              <a:spcBef>
                <a:spcPts val="0"/>
              </a:spcBef>
              <a:spcAft>
                <a:spcPts val="0"/>
              </a:spcAft>
              <a:buSzPts val="1800"/>
              <a:buAutoNum type="alphaLcPeriod"/>
            </a:pPr>
            <a:r>
              <a:rPr lang="en-US"/>
              <a:t>Yes, the tool can be configured to enforce MFA for specific users or roles only by defining policies and exceptions in the MFA enforcement configuration.</a:t>
            </a:r>
            <a:endParaRPr/>
          </a:p>
          <a:p>
            <a:pPr indent="-355600" lvl="0" marL="457200" rtl="0" algn="l">
              <a:lnSpc>
                <a:spcPct val="100000"/>
              </a:lnSpc>
              <a:spcBef>
                <a:spcPts val="0"/>
              </a:spcBef>
              <a:spcAft>
                <a:spcPts val="0"/>
              </a:spcAft>
              <a:buSzPts val="2000"/>
              <a:buAutoNum type="arabicPeriod"/>
            </a:pPr>
            <a:r>
              <a:rPr lang="en-US"/>
              <a:t>What happens if a user or role does not comply with the MFA policy?</a:t>
            </a:r>
            <a:endParaRPr/>
          </a:p>
          <a:p>
            <a:pPr indent="-342900" lvl="1" marL="914400" rtl="0" algn="l">
              <a:lnSpc>
                <a:spcPct val="100000"/>
              </a:lnSpc>
              <a:spcBef>
                <a:spcPts val="0"/>
              </a:spcBef>
              <a:spcAft>
                <a:spcPts val="0"/>
              </a:spcAft>
              <a:buSzPts val="1800"/>
              <a:buAutoNum type="alphaLcPeriod"/>
            </a:pPr>
            <a:r>
              <a:rPr lang="en-US"/>
              <a:t>If a user or role does not comply with the MFA policy, the tool can be configured to take action based on the severity of the non-compliance. For example, the tool may send a notification to the user or the administrator, or temporarily suspend the user's or role's access to AWS resources.</a:t>
            </a:r>
            <a:endParaRPr/>
          </a:p>
          <a:p>
            <a:pPr indent="-355600" lvl="0" marL="457200" rtl="0" algn="l">
              <a:lnSpc>
                <a:spcPct val="100000"/>
              </a:lnSpc>
              <a:spcBef>
                <a:spcPts val="0"/>
              </a:spcBef>
              <a:spcAft>
                <a:spcPts val="0"/>
              </a:spcAft>
              <a:buSzPts val="2000"/>
              <a:buAutoNum type="arabicPeriod"/>
            </a:pPr>
            <a:r>
              <a:rPr lang="en-US"/>
              <a:t>How does the tool handle users who are unable to use MFA, such as those with disabilities or those who do not have access to a mobile device?</a:t>
            </a:r>
            <a:endParaRPr/>
          </a:p>
          <a:p>
            <a:pPr indent="-342900" lvl="1" marL="914400" rtl="0" algn="l">
              <a:lnSpc>
                <a:spcPct val="100000"/>
              </a:lnSpc>
              <a:spcBef>
                <a:spcPts val="0"/>
              </a:spcBef>
              <a:spcAft>
                <a:spcPts val="0"/>
              </a:spcAft>
              <a:buSzPts val="1800"/>
              <a:buAutoNum type="alphaLcPeriod"/>
            </a:pPr>
            <a:r>
              <a:rPr lang="en-US"/>
              <a:t>The tool can be configured to exempt certain users or roles from MFA requirements based on specific conditions, such as those with disabilities or those without access to a mobile device.</a:t>
            </a:r>
            <a:endParaRPr/>
          </a:p>
          <a:p>
            <a:pPr indent="0" lvl="0" marL="127000" rtl="0" algn="l">
              <a:lnSpc>
                <a:spcPct val="100000"/>
              </a:lnSpc>
              <a:spcBef>
                <a:spcPts val="0"/>
              </a:spcBef>
              <a:spcAft>
                <a:spcPts val="0"/>
              </a:spcAft>
              <a:buClr>
                <a:srgbClr val="3F3F3F"/>
              </a:buClr>
              <a:buSzPts val="2000"/>
              <a:buNone/>
            </a:pPr>
            <a:r>
              <a:t/>
            </a:r>
            <a:endParaRPr/>
          </a:p>
        </p:txBody>
      </p:sp>
      <p:sp>
        <p:nvSpPr>
          <p:cNvPr id="248" name="Google Shape;248;p1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3F3F3F"/>
              </a:buClr>
              <a:buSzPts val="3600"/>
              <a:buFont typeface="Arial"/>
              <a:buNone/>
            </a:pPr>
            <a:r>
              <a:rPr b="1" lang="en-US" sz="4200"/>
              <a:t>Questions</a:t>
            </a:r>
            <a:endParaRPr b="1" sz="43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g1e0cd4bc7aa_0_233"/>
          <p:cNvSpPr txBox="1"/>
          <p:nvPr>
            <p:ph idx="2" type="body"/>
          </p:nvPr>
        </p:nvSpPr>
        <p:spPr>
          <a:xfrm>
            <a:off x="1717525" y="1826375"/>
            <a:ext cx="10208400" cy="4426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None/>
            </a:pPr>
            <a:r>
              <a:rPr lang="en-US"/>
              <a:t>5.	</a:t>
            </a:r>
            <a:r>
              <a:rPr lang="en-US"/>
              <a:t>How does the tool handle MFA for API access?</a:t>
            </a:r>
            <a:endParaRPr/>
          </a:p>
          <a:p>
            <a:pPr indent="0" lvl="0" marL="457200" rtl="0" algn="l">
              <a:lnSpc>
                <a:spcPct val="100000"/>
              </a:lnSpc>
              <a:spcBef>
                <a:spcPts val="0"/>
              </a:spcBef>
              <a:spcAft>
                <a:spcPts val="0"/>
              </a:spcAft>
              <a:buNone/>
            </a:pPr>
            <a:r>
              <a:rPr lang="en-US"/>
              <a:t>a.The tool can enforce MFA for API access by requiring users to authenticate with a time-based one-time password (TOTP) code in addition to their access key ID and secret access key.</a:t>
            </a:r>
            <a:endParaRPr/>
          </a:p>
          <a:p>
            <a:pPr indent="0" lvl="0" marL="0" rtl="0" algn="l">
              <a:lnSpc>
                <a:spcPct val="100000"/>
              </a:lnSpc>
              <a:spcBef>
                <a:spcPts val="0"/>
              </a:spcBef>
              <a:spcAft>
                <a:spcPts val="0"/>
              </a:spcAft>
              <a:buNone/>
            </a:pPr>
            <a:r>
              <a:rPr lang="en-US"/>
              <a:t>6.	How does the tool impact the user experience for IAM users and administrators?</a:t>
            </a:r>
            <a:endParaRPr/>
          </a:p>
          <a:p>
            <a:pPr indent="0" lvl="0" marL="457200" rtl="0" algn="l">
              <a:lnSpc>
                <a:spcPct val="100000"/>
              </a:lnSpc>
              <a:spcBef>
                <a:spcPts val="0"/>
              </a:spcBef>
              <a:spcAft>
                <a:spcPts val="0"/>
              </a:spcAft>
              <a:buNone/>
            </a:pPr>
            <a:r>
              <a:rPr lang="en-US"/>
              <a:t>a.The tool aims to provide a seamless user experience for IAM users by requiring MFA only when necessary, and by providing a variety of MFA options (such as SMS, voice call, or TOTP code). For administrators, the tool simplifies management by automating MFA enforcement and providing reporting and auditing features.</a:t>
            </a:r>
            <a:endParaRPr sz="2200"/>
          </a:p>
          <a:p>
            <a:pPr indent="0" lvl="0" marL="0" rtl="0" algn="l">
              <a:lnSpc>
                <a:spcPct val="100000"/>
              </a:lnSpc>
              <a:spcBef>
                <a:spcPts val="0"/>
              </a:spcBef>
              <a:spcAft>
                <a:spcPts val="0"/>
              </a:spcAft>
              <a:buNone/>
            </a:pPr>
            <a:r>
              <a:rPr lang="en-US"/>
              <a:t>7.	</a:t>
            </a:r>
            <a:r>
              <a:rPr lang="en-US"/>
              <a:t>How does the tool integrate with other AWS services and tools?</a:t>
            </a:r>
            <a:endParaRPr/>
          </a:p>
          <a:p>
            <a:pPr indent="0" lvl="0" marL="457200" rtl="0" algn="l">
              <a:lnSpc>
                <a:spcPct val="100000"/>
              </a:lnSpc>
              <a:spcBef>
                <a:spcPts val="0"/>
              </a:spcBef>
              <a:spcAft>
                <a:spcPts val="0"/>
              </a:spcAft>
              <a:buNone/>
            </a:pPr>
            <a:r>
              <a:rPr lang="en-US"/>
              <a:t>a.The tool can be integrated with other AWS services and tools by leveraging AWS APIs and SDKs. For example, the tool can be integrated with AWS CloudTrail to monitor MFA compliance and with AWS Identity and Access Management (IAM) to manage MFA policies.</a:t>
            </a:r>
            <a:endParaRPr/>
          </a:p>
        </p:txBody>
      </p:sp>
      <p:sp>
        <p:nvSpPr>
          <p:cNvPr id="254" name="Google Shape;254;g1e0cd4bc7aa_0_233"/>
          <p:cNvSpPr txBox="1"/>
          <p:nvPr>
            <p:ph type="title"/>
          </p:nvPr>
        </p:nvSpPr>
        <p:spPr>
          <a:xfrm>
            <a:off x="1935502" y="484882"/>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3F3F3F"/>
              </a:buClr>
              <a:buSzPts val="3600"/>
              <a:buFont typeface="Arial"/>
              <a:buNone/>
            </a:pPr>
            <a:r>
              <a:rPr b="1" lang="en-US" sz="4200"/>
              <a:t>Questions</a:t>
            </a:r>
            <a:endParaRPr b="1" sz="43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g1e0cd4bc7aa_0_241"/>
          <p:cNvSpPr txBox="1"/>
          <p:nvPr>
            <p:ph idx="2" type="body"/>
          </p:nvPr>
        </p:nvSpPr>
        <p:spPr>
          <a:xfrm>
            <a:off x="1717525" y="1826375"/>
            <a:ext cx="10208400" cy="4426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dk1"/>
              </a:buClr>
              <a:buSzPts val="1100"/>
              <a:buFont typeface="Arial"/>
              <a:buNone/>
            </a:pPr>
            <a:r>
              <a:rPr lang="en-US"/>
              <a:t>8.	How does the tool handle third-party MFA solutions or additional security measures?</a:t>
            </a:r>
            <a:endParaRPr/>
          </a:p>
          <a:p>
            <a:pPr indent="0" lvl="0" marL="457200" rtl="0" algn="l">
              <a:lnSpc>
                <a:spcPct val="100000"/>
              </a:lnSpc>
              <a:spcBef>
                <a:spcPts val="0"/>
              </a:spcBef>
              <a:spcAft>
                <a:spcPts val="0"/>
              </a:spcAft>
              <a:buClr>
                <a:schemeClr val="dk1"/>
              </a:buClr>
              <a:buSzPts val="1100"/>
              <a:buFont typeface="Arial"/>
              <a:buNone/>
            </a:pPr>
            <a:r>
              <a:rPr lang="en-US"/>
              <a:t>a.The tool can be configured to integrate with third-party MFA solutions or additional security measures by defining policies and exceptions in the MFA enforcement configuration.</a:t>
            </a:r>
            <a:endParaRPr/>
          </a:p>
          <a:p>
            <a:pPr indent="0" lvl="0" marL="0" rtl="0" algn="l">
              <a:lnSpc>
                <a:spcPct val="100000"/>
              </a:lnSpc>
              <a:spcBef>
                <a:spcPts val="0"/>
              </a:spcBef>
              <a:spcAft>
                <a:spcPts val="0"/>
              </a:spcAft>
              <a:buClr>
                <a:schemeClr val="dk1"/>
              </a:buClr>
              <a:buSzPts val="1100"/>
              <a:buFont typeface="Arial"/>
              <a:buNone/>
            </a:pPr>
            <a:r>
              <a:rPr lang="en-US"/>
              <a:t>9.	What kind of reporting and auditing features does the tool provide?</a:t>
            </a:r>
            <a:endParaRPr/>
          </a:p>
          <a:p>
            <a:pPr indent="0" lvl="0" marL="457200" rtl="0" algn="l">
              <a:lnSpc>
                <a:spcPct val="100000"/>
              </a:lnSpc>
              <a:spcBef>
                <a:spcPts val="0"/>
              </a:spcBef>
              <a:spcAft>
                <a:spcPts val="0"/>
              </a:spcAft>
              <a:buClr>
                <a:schemeClr val="dk1"/>
              </a:buClr>
              <a:buSzPts val="1100"/>
              <a:buFont typeface="Arial"/>
              <a:buNone/>
            </a:pPr>
            <a:r>
              <a:rPr lang="en-US"/>
              <a:t>a.The tool provides reporting and auditing features that allow administrators to monitor MFA compliance, view user activity logs, and generate compliance reports.</a:t>
            </a:r>
            <a:endParaRPr/>
          </a:p>
          <a:p>
            <a:pPr indent="0" lvl="0" marL="0" rtl="0" algn="l">
              <a:lnSpc>
                <a:spcPct val="100000"/>
              </a:lnSpc>
              <a:spcBef>
                <a:spcPts val="0"/>
              </a:spcBef>
              <a:spcAft>
                <a:spcPts val="0"/>
              </a:spcAft>
              <a:buClr>
                <a:schemeClr val="dk1"/>
              </a:buClr>
              <a:buSzPts val="1100"/>
              <a:buFont typeface="Arial"/>
              <a:buNone/>
            </a:pPr>
            <a:r>
              <a:rPr lang="en-US"/>
              <a:t>10.	What kind of support and documentation is available for the tool?</a:t>
            </a:r>
            <a:endParaRPr/>
          </a:p>
          <a:p>
            <a:pPr indent="0" lvl="0" marL="457200" rtl="0" algn="l">
              <a:lnSpc>
                <a:spcPct val="100000"/>
              </a:lnSpc>
              <a:spcBef>
                <a:spcPts val="0"/>
              </a:spcBef>
              <a:spcAft>
                <a:spcPts val="0"/>
              </a:spcAft>
              <a:buClr>
                <a:schemeClr val="dk1"/>
              </a:buClr>
              <a:buSzPts val="1100"/>
              <a:buFont typeface="Arial"/>
              <a:buNone/>
            </a:pPr>
            <a:r>
              <a:rPr lang="en-US"/>
              <a:t>a.Support and documentation for the tool may vary depending on the specific implementation. However, AWS provides extensive documentation, support, and training resources for its services, including IAM and MFA.</a:t>
            </a:r>
            <a:endParaRPr/>
          </a:p>
        </p:txBody>
      </p:sp>
      <p:sp>
        <p:nvSpPr>
          <p:cNvPr id="260" name="Google Shape;260;g1e0cd4bc7aa_0_241"/>
          <p:cNvSpPr txBox="1"/>
          <p:nvPr>
            <p:ph type="title"/>
          </p:nvPr>
        </p:nvSpPr>
        <p:spPr>
          <a:xfrm>
            <a:off x="1935502" y="484882"/>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3F3F3F"/>
              </a:buClr>
              <a:buSzPts val="3600"/>
              <a:buFont typeface="Arial"/>
              <a:buNone/>
            </a:pPr>
            <a:r>
              <a:rPr b="1" lang="en-US" sz="4200"/>
              <a:t>Questions</a:t>
            </a:r>
            <a:endParaRPr b="1" sz="43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Arial"/>
              <a:buNone/>
            </a:pPr>
            <a:r>
              <a:rPr lang="en-US"/>
              <a:t>Introduction</a:t>
            </a:r>
            <a:endParaRPr/>
          </a:p>
        </p:txBody>
      </p:sp>
      <p:sp>
        <p:nvSpPr>
          <p:cNvPr id="192" name="Google Shape;192;p2"/>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p>
            <a:pPr indent="-406400" lvl="0" marL="457200" rtl="0" algn="l">
              <a:lnSpc>
                <a:spcPct val="115000"/>
              </a:lnSpc>
              <a:spcBef>
                <a:spcPts val="0"/>
              </a:spcBef>
              <a:spcAft>
                <a:spcPts val="0"/>
              </a:spcAft>
              <a:buSzPts val="2800"/>
              <a:buChar char="●"/>
            </a:pPr>
            <a:r>
              <a:rPr lang="en-US" sz="2800"/>
              <a:t>Tool that automatically enforces multi-factor authentication (MFA) </a:t>
            </a:r>
            <a:endParaRPr sz="2800"/>
          </a:p>
          <a:p>
            <a:pPr indent="-406400" lvl="0" marL="457200" rtl="0" algn="l">
              <a:lnSpc>
                <a:spcPct val="115000"/>
              </a:lnSpc>
              <a:spcBef>
                <a:spcPts val="0"/>
              </a:spcBef>
              <a:spcAft>
                <a:spcPts val="0"/>
              </a:spcAft>
              <a:buSzPts val="2800"/>
              <a:buChar char="●"/>
            </a:pPr>
            <a:r>
              <a:rPr lang="en-US" sz="2800"/>
              <a:t>Enhance security by reducing the risk </a:t>
            </a:r>
            <a:endParaRPr sz="2800"/>
          </a:p>
          <a:p>
            <a:pPr indent="-406400" lvl="0" marL="457200" rtl="0" algn="l">
              <a:lnSpc>
                <a:spcPct val="115000"/>
              </a:lnSpc>
              <a:spcBef>
                <a:spcPts val="0"/>
              </a:spcBef>
              <a:spcAft>
                <a:spcPts val="0"/>
              </a:spcAft>
              <a:buSzPts val="2800"/>
              <a:buChar char="●"/>
            </a:pPr>
            <a:r>
              <a:rPr lang="en-US" sz="2800"/>
              <a:t>Tool adds an extra layer of security</a:t>
            </a:r>
            <a:endParaRPr sz="2800"/>
          </a:p>
          <a:p>
            <a:pPr indent="-406400" lvl="0" marL="457200" rtl="0" algn="l">
              <a:lnSpc>
                <a:spcPct val="115000"/>
              </a:lnSpc>
              <a:spcBef>
                <a:spcPts val="0"/>
              </a:spcBef>
              <a:spcAft>
                <a:spcPts val="0"/>
              </a:spcAft>
              <a:buSzPts val="2800"/>
              <a:buChar char="●"/>
            </a:pPr>
            <a:r>
              <a:rPr lang="en-US" sz="2800"/>
              <a:t>H</a:t>
            </a:r>
            <a:r>
              <a:rPr lang="en-US" sz="2800"/>
              <a:t>elp prevent unauthorized access </a:t>
            </a:r>
            <a:endParaRPr sz="2800"/>
          </a:p>
          <a:p>
            <a:pPr indent="-406400" lvl="0" marL="457200" rtl="0" algn="l">
              <a:lnSpc>
                <a:spcPct val="115000"/>
              </a:lnSpc>
              <a:spcBef>
                <a:spcPts val="0"/>
              </a:spcBef>
              <a:spcAft>
                <a:spcPts val="0"/>
              </a:spcAft>
              <a:buSzPts val="2800"/>
              <a:buChar char="●"/>
            </a:pPr>
            <a:r>
              <a:rPr lang="en-US" sz="2800"/>
              <a:t>Provides monitoring and reporting capabilities</a:t>
            </a:r>
            <a:endParaRPr sz="2800"/>
          </a:p>
          <a:p>
            <a:pPr indent="-406400" lvl="0" marL="457200" rtl="0" algn="l">
              <a:lnSpc>
                <a:spcPct val="115000"/>
              </a:lnSpc>
              <a:spcBef>
                <a:spcPts val="0"/>
              </a:spcBef>
              <a:spcAft>
                <a:spcPts val="0"/>
              </a:spcAft>
              <a:buSzPts val="2800"/>
              <a:buChar char="●"/>
            </a:pPr>
            <a:r>
              <a:rPr lang="en-US" sz="2800"/>
              <a:t>Can save time and improve overall security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g1e1518ade0e_0_7"/>
          <p:cNvSpPr txBox="1"/>
          <p:nvPr>
            <p:ph type="title"/>
          </p:nvPr>
        </p:nvSpPr>
        <p:spPr>
          <a:xfrm>
            <a:off x="1920239" y="5324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Risk Assessment</a:t>
            </a:r>
            <a:endParaRPr/>
          </a:p>
        </p:txBody>
      </p:sp>
      <p:graphicFrame>
        <p:nvGraphicFramePr>
          <p:cNvPr id="198" name="Google Shape;198;g1e1518ade0e_0_7"/>
          <p:cNvGraphicFramePr/>
          <p:nvPr/>
        </p:nvGraphicFramePr>
        <p:xfrm>
          <a:off x="2577325" y="1716525"/>
          <a:ext cx="3000000" cy="3000000"/>
        </p:xfrm>
        <a:graphic>
          <a:graphicData uri="http://schemas.openxmlformats.org/drawingml/2006/table">
            <a:tbl>
              <a:tblPr>
                <a:noFill/>
                <a:tableStyleId>{14F1FB32-EB64-4A1F-A55D-6AA2BC333A44}</a:tableStyleId>
              </a:tblPr>
              <a:tblGrid>
                <a:gridCol w="1398500"/>
                <a:gridCol w="954375"/>
                <a:gridCol w="6620425"/>
              </a:tblGrid>
              <a:tr h="154875">
                <a:tc>
                  <a:txBody>
                    <a:bodyPr/>
                    <a:lstStyle/>
                    <a:p>
                      <a:pPr indent="0" lvl="0" marL="0" rtl="0" algn="l">
                        <a:lnSpc>
                          <a:spcPct val="115000"/>
                        </a:lnSpc>
                        <a:spcBef>
                          <a:spcPts val="0"/>
                        </a:spcBef>
                        <a:spcAft>
                          <a:spcPts val="0"/>
                        </a:spcAft>
                        <a:buNone/>
                      </a:pPr>
                      <a:r>
                        <a:rPr b="1" lang="en-US" sz="1000">
                          <a:solidFill>
                            <a:schemeClr val="lt1"/>
                          </a:solidFill>
                        </a:rPr>
                        <a:t>Threat Identification</a:t>
                      </a:r>
                      <a:endParaRPr b="1"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US" sz="1000">
                          <a:solidFill>
                            <a:schemeClr val="lt1"/>
                          </a:solidFill>
                        </a:rPr>
                        <a:t>Risk Rating</a:t>
                      </a:r>
                      <a:endParaRPr b="1"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b="1" lang="en-US" sz="1000">
                          <a:solidFill>
                            <a:schemeClr val="lt1"/>
                          </a:solidFill>
                        </a:rPr>
                        <a:t>Recommended Controls</a:t>
                      </a:r>
                      <a:endParaRPr b="1"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r>
              <a:tr h="343125">
                <a:tc>
                  <a:txBody>
                    <a:bodyPr/>
                    <a:lstStyle/>
                    <a:p>
                      <a:pPr indent="0" lvl="0" marL="0" rtl="0" algn="l">
                        <a:lnSpc>
                          <a:spcPct val="115000"/>
                        </a:lnSpc>
                        <a:spcBef>
                          <a:spcPts val="0"/>
                        </a:spcBef>
                        <a:spcAft>
                          <a:spcPts val="0"/>
                        </a:spcAft>
                        <a:buNone/>
                      </a:pPr>
                      <a:r>
                        <a:rPr lang="en-US" sz="1000">
                          <a:solidFill>
                            <a:schemeClr val="lt1"/>
                          </a:solidFill>
                        </a:rPr>
                        <a:t>Unauthorized access to AWS resources due to weak or compromised passwords</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lt1"/>
                          </a:solidFill>
                        </a:rPr>
                        <a:t>High</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lt1"/>
                          </a:solidFill>
                        </a:rPr>
                        <a:t>1. Enforce MFA for all user accounts 2. Implement strong password policies 3. Conduct regular security awareness training for users 4. Implement account lockout policies to prevent brute force attacks</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r>
              <a:tr h="437250">
                <a:tc>
                  <a:txBody>
                    <a:bodyPr/>
                    <a:lstStyle/>
                    <a:p>
                      <a:pPr indent="0" lvl="0" marL="0" rtl="0" algn="l">
                        <a:lnSpc>
                          <a:spcPct val="115000"/>
                        </a:lnSpc>
                        <a:spcBef>
                          <a:spcPts val="0"/>
                        </a:spcBef>
                        <a:spcAft>
                          <a:spcPts val="0"/>
                        </a:spcAft>
                        <a:buNone/>
                      </a:pPr>
                      <a:r>
                        <a:rPr lang="en-US" sz="1000">
                          <a:solidFill>
                            <a:schemeClr val="lt1"/>
                          </a:solidFill>
                        </a:rPr>
                        <a:t>Insider threats from privileged users with unauthorized access</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lt1"/>
                          </a:solidFill>
                        </a:rPr>
                        <a:t>Medium</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lt1"/>
                          </a:solidFill>
                        </a:rPr>
                        <a:t>1. Limit the number of privileged users with access to critical resources 2. Implement just-in-time access control for privileged accounts 3. Monitor and audit privileged user activities for unauthorized actions 4. Enforce MFA for all privileged accounts</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r>
              <a:tr h="578425">
                <a:tc>
                  <a:txBody>
                    <a:bodyPr/>
                    <a:lstStyle/>
                    <a:p>
                      <a:pPr indent="0" lvl="0" marL="0" rtl="0" algn="l">
                        <a:lnSpc>
                          <a:spcPct val="115000"/>
                        </a:lnSpc>
                        <a:spcBef>
                          <a:spcPts val="0"/>
                        </a:spcBef>
                        <a:spcAft>
                          <a:spcPts val="0"/>
                        </a:spcAft>
                        <a:buNone/>
                      </a:pPr>
                      <a:r>
                        <a:rPr lang="en-US" sz="1000">
                          <a:solidFill>
                            <a:schemeClr val="lt1"/>
                          </a:solidFill>
                        </a:rPr>
                        <a:t>Social engineering attacks targeting users to bypass MFA</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lt1"/>
                          </a:solidFill>
                        </a:rPr>
                        <a:t>Medium</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lt1"/>
                          </a:solidFill>
                        </a:rPr>
                        <a:t>1. Implement additional authentication factors beyond MFA, such as biometric or hardware-based authentication 2. Educate users about the risks of social engineering attacks and provide guidelines for safe authentication practices 3. Implement anomaly detection and behavioral analysis tools to detect suspicious activities</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r>
              <a:tr h="625500">
                <a:tc>
                  <a:txBody>
                    <a:bodyPr/>
                    <a:lstStyle/>
                    <a:p>
                      <a:pPr indent="0" lvl="0" marL="0" rtl="0" algn="l">
                        <a:lnSpc>
                          <a:spcPct val="115000"/>
                        </a:lnSpc>
                        <a:spcBef>
                          <a:spcPts val="0"/>
                        </a:spcBef>
                        <a:spcAft>
                          <a:spcPts val="0"/>
                        </a:spcAft>
                        <a:buNone/>
                      </a:pPr>
                      <a:r>
                        <a:rPr lang="en-US" sz="1000">
                          <a:solidFill>
                            <a:schemeClr val="lt1"/>
                          </a:solidFill>
                        </a:rPr>
                        <a:t>Misconfiguration or improper implementation of MFA enforcement tool</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lt1"/>
                          </a:solidFill>
                        </a:rPr>
                        <a:t>Low</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lt1"/>
                          </a:solidFill>
                        </a:rPr>
                        <a:t>1. Follow AWS best practices and documentation for implementing MFA enforcement 2. Regularly review and audit the configuration of the MFA enforcement tool for compliance 3. Implement automated testing and validation of MFA enforcement settings 4. Maintain a backup and recovery plan for the MFA enforcement tool configuration</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r>
              <a:tr h="625500">
                <a:tc>
                  <a:txBody>
                    <a:bodyPr/>
                    <a:lstStyle/>
                    <a:p>
                      <a:pPr indent="0" lvl="0" marL="0" rtl="0" algn="l">
                        <a:lnSpc>
                          <a:spcPct val="115000"/>
                        </a:lnSpc>
                        <a:spcBef>
                          <a:spcPts val="0"/>
                        </a:spcBef>
                        <a:spcAft>
                          <a:spcPts val="0"/>
                        </a:spcAft>
                        <a:buNone/>
                      </a:pPr>
                      <a:r>
                        <a:rPr lang="en-US" sz="1000">
                          <a:solidFill>
                            <a:schemeClr val="lt1"/>
                          </a:solidFill>
                        </a:rPr>
                        <a:t>Service disruptions or failures of AWS services used for MFA</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lt1"/>
                          </a:solidFill>
                        </a:rPr>
                        <a:t>Low</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solidFill>
                            <a:schemeClr val="lt1"/>
                          </a:solidFill>
                        </a:rPr>
                        <a:t>1. Implement redundant and geographically distributed AWS services for MFA 2. Monitor and receive notifications on service health and status using AWS CloudWatch or other monitoring tools 3. Have a documented incident response plan for addressing service disruptions or failures 4. Regularly review AWS service-level agreements (SLAs) and ensure compliance</a:t>
                      </a:r>
                      <a:endParaRPr sz="1000">
                        <a:solidFill>
                          <a:schemeClr val="lt1"/>
                        </a:solidFill>
                      </a:endParaRPr>
                    </a:p>
                  </a:txBody>
                  <a:tcPr marT="91425" marB="91425" marR="91425" marL="91425">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3"/>
          <p:cNvSpPr txBox="1"/>
          <p:nvPr>
            <p:ph type="title"/>
          </p:nvPr>
        </p:nvSpPr>
        <p:spPr>
          <a:xfrm>
            <a:off x="1920239" y="738035"/>
            <a:ext cx="9718800" cy="11841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2400"/>
              <a:buFont typeface="Arial"/>
              <a:buNone/>
            </a:pPr>
            <a:r>
              <a:rPr b="1" lang="en-US" sz="4000"/>
              <a:t>Methodology</a:t>
            </a:r>
            <a:endParaRPr b="1" sz="4000"/>
          </a:p>
        </p:txBody>
      </p:sp>
      <p:sp>
        <p:nvSpPr>
          <p:cNvPr id="204" name="Google Shape;204;p3"/>
          <p:cNvSpPr txBox="1"/>
          <p:nvPr>
            <p:ph idx="1" type="body"/>
          </p:nvPr>
        </p:nvSpPr>
        <p:spPr>
          <a:xfrm>
            <a:off x="1920175" y="2975450"/>
            <a:ext cx="9718800" cy="1693200"/>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0"/>
              </a:spcBef>
              <a:spcAft>
                <a:spcPts val="0"/>
              </a:spcAft>
              <a:buSzPts val="2800"/>
              <a:buChar char="●"/>
            </a:pPr>
            <a:r>
              <a:rPr lang="en-US" sz="2800"/>
              <a:t>R</a:t>
            </a:r>
            <a:r>
              <a:rPr lang="en-US" sz="2800"/>
              <a:t>equire access to data on AWS IAM users and roles</a:t>
            </a:r>
            <a:endParaRPr sz="2800"/>
          </a:p>
          <a:p>
            <a:pPr indent="0" lvl="0" marL="457200" rtl="0" algn="l">
              <a:lnSpc>
                <a:spcPct val="90000"/>
              </a:lnSpc>
              <a:spcBef>
                <a:spcPts val="0"/>
              </a:spcBef>
              <a:spcAft>
                <a:spcPts val="0"/>
              </a:spcAft>
              <a:buNone/>
            </a:pPr>
            <a:r>
              <a:t/>
            </a:r>
            <a:endParaRPr sz="2800"/>
          </a:p>
          <a:p>
            <a:pPr indent="-406400" lvl="0" marL="457200" rtl="0" algn="l">
              <a:lnSpc>
                <a:spcPct val="90000"/>
              </a:lnSpc>
              <a:spcBef>
                <a:spcPts val="0"/>
              </a:spcBef>
              <a:spcAft>
                <a:spcPts val="0"/>
              </a:spcAft>
              <a:buSzPts val="2800"/>
              <a:buChar char="●"/>
            </a:pPr>
            <a:r>
              <a:rPr lang="en-US" sz="2800"/>
              <a:t>Store information on MFA policies and compliance status for each user and role.</a:t>
            </a:r>
            <a:endParaRPr sz="2800"/>
          </a:p>
        </p:txBody>
      </p:sp>
      <p:sp>
        <p:nvSpPr>
          <p:cNvPr id="205" name="Google Shape;205;p3"/>
          <p:cNvSpPr txBox="1"/>
          <p:nvPr>
            <p:ph idx="4294967295" type="body"/>
          </p:nvPr>
        </p:nvSpPr>
        <p:spPr>
          <a:xfrm>
            <a:off x="1920250" y="2286000"/>
            <a:ext cx="1248900" cy="543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lang="en-US" sz="2400"/>
              <a:t>Data</a:t>
            </a:r>
            <a:r>
              <a:rPr lang="en-US" sz="2400"/>
              <a:t>:</a:t>
            </a:r>
            <a:endParaRPr sz="24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Font typeface="Arial"/>
              <a:buNone/>
            </a:pPr>
            <a:r>
              <a:rPr b="1" lang="en-US" sz="4000"/>
              <a:t>Methodology</a:t>
            </a:r>
            <a:endParaRPr b="1" sz="4000"/>
          </a:p>
        </p:txBody>
      </p:sp>
      <p:sp>
        <p:nvSpPr>
          <p:cNvPr id="211" name="Google Shape;211;p4"/>
          <p:cNvSpPr txBox="1"/>
          <p:nvPr>
            <p:ph idx="2" type="body"/>
          </p:nvPr>
        </p:nvSpPr>
        <p:spPr>
          <a:xfrm>
            <a:off x="1975225" y="2381400"/>
            <a:ext cx="9608700" cy="3896100"/>
          </a:xfrm>
          <a:prstGeom prst="rect">
            <a:avLst/>
          </a:prstGeom>
          <a:noFill/>
          <a:ln>
            <a:noFill/>
          </a:ln>
        </p:spPr>
        <p:txBody>
          <a:bodyPr anchorCtr="0" anchor="t" bIns="45700" lIns="91425" spcFirstLastPara="1" rIns="91425" wrap="square" tIns="45700">
            <a:noAutofit/>
          </a:bodyPr>
          <a:lstStyle/>
          <a:p>
            <a:pPr indent="0" lvl="0" marL="457200" rtl="0" algn="l">
              <a:lnSpc>
                <a:spcPct val="70000"/>
              </a:lnSpc>
              <a:spcBef>
                <a:spcPts val="0"/>
              </a:spcBef>
              <a:spcAft>
                <a:spcPts val="0"/>
              </a:spcAft>
              <a:buNone/>
            </a:pPr>
            <a:r>
              <a:t/>
            </a:r>
            <a:endParaRPr sz="2800"/>
          </a:p>
          <a:p>
            <a:pPr indent="0" lvl="0" marL="0" rtl="0" algn="l">
              <a:lnSpc>
                <a:spcPct val="70000"/>
              </a:lnSpc>
              <a:spcBef>
                <a:spcPts val="0"/>
              </a:spcBef>
              <a:spcAft>
                <a:spcPts val="0"/>
              </a:spcAft>
              <a:buNone/>
            </a:pPr>
            <a:r>
              <a:t/>
            </a:r>
            <a:endParaRPr sz="2800"/>
          </a:p>
          <a:p>
            <a:pPr indent="-406400" lvl="0" marL="457200" rtl="0" algn="l">
              <a:lnSpc>
                <a:spcPct val="70000"/>
              </a:lnSpc>
              <a:spcBef>
                <a:spcPts val="0"/>
              </a:spcBef>
              <a:spcAft>
                <a:spcPts val="0"/>
              </a:spcAft>
              <a:buSzPts val="2800"/>
              <a:buAutoNum type="arabicPeriod"/>
            </a:pPr>
            <a:r>
              <a:rPr lang="en-US" sz="2800"/>
              <a:t>Identify IAM Users and Roles</a:t>
            </a:r>
            <a:endParaRPr sz="2800"/>
          </a:p>
          <a:p>
            <a:pPr indent="0" lvl="0" marL="457200" rtl="0" algn="l">
              <a:lnSpc>
                <a:spcPct val="70000"/>
              </a:lnSpc>
              <a:spcBef>
                <a:spcPts val="0"/>
              </a:spcBef>
              <a:spcAft>
                <a:spcPts val="0"/>
              </a:spcAft>
              <a:buNone/>
            </a:pPr>
            <a:r>
              <a:t/>
            </a:r>
            <a:endParaRPr sz="2800"/>
          </a:p>
          <a:p>
            <a:pPr indent="0" lvl="0" marL="457200" rtl="0" algn="l">
              <a:lnSpc>
                <a:spcPct val="70000"/>
              </a:lnSpc>
              <a:spcBef>
                <a:spcPts val="0"/>
              </a:spcBef>
              <a:spcAft>
                <a:spcPts val="0"/>
              </a:spcAft>
              <a:buNone/>
            </a:pPr>
            <a:r>
              <a:t/>
            </a:r>
            <a:endParaRPr sz="2800"/>
          </a:p>
          <a:p>
            <a:pPr indent="-406400" lvl="0" marL="457200" rtl="0" algn="l">
              <a:lnSpc>
                <a:spcPct val="70000"/>
              </a:lnSpc>
              <a:spcBef>
                <a:spcPts val="0"/>
              </a:spcBef>
              <a:spcAft>
                <a:spcPts val="0"/>
              </a:spcAft>
              <a:buSzPts val="2800"/>
              <a:buAutoNum type="arabicPeriod"/>
            </a:pPr>
            <a:r>
              <a:rPr lang="en-US" sz="2800"/>
              <a:t>Implement MFA Enforcement</a:t>
            </a:r>
            <a:endParaRPr sz="2800"/>
          </a:p>
          <a:p>
            <a:pPr indent="0" lvl="0" marL="457200" rtl="0" algn="l">
              <a:lnSpc>
                <a:spcPct val="70000"/>
              </a:lnSpc>
              <a:spcBef>
                <a:spcPts val="0"/>
              </a:spcBef>
              <a:spcAft>
                <a:spcPts val="0"/>
              </a:spcAft>
              <a:buNone/>
            </a:pPr>
            <a:r>
              <a:t/>
            </a:r>
            <a:endParaRPr sz="2800"/>
          </a:p>
          <a:p>
            <a:pPr indent="0" lvl="0" marL="457200" rtl="0" algn="l">
              <a:lnSpc>
                <a:spcPct val="70000"/>
              </a:lnSpc>
              <a:spcBef>
                <a:spcPts val="0"/>
              </a:spcBef>
              <a:spcAft>
                <a:spcPts val="0"/>
              </a:spcAft>
              <a:buNone/>
            </a:pPr>
            <a:r>
              <a:t/>
            </a:r>
            <a:endParaRPr sz="2800"/>
          </a:p>
          <a:p>
            <a:pPr indent="-406400" lvl="0" marL="457200" rtl="0" algn="l">
              <a:lnSpc>
                <a:spcPct val="70000"/>
              </a:lnSpc>
              <a:spcBef>
                <a:spcPts val="0"/>
              </a:spcBef>
              <a:spcAft>
                <a:spcPts val="0"/>
              </a:spcAft>
              <a:buSzPts val="2800"/>
              <a:buAutoNum type="arabicPeriod"/>
            </a:pPr>
            <a:r>
              <a:rPr lang="en-US" sz="2800"/>
              <a:t>Monitor MFA Compliance</a:t>
            </a:r>
            <a:endParaRPr sz="2800"/>
          </a:p>
          <a:p>
            <a:pPr indent="0" lvl="0" marL="457200" rtl="0" algn="l">
              <a:lnSpc>
                <a:spcPct val="70000"/>
              </a:lnSpc>
              <a:spcBef>
                <a:spcPts val="0"/>
              </a:spcBef>
              <a:spcAft>
                <a:spcPts val="0"/>
              </a:spcAft>
              <a:buNone/>
            </a:pPr>
            <a:r>
              <a:t/>
            </a:r>
            <a:endParaRPr sz="2800"/>
          </a:p>
          <a:p>
            <a:pPr indent="0" lvl="0" marL="457200" rtl="0" algn="l">
              <a:lnSpc>
                <a:spcPct val="70000"/>
              </a:lnSpc>
              <a:spcBef>
                <a:spcPts val="0"/>
              </a:spcBef>
              <a:spcAft>
                <a:spcPts val="0"/>
              </a:spcAft>
              <a:buNone/>
            </a:pPr>
            <a:r>
              <a:t/>
            </a:r>
            <a:endParaRPr sz="2800"/>
          </a:p>
          <a:p>
            <a:pPr indent="-406400" lvl="0" marL="457200" rtl="0" algn="l">
              <a:lnSpc>
                <a:spcPct val="70000"/>
              </a:lnSpc>
              <a:spcBef>
                <a:spcPts val="0"/>
              </a:spcBef>
              <a:spcAft>
                <a:spcPts val="0"/>
              </a:spcAft>
              <a:buSzPts val="2800"/>
              <a:buAutoNum type="arabicPeriod"/>
            </a:pPr>
            <a:r>
              <a:rPr lang="en-US" sz="2800"/>
              <a:t>Test and Iterate</a:t>
            </a:r>
            <a:endParaRPr sz="2800"/>
          </a:p>
        </p:txBody>
      </p:sp>
      <p:sp>
        <p:nvSpPr>
          <p:cNvPr id="212" name="Google Shape;212;p4"/>
          <p:cNvSpPr txBox="1"/>
          <p:nvPr>
            <p:ph idx="4" type="body"/>
          </p:nvPr>
        </p:nvSpPr>
        <p:spPr>
          <a:xfrm>
            <a:off x="2047800" y="1716600"/>
            <a:ext cx="3310500" cy="4791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lt1"/>
              </a:buClr>
              <a:buSzPts val="2220"/>
              <a:buNone/>
            </a:pPr>
            <a:r>
              <a:rPr lang="en-US" sz="2420"/>
              <a:t>Methodology Steps:</a:t>
            </a:r>
            <a:endParaRPr sz="242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Font typeface="Arial"/>
              <a:buNone/>
            </a:pPr>
            <a:r>
              <a:rPr b="1" lang="en-US" sz="4000"/>
              <a:t>Methodology</a:t>
            </a:r>
            <a:endParaRPr b="1" sz="4000"/>
          </a:p>
        </p:txBody>
      </p:sp>
      <p:sp>
        <p:nvSpPr>
          <p:cNvPr id="218" name="Google Shape;218;p5"/>
          <p:cNvSpPr txBox="1"/>
          <p:nvPr>
            <p:ph idx="1" type="body"/>
          </p:nvPr>
        </p:nvSpPr>
        <p:spPr>
          <a:xfrm>
            <a:off x="1920325" y="2188800"/>
            <a:ext cx="9718500" cy="2480400"/>
          </a:xfrm>
          <a:prstGeom prst="rect">
            <a:avLst/>
          </a:prstGeom>
          <a:noFill/>
          <a:ln>
            <a:noFill/>
          </a:ln>
        </p:spPr>
        <p:txBody>
          <a:bodyPr anchorCtr="0" anchor="t" bIns="45700" lIns="91425" spcFirstLastPara="1" rIns="91425" wrap="square" tIns="45700">
            <a:noAutofit/>
          </a:bodyPr>
          <a:lstStyle/>
          <a:p>
            <a:pPr indent="0" lvl="0" marL="457200" rtl="0" algn="l">
              <a:lnSpc>
                <a:spcPct val="90000"/>
              </a:lnSpc>
              <a:spcBef>
                <a:spcPts val="0"/>
              </a:spcBef>
              <a:spcAft>
                <a:spcPts val="0"/>
              </a:spcAft>
              <a:buNone/>
            </a:pPr>
            <a:r>
              <a:t/>
            </a:r>
            <a:endParaRPr sz="2800"/>
          </a:p>
          <a:p>
            <a:pPr indent="-406400" lvl="0" marL="457200" rtl="0" algn="l">
              <a:lnSpc>
                <a:spcPct val="90000"/>
              </a:lnSpc>
              <a:spcBef>
                <a:spcPts val="0"/>
              </a:spcBef>
              <a:spcAft>
                <a:spcPts val="0"/>
              </a:spcAft>
              <a:buSzPts val="2800"/>
              <a:buChar char="●"/>
            </a:pPr>
            <a:r>
              <a:rPr lang="en-US" sz="2800"/>
              <a:t>O</a:t>
            </a:r>
            <a:r>
              <a:rPr lang="en-US" sz="2800"/>
              <a:t>ther steps such as reporting, notification, and remediation</a:t>
            </a:r>
            <a:endParaRPr sz="2800"/>
          </a:p>
          <a:p>
            <a:pPr indent="0" lvl="0" marL="457200" rtl="0" algn="l">
              <a:lnSpc>
                <a:spcPct val="90000"/>
              </a:lnSpc>
              <a:spcBef>
                <a:spcPts val="0"/>
              </a:spcBef>
              <a:spcAft>
                <a:spcPts val="0"/>
              </a:spcAft>
              <a:buNone/>
            </a:pPr>
            <a:r>
              <a:t/>
            </a:r>
            <a:endParaRPr sz="2800"/>
          </a:p>
          <a:p>
            <a:pPr indent="-406400" lvl="0" marL="457200" rtl="0" algn="l">
              <a:lnSpc>
                <a:spcPct val="90000"/>
              </a:lnSpc>
              <a:spcBef>
                <a:spcPts val="0"/>
              </a:spcBef>
              <a:spcAft>
                <a:spcPts val="0"/>
              </a:spcAft>
              <a:buSzPts val="2800"/>
              <a:buChar char="●"/>
            </a:pPr>
            <a:r>
              <a:rPr lang="en-US" sz="2800"/>
              <a:t>May need to integrate with other AWS services </a:t>
            </a:r>
            <a:endParaRPr sz="2800"/>
          </a:p>
          <a:p>
            <a:pPr indent="0" lvl="0" marL="457200" rtl="0" algn="l">
              <a:lnSpc>
                <a:spcPct val="90000"/>
              </a:lnSpc>
              <a:spcBef>
                <a:spcPts val="0"/>
              </a:spcBef>
              <a:spcAft>
                <a:spcPts val="0"/>
              </a:spcAft>
              <a:buNone/>
            </a:pPr>
            <a:r>
              <a:t/>
            </a:r>
            <a:endParaRPr sz="2800"/>
          </a:p>
          <a:p>
            <a:pPr indent="-406400" lvl="0" marL="457200" rtl="0" algn="l">
              <a:lnSpc>
                <a:spcPct val="90000"/>
              </a:lnSpc>
              <a:spcBef>
                <a:spcPts val="0"/>
              </a:spcBef>
              <a:spcAft>
                <a:spcPts val="0"/>
              </a:spcAft>
              <a:buSzPts val="2800"/>
              <a:buChar char="●"/>
            </a:pPr>
            <a:r>
              <a:rPr lang="en-US" sz="2800"/>
              <a:t>C</a:t>
            </a:r>
            <a:r>
              <a:rPr lang="en-US" sz="2800"/>
              <a:t>ombination of data collection, policy configuration, monitoring, testing, and iteration </a:t>
            </a:r>
            <a:endParaRPr sz="28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6"/>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Font typeface="Arial"/>
              <a:buNone/>
            </a:pPr>
            <a:r>
              <a:rPr b="1" lang="en-US" sz="4000"/>
              <a:t>Results</a:t>
            </a:r>
            <a:endParaRPr b="1" sz="4000"/>
          </a:p>
        </p:txBody>
      </p:sp>
      <p:sp>
        <p:nvSpPr>
          <p:cNvPr id="224" name="Google Shape;224;p6"/>
          <p:cNvSpPr txBox="1"/>
          <p:nvPr>
            <p:ph idx="2" type="body"/>
          </p:nvPr>
        </p:nvSpPr>
        <p:spPr>
          <a:xfrm>
            <a:off x="1829575" y="1393475"/>
            <a:ext cx="9299700" cy="4458300"/>
          </a:xfrm>
          <a:prstGeom prst="rect">
            <a:avLst/>
          </a:prstGeom>
          <a:noFill/>
          <a:ln>
            <a:noFill/>
          </a:ln>
        </p:spPr>
        <p:txBody>
          <a:bodyPr anchorCtr="0" anchor="t" bIns="45700" lIns="91425" spcFirstLastPara="1" rIns="91425" wrap="square" tIns="45700">
            <a:noAutofit/>
          </a:bodyPr>
          <a:lstStyle/>
          <a:p>
            <a:pPr indent="-400050" lvl="0" marL="457200" rtl="0" algn="l">
              <a:lnSpc>
                <a:spcPct val="90000"/>
              </a:lnSpc>
              <a:spcBef>
                <a:spcPts val="0"/>
              </a:spcBef>
              <a:spcAft>
                <a:spcPts val="0"/>
              </a:spcAft>
              <a:buSzPts val="2700"/>
              <a:buChar char="●"/>
            </a:pPr>
            <a:r>
              <a:rPr lang="en-US" sz="2700"/>
              <a:t>Successful MFA enforcement</a:t>
            </a:r>
            <a:endParaRPr sz="2700"/>
          </a:p>
          <a:p>
            <a:pPr indent="0" lvl="0" marL="457200" rtl="0" algn="l">
              <a:lnSpc>
                <a:spcPct val="90000"/>
              </a:lnSpc>
              <a:spcBef>
                <a:spcPts val="0"/>
              </a:spcBef>
              <a:spcAft>
                <a:spcPts val="0"/>
              </a:spcAft>
              <a:buNone/>
            </a:pPr>
            <a:r>
              <a:t/>
            </a:r>
            <a:endParaRPr sz="2700"/>
          </a:p>
          <a:p>
            <a:pPr indent="-400050" lvl="0" marL="457200" rtl="0" algn="l">
              <a:lnSpc>
                <a:spcPct val="90000"/>
              </a:lnSpc>
              <a:spcBef>
                <a:spcPts val="0"/>
              </a:spcBef>
              <a:spcAft>
                <a:spcPts val="0"/>
              </a:spcAft>
              <a:buSzPts val="2700"/>
              <a:buChar char="●"/>
            </a:pPr>
            <a:r>
              <a:rPr lang="en-US" sz="2700"/>
              <a:t>Improved security posture</a:t>
            </a:r>
            <a:endParaRPr sz="2700"/>
          </a:p>
          <a:p>
            <a:pPr indent="0" lvl="0" marL="457200" rtl="0" algn="l">
              <a:lnSpc>
                <a:spcPct val="90000"/>
              </a:lnSpc>
              <a:spcBef>
                <a:spcPts val="0"/>
              </a:spcBef>
              <a:spcAft>
                <a:spcPts val="0"/>
              </a:spcAft>
              <a:buNone/>
            </a:pPr>
            <a:r>
              <a:t/>
            </a:r>
            <a:endParaRPr sz="2700"/>
          </a:p>
          <a:p>
            <a:pPr indent="-400050" lvl="0" marL="457200" rtl="0" algn="l">
              <a:lnSpc>
                <a:spcPct val="90000"/>
              </a:lnSpc>
              <a:spcBef>
                <a:spcPts val="0"/>
              </a:spcBef>
              <a:spcAft>
                <a:spcPts val="0"/>
              </a:spcAft>
              <a:buSzPts val="2700"/>
              <a:buChar char="●"/>
            </a:pPr>
            <a:r>
              <a:rPr lang="en-US" sz="2700"/>
              <a:t>Compliance with security policies</a:t>
            </a:r>
            <a:endParaRPr sz="2700"/>
          </a:p>
          <a:p>
            <a:pPr indent="0" lvl="0" marL="457200" rtl="0" algn="l">
              <a:lnSpc>
                <a:spcPct val="90000"/>
              </a:lnSpc>
              <a:spcBef>
                <a:spcPts val="0"/>
              </a:spcBef>
              <a:spcAft>
                <a:spcPts val="0"/>
              </a:spcAft>
              <a:buNone/>
            </a:pPr>
            <a:r>
              <a:t/>
            </a:r>
            <a:endParaRPr sz="2700"/>
          </a:p>
          <a:p>
            <a:pPr indent="-400050" lvl="0" marL="457200" rtl="0" algn="l">
              <a:lnSpc>
                <a:spcPct val="90000"/>
              </a:lnSpc>
              <a:spcBef>
                <a:spcPts val="0"/>
              </a:spcBef>
              <a:spcAft>
                <a:spcPts val="0"/>
              </a:spcAft>
              <a:buSzPts val="2700"/>
              <a:buChar char="●"/>
            </a:pPr>
            <a:r>
              <a:rPr lang="en-US" sz="2700"/>
              <a:t>Reduced security risks</a:t>
            </a:r>
            <a:endParaRPr sz="2700"/>
          </a:p>
          <a:p>
            <a:pPr indent="0" lvl="0" marL="457200" rtl="0" algn="l">
              <a:lnSpc>
                <a:spcPct val="90000"/>
              </a:lnSpc>
              <a:spcBef>
                <a:spcPts val="0"/>
              </a:spcBef>
              <a:spcAft>
                <a:spcPts val="0"/>
              </a:spcAft>
              <a:buNone/>
            </a:pPr>
            <a:r>
              <a:t/>
            </a:r>
            <a:endParaRPr sz="2700"/>
          </a:p>
          <a:p>
            <a:pPr indent="-400050" lvl="0" marL="457200" rtl="0" algn="l">
              <a:lnSpc>
                <a:spcPct val="90000"/>
              </a:lnSpc>
              <a:spcBef>
                <a:spcPts val="0"/>
              </a:spcBef>
              <a:spcAft>
                <a:spcPts val="0"/>
              </a:spcAft>
              <a:buSzPts val="2700"/>
              <a:buChar char="●"/>
            </a:pPr>
            <a:r>
              <a:rPr lang="en-US" sz="2700"/>
              <a:t>Improved user awareness and behavior</a:t>
            </a:r>
            <a:endParaRPr sz="2700"/>
          </a:p>
          <a:p>
            <a:pPr indent="0" lvl="0" marL="457200" rtl="0" algn="l">
              <a:lnSpc>
                <a:spcPct val="90000"/>
              </a:lnSpc>
              <a:spcBef>
                <a:spcPts val="0"/>
              </a:spcBef>
              <a:spcAft>
                <a:spcPts val="0"/>
              </a:spcAft>
              <a:buNone/>
            </a:pPr>
            <a:r>
              <a:t/>
            </a:r>
            <a:endParaRPr sz="2700"/>
          </a:p>
          <a:p>
            <a:pPr indent="-400050" lvl="0" marL="457200" rtl="0" algn="l">
              <a:lnSpc>
                <a:spcPct val="90000"/>
              </a:lnSpc>
              <a:spcBef>
                <a:spcPts val="0"/>
              </a:spcBef>
              <a:spcAft>
                <a:spcPts val="0"/>
              </a:spcAft>
              <a:buSzPts val="2700"/>
              <a:buChar char="●"/>
            </a:pPr>
            <a:r>
              <a:rPr lang="en-US" sz="2700"/>
              <a:t>Operational efficiency</a:t>
            </a:r>
            <a:endParaRPr sz="2700"/>
          </a:p>
          <a:p>
            <a:pPr indent="0" lvl="0" marL="457200" rtl="0" algn="l">
              <a:lnSpc>
                <a:spcPct val="90000"/>
              </a:lnSpc>
              <a:spcBef>
                <a:spcPts val="0"/>
              </a:spcBef>
              <a:spcAft>
                <a:spcPts val="0"/>
              </a:spcAft>
              <a:buNone/>
            </a:pPr>
            <a:r>
              <a:t/>
            </a:r>
            <a:endParaRPr sz="2700"/>
          </a:p>
          <a:p>
            <a:pPr indent="-400050" lvl="0" marL="457200" rtl="0" algn="l">
              <a:lnSpc>
                <a:spcPct val="90000"/>
              </a:lnSpc>
              <a:spcBef>
                <a:spcPts val="0"/>
              </a:spcBef>
              <a:spcAft>
                <a:spcPts val="0"/>
              </a:spcAft>
              <a:buSzPts val="2700"/>
              <a:buChar char="●"/>
            </a:pPr>
            <a:r>
              <a:rPr lang="en-US" sz="2700"/>
              <a:t>Future scalability and adaptability</a:t>
            </a:r>
            <a:endParaRPr sz="27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8"/>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Font typeface="Arial"/>
              <a:buNone/>
            </a:pPr>
            <a:r>
              <a:rPr b="1" lang="en-US" sz="4000"/>
              <a:t>Conclusion</a:t>
            </a:r>
            <a:endParaRPr b="1" sz="4000"/>
          </a:p>
        </p:txBody>
      </p:sp>
      <p:sp>
        <p:nvSpPr>
          <p:cNvPr id="230" name="Google Shape;230;p8"/>
          <p:cNvSpPr txBox="1"/>
          <p:nvPr>
            <p:ph idx="2" type="body"/>
          </p:nvPr>
        </p:nvSpPr>
        <p:spPr>
          <a:xfrm>
            <a:off x="1918000" y="2116675"/>
            <a:ext cx="9197400" cy="3664200"/>
          </a:xfrm>
          <a:prstGeom prst="rect">
            <a:avLst/>
          </a:prstGeom>
          <a:noFill/>
          <a:ln>
            <a:noFill/>
          </a:ln>
        </p:spPr>
        <p:txBody>
          <a:bodyPr anchorCtr="0" anchor="t" bIns="45700" lIns="91425" spcFirstLastPara="1" rIns="91425" wrap="square" tIns="45700">
            <a:noAutofit/>
          </a:bodyPr>
          <a:lstStyle/>
          <a:p>
            <a:pPr indent="-374650" lvl="0" marL="457200" rtl="0" algn="l">
              <a:lnSpc>
                <a:spcPct val="90000"/>
              </a:lnSpc>
              <a:spcBef>
                <a:spcPts val="0"/>
              </a:spcBef>
              <a:spcAft>
                <a:spcPts val="0"/>
              </a:spcAft>
              <a:buSzPts val="2300"/>
              <a:buChar char="●"/>
            </a:pPr>
            <a:r>
              <a:rPr lang="en-US" sz="2300"/>
              <a:t>I</a:t>
            </a:r>
            <a:r>
              <a:rPr lang="en-US" sz="2300"/>
              <a:t>dentifying IAM users and roles, implementing MFA enforcement, monitoring MFA compliance, and testing and iterating the tool. </a:t>
            </a:r>
            <a:endParaRPr sz="2300"/>
          </a:p>
          <a:p>
            <a:pPr indent="0" lvl="0" marL="457200" rtl="0" algn="l">
              <a:lnSpc>
                <a:spcPct val="90000"/>
              </a:lnSpc>
              <a:spcBef>
                <a:spcPts val="0"/>
              </a:spcBef>
              <a:spcAft>
                <a:spcPts val="0"/>
              </a:spcAft>
              <a:buNone/>
            </a:pPr>
            <a:r>
              <a:t/>
            </a:r>
            <a:endParaRPr sz="2300"/>
          </a:p>
          <a:p>
            <a:pPr indent="-374650" lvl="0" marL="457200" rtl="0" algn="l">
              <a:lnSpc>
                <a:spcPct val="90000"/>
              </a:lnSpc>
              <a:spcBef>
                <a:spcPts val="0"/>
              </a:spcBef>
              <a:spcAft>
                <a:spcPts val="0"/>
              </a:spcAft>
              <a:buSzPts val="2300"/>
              <a:buChar char="●"/>
            </a:pPr>
            <a:r>
              <a:rPr lang="en-US" sz="2300"/>
              <a:t>Require access to data on IAM users and roles, MFA policies, and compliance status for each user and role. </a:t>
            </a:r>
            <a:endParaRPr sz="2300"/>
          </a:p>
          <a:p>
            <a:pPr indent="0" lvl="0" marL="457200" rtl="0" algn="l">
              <a:lnSpc>
                <a:spcPct val="90000"/>
              </a:lnSpc>
              <a:spcBef>
                <a:spcPts val="0"/>
              </a:spcBef>
              <a:spcAft>
                <a:spcPts val="0"/>
              </a:spcAft>
              <a:buNone/>
            </a:pPr>
            <a:r>
              <a:t/>
            </a:r>
            <a:endParaRPr sz="2300"/>
          </a:p>
          <a:p>
            <a:pPr indent="-374650" lvl="0" marL="457200" rtl="0" algn="l">
              <a:lnSpc>
                <a:spcPct val="90000"/>
              </a:lnSpc>
              <a:spcBef>
                <a:spcPts val="0"/>
              </a:spcBef>
              <a:spcAft>
                <a:spcPts val="0"/>
              </a:spcAft>
              <a:buSzPts val="2300"/>
              <a:buChar char="●"/>
            </a:pPr>
            <a:r>
              <a:rPr lang="en-US" sz="2300"/>
              <a:t>Combination of data collection, policy configuration, monitoring, testing, and iteration</a:t>
            </a:r>
            <a:endParaRPr sz="2300"/>
          </a:p>
          <a:p>
            <a:pPr indent="0" lvl="0" marL="457200" rtl="0" algn="l">
              <a:lnSpc>
                <a:spcPct val="90000"/>
              </a:lnSpc>
              <a:spcBef>
                <a:spcPts val="0"/>
              </a:spcBef>
              <a:spcAft>
                <a:spcPts val="0"/>
              </a:spcAft>
              <a:buNone/>
            </a:pPr>
            <a:r>
              <a:t/>
            </a:r>
            <a:endParaRPr sz="2300"/>
          </a:p>
          <a:p>
            <a:pPr indent="-374650" lvl="0" marL="457200" rtl="0" algn="l">
              <a:lnSpc>
                <a:spcPct val="90000"/>
              </a:lnSpc>
              <a:spcBef>
                <a:spcPts val="0"/>
              </a:spcBef>
              <a:spcAft>
                <a:spcPts val="0"/>
              </a:spcAft>
              <a:buSzPts val="2300"/>
              <a:buChar char="●"/>
            </a:pPr>
            <a:r>
              <a:rPr lang="en-US" sz="2300"/>
              <a:t>P</a:t>
            </a:r>
            <a:r>
              <a:rPr lang="en-US" sz="2300"/>
              <a:t>urpose of this project is to improve security posture</a:t>
            </a:r>
            <a:endParaRPr sz="2300"/>
          </a:p>
          <a:p>
            <a:pPr indent="0" lvl="0" marL="457200" rtl="0" algn="l">
              <a:lnSpc>
                <a:spcPct val="90000"/>
              </a:lnSpc>
              <a:spcBef>
                <a:spcPts val="0"/>
              </a:spcBef>
              <a:spcAft>
                <a:spcPts val="0"/>
              </a:spcAft>
              <a:buNone/>
            </a:pPr>
            <a:r>
              <a:t/>
            </a:r>
            <a:endParaRPr sz="2300"/>
          </a:p>
          <a:p>
            <a:pPr indent="-374650" lvl="0" marL="457200" rtl="0" algn="l">
              <a:lnSpc>
                <a:spcPct val="90000"/>
              </a:lnSpc>
              <a:spcBef>
                <a:spcPts val="0"/>
              </a:spcBef>
              <a:spcAft>
                <a:spcPts val="0"/>
              </a:spcAft>
              <a:buSzPts val="2300"/>
              <a:buChar char="●"/>
            </a:pPr>
            <a:r>
              <a:rPr lang="en-US" sz="2300"/>
              <a:t>Simplify management while providing a seamless user experience.</a:t>
            </a:r>
            <a:endParaRPr sz="23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1e0cd4bc7aa_0_226"/>
          <p:cNvSpPr txBox="1"/>
          <p:nvPr>
            <p:ph type="title"/>
          </p:nvPr>
        </p:nvSpPr>
        <p:spPr>
          <a:xfrm>
            <a:off x="1965850" y="290300"/>
            <a:ext cx="9718800" cy="8697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Arial"/>
              <a:buNone/>
            </a:pPr>
            <a:r>
              <a:rPr b="1" lang="en-US" sz="4000"/>
              <a:t>Future Steps/Research</a:t>
            </a:r>
            <a:endParaRPr b="1" sz="4000"/>
          </a:p>
        </p:txBody>
      </p:sp>
      <p:sp>
        <p:nvSpPr>
          <p:cNvPr id="236" name="Google Shape;236;g1e0cd4bc7aa_0_226"/>
          <p:cNvSpPr txBox="1"/>
          <p:nvPr>
            <p:ph idx="2" type="body"/>
          </p:nvPr>
        </p:nvSpPr>
        <p:spPr>
          <a:xfrm>
            <a:off x="1741725" y="1233725"/>
            <a:ext cx="10147800" cy="5019600"/>
          </a:xfrm>
          <a:prstGeom prst="rect">
            <a:avLst/>
          </a:prstGeom>
          <a:noFill/>
          <a:ln>
            <a:noFill/>
          </a:ln>
        </p:spPr>
        <p:txBody>
          <a:bodyPr anchorCtr="0" anchor="t" bIns="45700" lIns="91425" spcFirstLastPara="1" rIns="91425" wrap="square" tIns="45700">
            <a:noAutofit/>
          </a:bodyPr>
          <a:lstStyle/>
          <a:p>
            <a:pPr indent="0" lvl="0" marL="457200" rtl="0" algn="l">
              <a:lnSpc>
                <a:spcPct val="90000"/>
              </a:lnSpc>
              <a:spcBef>
                <a:spcPts val="0"/>
              </a:spcBef>
              <a:spcAft>
                <a:spcPts val="0"/>
              </a:spcAft>
              <a:buNone/>
            </a:pPr>
            <a:r>
              <a:t/>
            </a:r>
            <a:endParaRPr sz="2400"/>
          </a:p>
          <a:p>
            <a:pPr indent="0" lvl="0" marL="457200" rtl="0" algn="l">
              <a:lnSpc>
                <a:spcPct val="90000"/>
              </a:lnSpc>
              <a:spcBef>
                <a:spcPts val="0"/>
              </a:spcBef>
              <a:spcAft>
                <a:spcPts val="0"/>
              </a:spcAft>
              <a:buNone/>
            </a:pPr>
            <a:r>
              <a:t/>
            </a:r>
            <a:endParaRPr sz="2400"/>
          </a:p>
          <a:p>
            <a:pPr indent="-406400" lvl="0" marL="457200" rtl="0" algn="l">
              <a:lnSpc>
                <a:spcPct val="90000"/>
              </a:lnSpc>
              <a:spcBef>
                <a:spcPts val="0"/>
              </a:spcBef>
              <a:spcAft>
                <a:spcPts val="0"/>
              </a:spcAft>
              <a:buSzPts val="2800"/>
              <a:buAutoNum type="arabicPeriod"/>
            </a:pPr>
            <a:r>
              <a:rPr lang="en-US" sz="2800"/>
              <a:t>Integration with Other Cloud Platforms</a:t>
            </a:r>
            <a:endParaRPr sz="2800"/>
          </a:p>
          <a:p>
            <a:pPr indent="0" lvl="0" marL="457200" rtl="0" algn="l">
              <a:lnSpc>
                <a:spcPct val="90000"/>
              </a:lnSpc>
              <a:spcBef>
                <a:spcPts val="0"/>
              </a:spcBef>
              <a:spcAft>
                <a:spcPts val="0"/>
              </a:spcAft>
              <a:buNone/>
            </a:pPr>
            <a:r>
              <a:t/>
            </a:r>
            <a:endParaRPr sz="2800"/>
          </a:p>
          <a:p>
            <a:pPr indent="-406400" lvl="0" marL="457200" rtl="0" algn="l">
              <a:lnSpc>
                <a:spcPct val="90000"/>
              </a:lnSpc>
              <a:spcBef>
                <a:spcPts val="0"/>
              </a:spcBef>
              <a:spcAft>
                <a:spcPts val="0"/>
              </a:spcAft>
              <a:buSzPts val="2800"/>
              <a:buAutoNum type="arabicPeriod"/>
            </a:pPr>
            <a:r>
              <a:rPr lang="en-US" sz="2800"/>
              <a:t>Improved User Experience</a:t>
            </a:r>
            <a:endParaRPr sz="2800"/>
          </a:p>
          <a:p>
            <a:pPr indent="0" lvl="0" marL="457200" rtl="0" algn="l">
              <a:lnSpc>
                <a:spcPct val="90000"/>
              </a:lnSpc>
              <a:spcBef>
                <a:spcPts val="0"/>
              </a:spcBef>
              <a:spcAft>
                <a:spcPts val="0"/>
              </a:spcAft>
              <a:buNone/>
            </a:pPr>
            <a:r>
              <a:t/>
            </a:r>
            <a:endParaRPr sz="2800"/>
          </a:p>
          <a:p>
            <a:pPr indent="-406400" lvl="0" marL="457200" rtl="0" algn="l">
              <a:lnSpc>
                <a:spcPct val="90000"/>
              </a:lnSpc>
              <a:spcBef>
                <a:spcPts val="0"/>
              </a:spcBef>
              <a:spcAft>
                <a:spcPts val="0"/>
              </a:spcAft>
              <a:buSzPts val="2800"/>
              <a:buAutoNum type="arabicPeriod"/>
            </a:pPr>
            <a:r>
              <a:rPr lang="en-US" sz="2800"/>
              <a:t>Advanced Monitoring and Reporting</a:t>
            </a:r>
            <a:endParaRPr sz="2800"/>
          </a:p>
          <a:p>
            <a:pPr indent="0" lvl="0" marL="457200" rtl="0" algn="l">
              <a:lnSpc>
                <a:spcPct val="90000"/>
              </a:lnSpc>
              <a:spcBef>
                <a:spcPts val="0"/>
              </a:spcBef>
              <a:spcAft>
                <a:spcPts val="0"/>
              </a:spcAft>
              <a:buNone/>
            </a:pPr>
            <a:r>
              <a:t/>
            </a:r>
            <a:endParaRPr sz="2800"/>
          </a:p>
          <a:p>
            <a:pPr indent="-406400" lvl="0" marL="457200" rtl="0" algn="l">
              <a:lnSpc>
                <a:spcPct val="90000"/>
              </a:lnSpc>
              <a:spcBef>
                <a:spcPts val="0"/>
              </a:spcBef>
              <a:spcAft>
                <a:spcPts val="0"/>
              </a:spcAft>
              <a:buSzPts val="2800"/>
              <a:buAutoNum type="arabicPeriod"/>
            </a:pPr>
            <a:r>
              <a:rPr lang="en-US" sz="2800"/>
              <a:t>Integration with Third-Party Tools</a:t>
            </a:r>
            <a:endParaRPr sz="2800"/>
          </a:p>
          <a:p>
            <a:pPr indent="0" lvl="0" marL="457200" rtl="0" algn="l">
              <a:lnSpc>
                <a:spcPct val="90000"/>
              </a:lnSpc>
              <a:spcBef>
                <a:spcPts val="0"/>
              </a:spcBef>
              <a:spcAft>
                <a:spcPts val="0"/>
              </a:spcAft>
              <a:buNone/>
            </a:pPr>
            <a:r>
              <a:t/>
            </a:r>
            <a:endParaRPr sz="2800"/>
          </a:p>
          <a:p>
            <a:pPr indent="-406400" lvl="0" marL="457200" rtl="0" algn="l">
              <a:lnSpc>
                <a:spcPct val="90000"/>
              </a:lnSpc>
              <a:spcBef>
                <a:spcPts val="0"/>
              </a:spcBef>
              <a:spcAft>
                <a:spcPts val="0"/>
              </a:spcAft>
              <a:buSzPts val="2800"/>
              <a:buAutoNum type="arabicPeriod"/>
            </a:pPr>
            <a:r>
              <a:rPr lang="en-US" sz="2800"/>
              <a:t>Continuous Improvement and Iteration</a:t>
            </a:r>
            <a:endParaRPr sz="28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