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 roundtripDataSignature="AMtx7mhaIXa8R4yHfAKt8UwZdzHQ1X5dK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3" d="100"/>
          <a:sy n="23" d="100"/>
        </p:scale>
        <p:origin x="1626"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presProps" Target="presProps.xml"/><Relationship Id="rId3" Type="http://schemas.openxmlformats.org/officeDocument/2006/relationships/notesMaster" Target="notesMasters/notesMaster1.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15" Type="http://schemas.openxmlformats.org/officeDocument/2006/relationships/theme" Target="theme/theme1.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 name="Google Shape;67;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Blank4" type="blank">
  <p:cSld name="BLANK">
    <p:bg>
      <p:bgPr>
        <a:solidFill>
          <a:srgbClr val="F2F2F2"/>
        </a:solidFill>
        <a:effectLst/>
      </p:bgPr>
    </p:bg>
    <p:spTree>
      <p:nvGrpSpPr>
        <p:cNvPr id="1" name="Shape 6"/>
        <p:cNvGrpSpPr/>
        <p:nvPr/>
      </p:nvGrpSpPr>
      <p:grpSpPr>
        <a:xfrm>
          <a:off x="0" y="0"/>
          <a:ext cx="0" cy="0"/>
          <a:chOff x="0" y="0"/>
          <a:chExt cx="0" cy="0"/>
        </a:xfrm>
      </p:grpSpPr>
      <p:pic>
        <p:nvPicPr>
          <p:cNvPr id="7" name="Google Shape;7;p8" descr="A close up of a sign&#10;&#10;Description automatically generated"/>
          <p:cNvPicPr preferRelativeResize="0"/>
          <p:nvPr/>
        </p:nvPicPr>
        <p:blipFill rotWithShape="1">
          <a:blip r:embed="rId2">
            <a:alphaModFix/>
          </a:blip>
          <a:srcRect/>
          <a:stretch/>
        </p:blipFill>
        <p:spPr>
          <a:xfrm>
            <a:off x="994221" y="30227620"/>
            <a:ext cx="2651530" cy="2276856"/>
          </a:xfrm>
          <a:prstGeom prst="rect">
            <a:avLst/>
          </a:prstGeom>
          <a:noFill/>
          <a:ln>
            <a:noFill/>
          </a:ln>
        </p:spPr>
      </p:pic>
      <p:sp>
        <p:nvSpPr>
          <p:cNvPr id="8" name="Google Shape;8;p8"/>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i="0" u="none" strike="noStrike" cap="none">
                <a:solidFill>
                  <a:srgbClr val="AEABAB"/>
                </a:solidFill>
                <a:latin typeface="Arial"/>
                <a:ea typeface="Arial"/>
                <a:cs typeface="Arial"/>
                <a:sym typeface="Arial"/>
              </a:rPr>
              <a:t>FLORIDA INTERNATIONAL UNIVERSITY</a:t>
            </a:r>
            <a:endParaRPr/>
          </a:p>
        </p:txBody>
      </p:sp>
      <p:sp>
        <p:nvSpPr>
          <p:cNvPr id="9" name="Google Shape;9;p8"/>
          <p:cNvSpPr/>
          <p:nvPr/>
        </p:nvSpPr>
        <p:spPr>
          <a:xfrm>
            <a:off x="0" y="29233911"/>
            <a:ext cx="43891200" cy="395021"/>
          </a:xfrm>
          <a:prstGeom prst="rect">
            <a:avLst/>
          </a:prstGeom>
          <a:solidFill>
            <a:srgbClr val="081E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48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15" descr="A picture containing drawing&#10;&#10;Description automatically generated"/>
          <p:cNvPicPr preferRelativeResize="0"/>
          <p:nvPr/>
        </p:nvPicPr>
        <p:blipFill rotWithShape="1">
          <a:blip r:embed="rId2">
            <a:alphaModFix/>
          </a:blip>
          <a:srcRect/>
          <a:stretch/>
        </p:blipFill>
        <p:spPr>
          <a:xfrm>
            <a:off x="1196797" y="1016276"/>
            <a:ext cx="3641446" cy="3126894"/>
          </a:xfrm>
          <a:prstGeom prst="rect">
            <a:avLst/>
          </a:prstGeom>
          <a:noFill/>
          <a:ln>
            <a:noFill/>
          </a:ln>
        </p:spPr>
      </p:pic>
      <p:sp>
        <p:nvSpPr>
          <p:cNvPr id="16" name="Google Shape;16;p15"/>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 name="Shape 17"/>
        <p:cNvGrpSpPr/>
        <p:nvPr/>
      </p:nvGrpSpPr>
      <p:grpSpPr>
        <a:xfrm>
          <a:off x="0" y="0"/>
          <a:ext cx="0" cy="0"/>
          <a:chOff x="0" y="0"/>
          <a:chExt cx="0" cy="0"/>
        </a:xfrm>
      </p:grpSpPr>
      <p:pic>
        <p:nvPicPr>
          <p:cNvPr id="18" name="Google Shape;18;p16" descr="A close up of a sign&#10;&#10;Description automatically generated"/>
          <p:cNvPicPr preferRelativeResize="0"/>
          <p:nvPr/>
        </p:nvPicPr>
        <p:blipFill rotWithShape="1">
          <a:blip r:embed="rId2">
            <a:alphaModFix/>
          </a:blip>
          <a:srcRect/>
          <a:stretch/>
        </p:blipFill>
        <p:spPr>
          <a:xfrm>
            <a:off x="1097308" y="1089188"/>
            <a:ext cx="3641448" cy="3126894"/>
          </a:xfrm>
          <a:prstGeom prst="rect">
            <a:avLst/>
          </a:prstGeom>
          <a:noFill/>
          <a:ln>
            <a:noFill/>
          </a:ln>
        </p:spPr>
      </p:pic>
      <p:sp>
        <p:nvSpPr>
          <p:cNvPr id="19" name="Google Shape;19;p16"/>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
          <p:cNvSpPr txBox="1"/>
          <p:nvPr/>
        </p:nvSpPr>
        <p:spPr>
          <a:xfrm>
            <a:off x="9601200" y="617630"/>
            <a:ext cx="24688800" cy="2277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8800" b="1">
                <a:solidFill>
                  <a:srgbClr val="3F3F3F"/>
                </a:solidFill>
              </a:rPr>
              <a:t>Florida International University</a:t>
            </a:r>
            <a:endParaRPr/>
          </a:p>
          <a:p>
            <a:pPr marL="0" marR="0" lvl="0" indent="0" algn="ctr" rtl="0">
              <a:spcBef>
                <a:spcPts val="0"/>
              </a:spcBef>
              <a:spcAft>
                <a:spcPts val="0"/>
              </a:spcAft>
              <a:buNone/>
            </a:pPr>
            <a:r>
              <a:rPr lang="en-US" sz="5400" i="1">
                <a:solidFill>
                  <a:srgbClr val="3F3F3F"/>
                </a:solidFill>
              </a:rPr>
              <a:t>Spring</a:t>
            </a:r>
            <a:r>
              <a:rPr lang="en-US" sz="5400" b="0" i="1" u="none" strike="noStrike" cap="none">
                <a:solidFill>
                  <a:srgbClr val="3F3F3F"/>
                </a:solidFill>
                <a:latin typeface="Arial"/>
                <a:ea typeface="Arial"/>
                <a:cs typeface="Arial"/>
                <a:sym typeface="Arial"/>
              </a:rPr>
              <a:t> </a:t>
            </a:r>
            <a:r>
              <a:rPr lang="en-US" sz="5400" i="1">
                <a:solidFill>
                  <a:srgbClr val="3F3F3F"/>
                </a:solidFill>
              </a:rPr>
              <a:t>2023</a:t>
            </a:r>
            <a:r>
              <a:rPr lang="en-US" sz="5400" b="0" i="1" u="none" strike="noStrike" cap="none">
                <a:solidFill>
                  <a:srgbClr val="3F3F3F"/>
                </a:solidFill>
                <a:latin typeface="Arial"/>
                <a:ea typeface="Arial"/>
                <a:cs typeface="Arial"/>
                <a:sym typeface="Arial"/>
              </a:rPr>
              <a:t> Senior Design Project</a:t>
            </a:r>
            <a:endParaRPr/>
          </a:p>
        </p:txBody>
      </p:sp>
      <p:sp>
        <p:nvSpPr>
          <p:cNvPr id="70" name="Google Shape;70;p1"/>
          <p:cNvSpPr txBox="1"/>
          <p:nvPr/>
        </p:nvSpPr>
        <p:spPr>
          <a:xfrm>
            <a:off x="4343400" y="2979162"/>
            <a:ext cx="35204400" cy="2907000"/>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Clr>
                <a:srgbClr val="081E3F"/>
              </a:buClr>
              <a:buSzPts val="10000"/>
              <a:buFont typeface="Arial"/>
              <a:buNone/>
            </a:pPr>
            <a:r>
              <a:rPr lang="en-US" sz="10000" b="1" dirty="0">
                <a:solidFill>
                  <a:srgbClr val="081E3F"/>
                </a:solidFill>
              </a:rPr>
              <a:t>Multifactor Authentication Enforcement</a:t>
            </a:r>
            <a:endParaRPr dirty="0"/>
          </a:p>
          <a:p>
            <a:pPr marL="0" marR="0" lvl="0" indent="0" algn="ctr" rtl="0">
              <a:spcBef>
                <a:spcPts val="0"/>
              </a:spcBef>
              <a:spcAft>
                <a:spcPts val="0"/>
              </a:spcAft>
              <a:buClr>
                <a:srgbClr val="3F3F3F"/>
              </a:buClr>
              <a:buSzPts val="3500"/>
              <a:buFont typeface="Arial"/>
              <a:buNone/>
            </a:pPr>
            <a:r>
              <a:rPr lang="en-US" sz="3500" b="1" i="0" u="none" strike="noStrike" cap="none" dirty="0">
                <a:solidFill>
                  <a:srgbClr val="3F3F3F"/>
                </a:solidFill>
                <a:latin typeface="Arial"/>
                <a:ea typeface="Arial"/>
                <a:cs typeface="Arial"/>
                <a:sym typeface="Arial"/>
              </a:rPr>
              <a:t>Students: </a:t>
            </a:r>
            <a:r>
              <a:rPr lang="en-US" sz="3500" dirty="0">
                <a:solidFill>
                  <a:srgbClr val="3F3F3F"/>
                </a:solidFill>
              </a:rPr>
              <a:t>Daniel Esquijerosa</a:t>
            </a:r>
            <a:endParaRPr dirty="0"/>
          </a:p>
          <a:p>
            <a:pPr marL="0" marR="0" lvl="0" indent="0" algn="ctr" rtl="0">
              <a:spcBef>
                <a:spcPts val="0"/>
              </a:spcBef>
              <a:spcAft>
                <a:spcPts val="0"/>
              </a:spcAft>
              <a:buClr>
                <a:srgbClr val="3F3F3F"/>
              </a:buClr>
              <a:buSzPts val="3500"/>
              <a:buFont typeface="Arial"/>
              <a:buNone/>
            </a:pPr>
            <a:endParaRPr dirty="0"/>
          </a:p>
          <a:p>
            <a:pPr marL="0" marR="0" lvl="0" indent="0" algn="ctr" rtl="0">
              <a:spcBef>
                <a:spcPts val="0"/>
              </a:spcBef>
              <a:spcAft>
                <a:spcPts val="0"/>
              </a:spcAft>
              <a:buClr>
                <a:srgbClr val="3F3F3F"/>
              </a:buClr>
              <a:buSzPts val="3500"/>
              <a:buFont typeface="Arial"/>
              <a:buNone/>
            </a:pPr>
            <a:r>
              <a:rPr lang="en-US" sz="3500" b="1" i="0" u="none" strike="noStrike" cap="none" dirty="0">
                <a:solidFill>
                  <a:srgbClr val="3F3F3F"/>
                </a:solidFill>
                <a:latin typeface="Arial"/>
                <a:ea typeface="Arial"/>
                <a:cs typeface="Arial"/>
                <a:sym typeface="Arial"/>
              </a:rPr>
              <a:t>Instructor/Faculty:</a:t>
            </a:r>
            <a:r>
              <a:rPr lang="en-US" sz="3500" b="1" i="1" u="none" strike="noStrike" cap="none" dirty="0">
                <a:solidFill>
                  <a:srgbClr val="3F3F3F"/>
                </a:solidFill>
                <a:latin typeface="Arial"/>
                <a:ea typeface="Arial"/>
                <a:cs typeface="Arial"/>
                <a:sym typeface="Arial"/>
              </a:rPr>
              <a:t> </a:t>
            </a:r>
            <a:r>
              <a:rPr lang="en-US" sz="3500" i="1" dirty="0">
                <a:solidFill>
                  <a:srgbClr val="3F3F3F"/>
                </a:solidFill>
              </a:rPr>
              <a:t>Masoud </a:t>
            </a:r>
            <a:r>
              <a:rPr lang="en-US" sz="3500" i="1" dirty="0" err="1">
                <a:solidFill>
                  <a:srgbClr val="3F3F3F"/>
                </a:solidFill>
              </a:rPr>
              <a:t>Sadjadi</a:t>
            </a:r>
            <a:r>
              <a:rPr lang="en-US" sz="3500" b="0" i="0" u="none" strike="noStrike" cap="none" dirty="0">
                <a:solidFill>
                  <a:srgbClr val="3F3F3F"/>
                </a:solidFill>
                <a:latin typeface="Arial"/>
                <a:ea typeface="Arial"/>
                <a:cs typeface="Arial"/>
                <a:sym typeface="Arial"/>
              </a:rPr>
              <a:t>,</a:t>
            </a:r>
            <a:r>
              <a:rPr lang="en-US" sz="3500" b="0" i="1" u="none" strike="noStrike" cap="none" dirty="0">
                <a:solidFill>
                  <a:srgbClr val="3F3F3F"/>
                </a:solidFill>
                <a:latin typeface="Arial"/>
                <a:ea typeface="Arial"/>
                <a:cs typeface="Arial"/>
                <a:sym typeface="Arial"/>
              </a:rPr>
              <a:t> </a:t>
            </a:r>
            <a:r>
              <a:rPr lang="en-US" sz="3500" b="0" i="0" u="none" strike="noStrike" cap="none" dirty="0">
                <a:solidFill>
                  <a:srgbClr val="3F3F3F"/>
                </a:solidFill>
                <a:latin typeface="Arial"/>
                <a:ea typeface="Arial"/>
                <a:cs typeface="Arial"/>
                <a:sym typeface="Arial"/>
              </a:rPr>
              <a:t>Florida International University</a:t>
            </a:r>
            <a:endParaRPr dirty="0"/>
          </a:p>
        </p:txBody>
      </p:sp>
      <p:sp>
        <p:nvSpPr>
          <p:cNvPr id="71" name="Google Shape;71;p1"/>
          <p:cNvSpPr txBox="1"/>
          <p:nvPr/>
        </p:nvSpPr>
        <p:spPr>
          <a:xfrm>
            <a:off x="2036515" y="6930075"/>
            <a:ext cx="10564407" cy="690225"/>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dirty="0">
                <a:solidFill>
                  <a:srgbClr val="3F3F3F"/>
                </a:solidFill>
                <a:latin typeface="Arial"/>
                <a:ea typeface="Arial"/>
                <a:cs typeface="Arial"/>
                <a:sym typeface="Arial"/>
              </a:rPr>
              <a:t>INTRODUCTION</a:t>
            </a:r>
            <a:endParaRPr sz="4000" dirty="0"/>
          </a:p>
        </p:txBody>
      </p:sp>
      <p:sp>
        <p:nvSpPr>
          <p:cNvPr id="72" name="Google Shape;72;p1"/>
          <p:cNvSpPr txBox="1"/>
          <p:nvPr/>
        </p:nvSpPr>
        <p:spPr>
          <a:xfrm>
            <a:off x="15857016" y="6920539"/>
            <a:ext cx="8707093" cy="699761"/>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dirty="0">
                <a:solidFill>
                  <a:srgbClr val="3F3F3F"/>
                </a:solidFill>
                <a:latin typeface="Arial"/>
                <a:ea typeface="Arial"/>
                <a:cs typeface="Arial"/>
                <a:sym typeface="Arial"/>
              </a:rPr>
              <a:t>CURRENT SYSTEM</a:t>
            </a:r>
            <a:endParaRPr sz="4000" dirty="0"/>
          </a:p>
        </p:txBody>
      </p:sp>
      <p:sp>
        <p:nvSpPr>
          <p:cNvPr id="73" name="Google Shape;73;p1"/>
          <p:cNvSpPr txBox="1"/>
          <p:nvPr/>
        </p:nvSpPr>
        <p:spPr>
          <a:xfrm>
            <a:off x="26891672" y="6862534"/>
            <a:ext cx="14963014" cy="699761"/>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dirty="0">
                <a:solidFill>
                  <a:srgbClr val="3F3F3F"/>
                </a:solidFill>
                <a:latin typeface="Arial"/>
                <a:ea typeface="Arial"/>
                <a:cs typeface="Arial"/>
                <a:sym typeface="Arial"/>
              </a:rPr>
              <a:t>PROBLEM STATEMENT</a:t>
            </a:r>
            <a:endParaRPr lang="en-US" sz="4000" dirty="0"/>
          </a:p>
        </p:txBody>
      </p:sp>
      <p:sp>
        <p:nvSpPr>
          <p:cNvPr id="74" name="Google Shape;74;p1"/>
          <p:cNvSpPr txBox="1"/>
          <p:nvPr/>
        </p:nvSpPr>
        <p:spPr>
          <a:xfrm>
            <a:off x="2896420" y="14231049"/>
            <a:ext cx="8844600" cy="690225"/>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dirty="0">
                <a:solidFill>
                  <a:srgbClr val="3F3F3F"/>
                </a:solidFill>
                <a:latin typeface="Arial"/>
                <a:ea typeface="Arial"/>
                <a:cs typeface="Arial"/>
                <a:sym typeface="Arial"/>
              </a:rPr>
              <a:t>SOLUTION OVERVIEW</a:t>
            </a:r>
            <a:endParaRPr sz="4000" dirty="0"/>
          </a:p>
        </p:txBody>
      </p:sp>
      <p:sp>
        <p:nvSpPr>
          <p:cNvPr id="75" name="Google Shape;75;p1"/>
          <p:cNvSpPr txBox="1"/>
          <p:nvPr/>
        </p:nvSpPr>
        <p:spPr>
          <a:xfrm>
            <a:off x="15670468" y="11428221"/>
            <a:ext cx="25324311" cy="690225"/>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dirty="0">
                <a:solidFill>
                  <a:srgbClr val="3F3F3F"/>
                </a:solidFill>
                <a:latin typeface="Arial"/>
                <a:ea typeface="Arial"/>
                <a:cs typeface="Arial"/>
                <a:sym typeface="Arial"/>
              </a:rPr>
              <a:t>RISK ANALYSIS</a:t>
            </a:r>
            <a:endParaRPr sz="4000" dirty="0"/>
          </a:p>
        </p:txBody>
      </p:sp>
      <p:sp>
        <p:nvSpPr>
          <p:cNvPr id="79" name="Google Shape;79;p1"/>
          <p:cNvSpPr txBox="1"/>
          <p:nvPr/>
        </p:nvSpPr>
        <p:spPr>
          <a:xfrm>
            <a:off x="5164711" y="22711544"/>
            <a:ext cx="4308013" cy="690225"/>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dirty="0">
                <a:solidFill>
                  <a:srgbClr val="3F3F3F"/>
                </a:solidFill>
                <a:latin typeface="Arial"/>
                <a:ea typeface="Arial"/>
                <a:cs typeface="Arial"/>
                <a:sym typeface="Arial"/>
              </a:rPr>
              <a:t>REFERENCES</a:t>
            </a:r>
            <a:endParaRPr sz="4000" dirty="0"/>
          </a:p>
        </p:txBody>
      </p:sp>
      <p:sp>
        <p:nvSpPr>
          <p:cNvPr id="80" name="Google Shape;80;p1"/>
          <p:cNvSpPr txBox="1"/>
          <p:nvPr/>
        </p:nvSpPr>
        <p:spPr>
          <a:xfrm>
            <a:off x="2036515" y="7954965"/>
            <a:ext cx="10564407" cy="5232171"/>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US" sz="4100" dirty="0"/>
              <a:t>The purpose of this project was to develop a multifactor authentication (MFA) enforcement tool using features and services built into AWS.</a:t>
            </a:r>
          </a:p>
          <a:p>
            <a:pPr marL="0" lvl="0" indent="0" rtl="0">
              <a:spcBef>
                <a:spcPts val="0"/>
              </a:spcBef>
              <a:spcAft>
                <a:spcPts val="0"/>
              </a:spcAft>
              <a:buNone/>
            </a:pPr>
            <a:endParaRPr lang="en-US" sz="4100" dirty="0"/>
          </a:p>
          <a:p>
            <a:r>
              <a:rPr lang="en-US" sz="4100" dirty="0"/>
              <a:t>Contributions: Design, Implementation, IAM users and roles, MFA policy.</a:t>
            </a:r>
          </a:p>
          <a:p>
            <a:pPr marL="0" lvl="0" indent="0" rtl="0">
              <a:spcBef>
                <a:spcPts val="0"/>
              </a:spcBef>
              <a:spcAft>
                <a:spcPts val="0"/>
              </a:spcAft>
              <a:buNone/>
            </a:pPr>
            <a:endParaRPr lang="en-US" sz="4100" dirty="0"/>
          </a:p>
        </p:txBody>
      </p:sp>
      <p:sp>
        <p:nvSpPr>
          <p:cNvPr id="81" name="Google Shape;81;p1"/>
          <p:cNvSpPr txBox="1"/>
          <p:nvPr/>
        </p:nvSpPr>
        <p:spPr>
          <a:xfrm>
            <a:off x="15670468" y="7882876"/>
            <a:ext cx="9642763" cy="270840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100" dirty="0"/>
              <a:t>Before the MFA enforcement tool was implemented, each user could access AWS resources without using MFA, which left those areas vulnerable. </a:t>
            </a:r>
            <a:endParaRPr sz="4100" dirty="0"/>
          </a:p>
        </p:txBody>
      </p:sp>
      <p:sp>
        <p:nvSpPr>
          <p:cNvPr id="83" name="Google Shape;83;p1"/>
          <p:cNvSpPr txBox="1"/>
          <p:nvPr/>
        </p:nvSpPr>
        <p:spPr>
          <a:xfrm>
            <a:off x="26891672" y="7862648"/>
            <a:ext cx="15918872" cy="270840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100" dirty="0"/>
              <a:t>The main problem with the system before the tool was that AWS accounts without enforcement of any form of MFA posed a security risk. These risks included the following: unauthorized access to AWS services, data breaches, and compromised accounts.</a:t>
            </a:r>
          </a:p>
        </p:txBody>
      </p:sp>
      <p:sp>
        <p:nvSpPr>
          <p:cNvPr id="84" name="Google Shape;84;p1"/>
          <p:cNvSpPr txBox="1"/>
          <p:nvPr/>
        </p:nvSpPr>
        <p:spPr>
          <a:xfrm>
            <a:off x="2036515" y="15190340"/>
            <a:ext cx="10564407" cy="586311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100" dirty="0"/>
              <a:t>MFA enforcement tool developed using an AWS Lambda function, IAM policies, CloudWatch events, and SNS notifications. The tool automatically checks for users and roles without MFA and revokes access for non-compliant users. It features customizable MFA settings, real-time notifications, and automated compliance checking</a:t>
            </a:r>
            <a:endParaRPr sz="4100" dirty="0"/>
          </a:p>
        </p:txBody>
      </p:sp>
      <p:sp>
        <p:nvSpPr>
          <p:cNvPr id="88" name="Google Shape;88;p1"/>
          <p:cNvSpPr txBox="1"/>
          <p:nvPr/>
        </p:nvSpPr>
        <p:spPr>
          <a:xfrm>
            <a:off x="2036615" y="23401769"/>
            <a:ext cx="10564307" cy="270840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100" dirty="0"/>
              <a:t>The MFA enforcement tool was developed based on AWS documentation and best practices for IAM policies, Lambda functions, CloudWatch events, and SNS notifications.</a:t>
            </a:r>
            <a:endParaRPr sz="4100" dirty="0"/>
          </a:p>
        </p:txBody>
      </p:sp>
      <p:graphicFrame>
        <p:nvGraphicFramePr>
          <p:cNvPr id="2" name="Table 2">
            <a:extLst>
              <a:ext uri="{FF2B5EF4-FFF2-40B4-BE49-F238E27FC236}">
                <a16:creationId xmlns:a16="http://schemas.microsoft.com/office/drawing/2014/main" id="{A72267AB-7D91-8E66-D650-70F97DDD99E1}"/>
              </a:ext>
            </a:extLst>
          </p:cNvPr>
          <p:cNvGraphicFramePr>
            <a:graphicFrameLocks noGrp="1"/>
          </p:cNvGraphicFramePr>
          <p:nvPr>
            <p:extLst>
              <p:ext uri="{D42A27DB-BD31-4B8C-83A1-F6EECF244321}">
                <p14:modId xmlns:p14="http://schemas.microsoft.com/office/powerpoint/2010/main" val="647046717"/>
              </p:ext>
            </p:extLst>
          </p:nvPr>
        </p:nvGraphicFramePr>
        <p:xfrm>
          <a:off x="15670468" y="12567765"/>
          <a:ext cx="25324312" cy="15666720"/>
        </p:xfrm>
        <a:graphic>
          <a:graphicData uri="http://schemas.openxmlformats.org/drawingml/2006/table">
            <a:tbl>
              <a:tblPr firstRow="1" bandRow="1">
                <a:tableStyleId>{5C22544A-7EE6-4342-B048-85BDC9FD1C3A}</a:tableStyleId>
              </a:tblPr>
              <a:tblGrid>
                <a:gridCol w="8517486">
                  <a:extLst>
                    <a:ext uri="{9D8B030D-6E8A-4147-A177-3AD203B41FA5}">
                      <a16:colId xmlns:a16="http://schemas.microsoft.com/office/drawing/2014/main" val="3000038635"/>
                    </a:ext>
                  </a:extLst>
                </a:gridCol>
                <a:gridCol w="3041960">
                  <a:extLst>
                    <a:ext uri="{9D8B030D-6E8A-4147-A177-3AD203B41FA5}">
                      <a16:colId xmlns:a16="http://schemas.microsoft.com/office/drawing/2014/main" val="3380578664"/>
                    </a:ext>
                  </a:extLst>
                </a:gridCol>
                <a:gridCol w="13764866">
                  <a:extLst>
                    <a:ext uri="{9D8B030D-6E8A-4147-A177-3AD203B41FA5}">
                      <a16:colId xmlns:a16="http://schemas.microsoft.com/office/drawing/2014/main" val="1053769606"/>
                    </a:ext>
                  </a:extLst>
                </a:gridCol>
              </a:tblGrid>
              <a:tr h="855653">
                <a:tc>
                  <a:txBody>
                    <a:bodyPr/>
                    <a:lstStyle/>
                    <a:p>
                      <a:pPr algn="ctr"/>
                      <a:r>
                        <a:rPr lang="en-US" sz="4000" dirty="0"/>
                        <a:t>Threat Identification</a:t>
                      </a:r>
                    </a:p>
                  </a:txBody>
                  <a:tcPr marL="137160" marR="137160" marT="137160" marB="137160"/>
                </a:tc>
                <a:tc>
                  <a:txBody>
                    <a:bodyPr/>
                    <a:lstStyle/>
                    <a:p>
                      <a:pPr algn="ctr"/>
                      <a:r>
                        <a:rPr lang="en-US" sz="4000" dirty="0"/>
                        <a:t>Risk Rating</a:t>
                      </a:r>
                    </a:p>
                  </a:txBody>
                  <a:tcPr marL="137160" marR="137160" marT="137160" marB="137160"/>
                </a:tc>
                <a:tc>
                  <a:txBody>
                    <a:bodyPr/>
                    <a:lstStyle/>
                    <a:p>
                      <a:pPr algn="ctr"/>
                      <a:r>
                        <a:rPr lang="en-US" sz="4000" dirty="0"/>
                        <a:t>Recommended Controls</a:t>
                      </a:r>
                    </a:p>
                  </a:txBody>
                  <a:tcPr marL="137160" marR="137160" marT="137160" marB="137160"/>
                </a:tc>
                <a:extLst>
                  <a:ext uri="{0D108BD9-81ED-4DB2-BD59-A6C34878D82A}">
                    <a16:rowId xmlns:a16="http://schemas.microsoft.com/office/drawing/2014/main" val="1024542429"/>
                  </a:ext>
                </a:extLst>
              </a:tr>
              <a:tr h="843534">
                <a:tc>
                  <a:txBody>
                    <a:bodyPr/>
                    <a:lstStyle/>
                    <a:p>
                      <a:pPr algn="ctr"/>
                      <a:r>
                        <a:rPr lang="en-US" sz="4000" dirty="0"/>
                        <a:t>Unauthorized access due to weak or compromised passwords.</a:t>
                      </a:r>
                    </a:p>
                  </a:txBody>
                  <a:tcPr marL="137160" marR="137160" marT="137160" marB="137160" anchor="ctr"/>
                </a:tc>
                <a:tc>
                  <a:txBody>
                    <a:bodyPr/>
                    <a:lstStyle/>
                    <a:p>
                      <a:pPr algn="ctr"/>
                      <a:r>
                        <a:rPr lang="en-US" sz="4000" dirty="0"/>
                        <a:t>High</a:t>
                      </a:r>
                    </a:p>
                  </a:txBody>
                  <a:tcPr marL="137160" marR="137160" marT="137160" marB="137160" anchor="ctr"/>
                </a:tc>
                <a:tc>
                  <a:txBody>
                    <a:bodyPr/>
                    <a:lstStyle/>
                    <a:p>
                      <a:pPr marL="742950" indent="-742950" algn="ctr">
                        <a:buAutoNum type="arabicPeriod"/>
                      </a:pPr>
                      <a:r>
                        <a:rPr lang="en-US" sz="4000" dirty="0"/>
                        <a:t>Enforce MFA for all user accounts.</a:t>
                      </a:r>
                    </a:p>
                    <a:p>
                      <a:pPr marL="742950" indent="-742950" algn="ctr">
                        <a:buAutoNum type="arabicPeriod"/>
                      </a:pPr>
                      <a:r>
                        <a:rPr lang="en-US" sz="4000" dirty="0"/>
                        <a:t>Implement strong password policies.</a:t>
                      </a:r>
                    </a:p>
                    <a:p>
                      <a:pPr marL="742950" indent="-742950" algn="ctr">
                        <a:buAutoNum type="arabicPeriod"/>
                      </a:pPr>
                      <a:r>
                        <a:rPr lang="en-US" sz="4000" dirty="0"/>
                        <a:t>Conduct security awareness training for users.</a:t>
                      </a:r>
                    </a:p>
                    <a:p>
                      <a:pPr marL="742950" indent="-742950" algn="ctr">
                        <a:buAutoNum type="arabicPeriod"/>
                      </a:pPr>
                      <a:r>
                        <a:rPr lang="en-US" sz="4000" dirty="0"/>
                        <a:t>Implement account lockout policies to prevent brute force attacks.</a:t>
                      </a:r>
                    </a:p>
                  </a:txBody>
                  <a:tcPr marL="137160" marR="137160" marT="137160" marB="137160" anchor="ctr"/>
                </a:tc>
                <a:extLst>
                  <a:ext uri="{0D108BD9-81ED-4DB2-BD59-A6C34878D82A}">
                    <a16:rowId xmlns:a16="http://schemas.microsoft.com/office/drawing/2014/main" val="369358906"/>
                  </a:ext>
                </a:extLst>
              </a:tr>
              <a:tr h="843534">
                <a:tc>
                  <a:txBody>
                    <a:bodyPr/>
                    <a:lstStyle/>
                    <a:p>
                      <a:pPr algn="ctr"/>
                      <a:r>
                        <a:rPr lang="en-US" sz="4000" dirty="0"/>
                        <a:t>Insider threats from privileged users with unauthorized access.</a:t>
                      </a:r>
                    </a:p>
                  </a:txBody>
                  <a:tcPr marL="137160" marR="137160" marT="137160" marB="137160" anchor="ctr"/>
                </a:tc>
                <a:tc>
                  <a:txBody>
                    <a:bodyPr/>
                    <a:lstStyle/>
                    <a:p>
                      <a:pPr algn="ctr"/>
                      <a:r>
                        <a:rPr lang="en-US" sz="4000" dirty="0"/>
                        <a:t>Medium</a:t>
                      </a:r>
                    </a:p>
                  </a:txBody>
                  <a:tcPr marL="137160" marR="137160" marT="137160" marB="137160" anchor="ctr"/>
                </a:tc>
                <a:tc>
                  <a:txBody>
                    <a:bodyPr/>
                    <a:lstStyle/>
                    <a:p>
                      <a:pPr marL="742950" indent="-742950" algn="ctr">
                        <a:buAutoNum type="arabicPeriod"/>
                      </a:pPr>
                      <a:r>
                        <a:rPr lang="en-US" sz="4000" dirty="0"/>
                        <a:t>Practice separation of concerns.</a:t>
                      </a:r>
                    </a:p>
                    <a:p>
                      <a:pPr marL="742950" indent="-742950" algn="ctr">
                        <a:buAutoNum type="arabicPeriod"/>
                      </a:pPr>
                      <a:r>
                        <a:rPr lang="en-US" sz="4000" dirty="0"/>
                        <a:t>Implement just-in-time access control.</a:t>
                      </a:r>
                    </a:p>
                    <a:p>
                      <a:pPr marL="742950" indent="-742950" algn="ctr">
                        <a:buAutoNum type="arabicPeriod"/>
                      </a:pPr>
                      <a:r>
                        <a:rPr lang="en-US" sz="4000" dirty="0"/>
                        <a:t>Monitor privileged users for unauthorized actions.</a:t>
                      </a:r>
                    </a:p>
                    <a:p>
                      <a:pPr marL="742950" indent="-742950" algn="ctr">
                        <a:buAutoNum type="arabicPeriod"/>
                      </a:pPr>
                      <a:r>
                        <a:rPr lang="en-US" sz="4000" dirty="0"/>
                        <a:t>Enforce MFA for all user accounts.</a:t>
                      </a:r>
                    </a:p>
                  </a:txBody>
                  <a:tcPr marL="137160" marR="137160" marT="137160" marB="137160" anchor="ctr"/>
                </a:tc>
                <a:extLst>
                  <a:ext uri="{0D108BD9-81ED-4DB2-BD59-A6C34878D82A}">
                    <a16:rowId xmlns:a16="http://schemas.microsoft.com/office/drawing/2014/main" val="2709752826"/>
                  </a:ext>
                </a:extLst>
              </a:tr>
              <a:tr h="843534">
                <a:tc>
                  <a:txBody>
                    <a:bodyPr/>
                    <a:lstStyle/>
                    <a:p>
                      <a:pPr algn="ctr"/>
                      <a:r>
                        <a:rPr lang="en-US" sz="4000" dirty="0"/>
                        <a:t>Social engineering attacks targeting users to bypass MFA.</a:t>
                      </a:r>
                    </a:p>
                  </a:txBody>
                  <a:tcPr marL="137160" marR="137160" marT="137160" marB="137160" anchor="ctr"/>
                </a:tc>
                <a:tc>
                  <a:txBody>
                    <a:bodyPr/>
                    <a:lstStyle/>
                    <a:p>
                      <a:pPr algn="ctr"/>
                      <a:r>
                        <a:rPr lang="en-US" sz="4000" dirty="0"/>
                        <a:t>Medium</a:t>
                      </a:r>
                    </a:p>
                  </a:txBody>
                  <a:tcPr marL="137160" marR="137160" marT="137160" marB="137160" anchor="ctr"/>
                </a:tc>
                <a:tc>
                  <a:txBody>
                    <a:bodyPr/>
                    <a:lstStyle/>
                    <a:p>
                      <a:pPr marL="742950" indent="-742950" algn="ctr">
                        <a:buAutoNum type="arabicPeriod"/>
                      </a:pPr>
                      <a:r>
                        <a:rPr lang="en-US" sz="4000" dirty="0"/>
                        <a:t>Implement other forms of authentication.</a:t>
                      </a:r>
                    </a:p>
                    <a:p>
                      <a:pPr marL="742950" marR="0" lvl="0" indent="-742950" algn="ctr" defTabSz="914400" rtl="0" eaLnBrk="1" fontAlgn="auto" latinLnBrk="0" hangingPunct="1">
                        <a:lnSpc>
                          <a:spcPct val="100000"/>
                        </a:lnSpc>
                        <a:spcBef>
                          <a:spcPts val="0"/>
                        </a:spcBef>
                        <a:spcAft>
                          <a:spcPts val="0"/>
                        </a:spcAft>
                        <a:buClr>
                          <a:srgbClr val="000000"/>
                        </a:buClr>
                        <a:buSzTx/>
                        <a:buFont typeface="Arial"/>
                        <a:buAutoNum type="arabicPeriod"/>
                        <a:tabLst/>
                        <a:defRPr/>
                      </a:pPr>
                      <a:r>
                        <a:rPr lang="en-US" sz="4000" dirty="0"/>
                        <a:t>Conduct security awareness training for users.</a:t>
                      </a:r>
                    </a:p>
                    <a:p>
                      <a:pPr marL="742950" indent="-742950" algn="ctr">
                        <a:buAutoNum type="arabicPeriod"/>
                      </a:pPr>
                      <a:r>
                        <a:rPr lang="en-US" sz="4000" dirty="0"/>
                        <a:t>Implement anomaly detection and behavioral analysis to detect suspicious activities.</a:t>
                      </a:r>
                    </a:p>
                  </a:txBody>
                  <a:tcPr marL="137160" marR="137160" marT="137160" marB="137160" anchor="ctr"/>
                </a:tc>
                <a:extLst>
                  <a:ext uri="{0D108BD9-81ED-4DB2-BD59-A6C34878D82A}">
                    <a16:rowId xmlns:a16="http://schemas.microsoft.com/office/drawing/2014/main" val="2308763731"/>
                  </a:ext>
                </a:extLst>
              </a:tr>
              <a:tr h="843534">
                <a:tc>
                  <a:txBody>
                    <a:bodyPr/>
                    <a:lstStyle/>
                    <a:p>
                      <a:pPr algn="ctr"/>
                      <a:r>
                        <a:rPr lang="en-US" sz="4000" dirty="0"/>
                        <a:t>Misconfiguration or improper implementation of MFA tool.</a:t>
                      </a:r>
                    </a:p>
                  </a:txBody>
                  <a:tcPr marL="137160" marR="137160" marT="137160" marB="137160" anchor="ctr"/>
                </a:tc>
                <a:tc>
                  <a:txBody>
                    <a:bodyPr/>
                    <a:lstStyle/>
                    <a:p>
                      <a:pPr algn="ctr"/>
                      <a:r>
                        <a:rPr lang="en-US" sz="4000" dirty="0"/>
                        <a:t>Low</a:t>
                      </a:r>
                    </a:p>
                  </a:txBody>
                  <a:tcPr marL="137160" marR="137160" marT="137160" marB="137160" anchor="ctr"/>
                </a:tc>
                <a:tc>
                  <a:txBody>
                    <a:bodyPr/>
                    <a:lstStyle/>
                    <a:p>
                      <a:pPr marL="742950" indent="-742950" algn="ctr">
                        <a:buAutoNum type="arabicPeriod"/>
                      </a:pPr>
                      <a:r>
                        <a:rPr lang="en-US" sz="4000" dirty="0"/>
                        <a:t>Follow AWS best practices for MFA enforcement.</a:t>
                      </a:r>
                    </a:p>
                    <a:p>
                      <a:pPr marL="742950" indent="-742950" algn="ctr">
                        <a:buAutoNum type="arabicPeriod"/>
                      </a:pPr>
                      <a:r>
                        <a:rPr lang="en-US" sz="4000" dirty="0"/>
                        <a:t>Regularly review and audit MFA tool for compliance.</a:t>
                      </a:r>
                    </a:p>
                    <a:p>
                      <a:pPr marL="742950" indent="-742950" algn="ctr">
                        <a:buAutoNum type="arabicPeriod"/>
                      </a:pPr>
                      <a:r>
                        <a:rPr lang="en-US" sz="4000" dirty="0"/>
                        <a:t>Implement automated validation of MFA settings.</a:t>
                      </a:r>
                    </a:p>
                  </a:txBody>
                  <a:tcPr marL="137160" marR="137160" marT="137160" marB="137160" anchor="ctr"/>
                </a:tc>
                <a:extLst>
                  <a:ext uri="{0D108BD9-81ED-4DB2-BD59-A6C34878D82A}">
                    <a16:rowId xmlns:a16="http://schemas.microsoft.com/office/drawing/2014/main" val="2802093693"/>
                  </a:ext>
                </a:extLst>
              </a:tr>
              <a:tr h="843534">
                <a:tc>
                  <a:txBody>
                    <a:bodyPr/>
                    <a:lstStyle/>
                    <a:p>
                      <a:pPr algn="ctr"/>
                      <a:r>
                        <a:rPr lang="en-US" sz="4000" dirty="0"/>
                        <a:t>AWS service disruptions</a:t>
                      </a:r>
                    </a:p>
                  </a:txBody>
                  <a:tcPr marL="137160" marR="137160" marT="137160" marB="137160" anchor="ctr"/>
                </a:tc>
                <a:tc>
                  <a:txBody>
                    <a:bodyPr/>
                    <a:lstStyle/>
                    <a:p>
                      <a:pPr algn="ctr"/>
                      <a:r>
                        <a:rPr lang="en-US" sz="4000" dirty="0"/>
                        <a:t>Low</a:t>
                      </a:r>
                    </a:p>
                  </a:txBody>
                  <a:tcPr marL="137160" marR="137160" marT="137160" marB="137160" anchor="ctr"/>
                </a:tc>
                <a:tc>
                  <a:txBody>
                    <a:bodyPr/>
                    <a:lstStyle/>
                    <a:p>
                      <a:pPr marL="742950" indent="-742950" algn="ctr">
                        <a:buAutoNum type="arabicPeriod"/>
                      </a:pPr>
                      <a:r>
                        <a:rPr lang="en-US" sz="4000" dirty="0"/>
                        <a:t>Implement redundancies for distributed AWS services.</a:t>
                      </a:r>
                    </a:p>
                    <a:p>
                      <a:pPr marL="742950" indent="-742950" algn="ctr">
                        <a:buAutoNum type="arabicPeriod"/>
                      </a:pPr>
                      <a:r>
                        <a:rPr lang="en-US" sz="4000" dirty="0"/>
                        <a:t>Monitor service health and status using CloudWatch.</a:t>
                      </a:r>
                    </a:p>
                    <a:p>
                      <a:pPr marL="0" indent="0" algn="ctr">
                        <a:buNone/>
                      </a:pPr>
                      <a:r>
                        <a:rPr lang="en-US" sz="4000" dirty="0"/>
                        <a:t>3. Prepare a documented incident response plan.</a:t>
                      </a:r>
                    </a:p>
                    <a:p>
                      <a:pPr marL="0" indent="0" algn="ctr">
                        <a:buNone/>
                      </a:pPr>
                      <a:r>
                        <a:rPr lang="en-US" sz="4000" dirty="0"/>
                        <a:t>4. Regularly review AWS service-level agreements (SLAs) to ensure compliance.</a:t>
                      </a:r>
                    </a:p>
                  </a:txBody>
                  <a:tcPr marL="137160" marR="137160" marT="137160" marB="137160" anchor="ctr"/>
                </a:tc>
                <a:extLst>
                  <a:ext uri="{0D108BD9-81ED-4DB2-BD59-A6C34878D82A}">
                    <a16:rowId xmlns:a16="http://schemas.microsoft.com/office/drawing/2014/main" val="4243293008"/>
                  </a:ext>
                </a:extLst>
              </a:tr>
            </a:tbl>
          </a:graphicData>
        </a:graphic>
      </p:graphicFrame>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TotalTime>
  <Words>406</Words>
  <Application>Microsoft Office PowerPoint</Application>
  <PresentationFormat>Custom</PresentationFormat>
  <Paragraphs>50</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1_Office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Daniel Esquijerosa</cp:lastModifiedBy>
  <cp:revision>2</cp:revision>
  <dcterms:created xsi:type="dcterms:W3CDTF">2019-06-25T19:12:02Z</dcterms:created>
  <dcterms:modified xsi:type="dcterms:W3CDTF">2023-04-19T17:57:20Z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