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8" roundtripDataSignature="AMtx7mgn5qTcBft4mwwOV+9JixkhzPNkS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18" Type="http://customschemas.google.com/relationships/presentationmetadata" Target="meta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1e15fc2eee6_1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1e15fc2eee6_1_1: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7" name="Google Shape;287;g1e15fc2eee6_1_1: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5" name="Google Shape;29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1e14f565a1b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1e14f565a1b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3" name="Google Shape;303;g1e14f565a1b_1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1e14f565a1b_1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1e14f565a1b_1_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1" name="Google Shape;311;g1e14f565a1b_1_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4" name="Google Shape;23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1" name="Google Shape;24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3" name="Google Shape;26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9" name="Google Shape;26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jp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92" name="Google Shape;92;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95" name="Google Shape;95;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22"/>
          <p:cNvGrpSpPr/>
          <p:nvPr/>
        </p:nvGrpSpPr>
        <p:grpSpPr>
          <a:xfrm flipH="1" rot="10800000">
            <a:off x="5539549" y="5593682"/>
            <a:ext cx="522582" cy="530386"/>
            <a:chOff x="5537620" y="745237"/>
            <a:chExt cx="522582" cy="530387"/>
          </a:xfrm>
        </p:grpSpPr>
        <p:sp>
          <p:nvSpPr>
            <p:cNvPr id="98" name="Google Shape;98;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p22"/>
          <p:cNvGrpSpPr/>
          <p:nvPr/>
        </p:nvGrpSpPr>
        <p:grpSpPr>
          <a:xfrm>
            <a:off x="5539549" y="745237"/>
            <a:ext cx="522582" cy="529650"/>
            <a:chOff x="5537620" y="745237"/>
            <a:chExt cx="522582" cy="529650"/>
          </a:xfrm>
        </p:grpSpPr>
        <p:sp>
          <p:nvSpPr>
            <p:cNvPr id="101" name="Google Shape;101;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2" name="Google Shape;102;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22"/>
          <p:cNvGrpSpPr/>
          <p:nvPr/>
        </p:nvGrpSpPr>
        <p:grpSpPr>
          <a:xfrm>
            <a:off x="11086608" y="745237"/>
            <a:ext cx="522582" cy="530387"/>
            <a:chOff x="11140977" y="745237"/>
            <a:chExt cx="522582" cy="530387"/>
          </a:xfrm>
        </p:grpSpPr>
        <p:sp>
          <p:nvSpPr>
            <p:cNvPr id="104" name="Google Shape;10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6" name="Google Shape;106;p22"/>
          <p:cNvGrpSpPr/>
          <p:nvPr/>
        </p:nvGrpSpPr>
        <p:grpSpPr>
          <a:xfrm flipH="1" rot="10800000">
            <a:off x="11086608" y="5593682"/>
            <a:ext cx="522582" cy="530386"/>
            <a:chOff x="11140977" y="745237"/>
            <a:chExt cx="522582" cy="530387"/>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09" name="Google Shape;109;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10" name="Google Shape;110;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13" name="Google Shape;113;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14" name="Google Shape;114;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7" name="Google Shape;117;p23"/>
          <p:cNvGrpSpPr/>
          <p:nvPr/>
        </p:nvGrpSpPr>
        <p:grpSpPr>
          <a:xfrm rot="10800000">
            <a:off x="11087460" y="5596087"/>
            <a:ext cx="522582" cy="530386"/>
            <a:chOff x="2645664" y="2011680"/>
            <a:chExt cx="735606" cy="746592"/>
          </a:xfrm>
        </p:grpSpPr>
        <p:sp>
          <p:nvSpPr>
            <p:cNvPr id="118" name="Google Shape;118;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9" name="Google Shape;119;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0" name="Google Shape;120;p23"/>
          <p:cNvGrpSpPr/>
          <p:nvPr/>
        </p:nvGrpSpPr>
        <p:grpSpPr>
          <a:xfrm flipH="1" rot="10800000">
            <a:off x="5539549" y="5593683"/>
            <a:ext cx="522582" cy="530386"/>
            <a:chOff x="2645664" y="2011680"/>
            <a:chExt cx="735606" cy="746592"/>
          </a:xfrm>
        </p:grpSpPr>
        <p:sp>
          <p:nvSpPr>
            <p:cNvPr id="121" name="Google Shape;121;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2" name="Google Shape;122;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3" name="Google Shape;123;p23"/>
          <p:cNvGrpSpPr/>
          <p:nvPr/>
        </p:nvGrpSpPr>
        <p:grpSpPr>
          <a:xfrm>
            <a:off x="5540614" y="745361"/>
            <a:ext cx="522582" cy="530386"/>
            <a:chOff x="2645664" y="2011680"/>
            <a:chExt cx="735606" cy="746592"/>
          </a:xfrm>
        </p:grpSpPr>
        <p:sp>
          <p:nvSpPr>
            <p:cNvPr id="124" name="Google Shape;124;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5" name="Google Shape;125;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6" name="Google Shape;126;p23"/>
          <p:cNvGrpSpPr/>
          <p:nvPr/>
        </p:nvGrpSpPr>
        <p:grpSpPr>
          <a:xfrm flipH="1">
            <a:off x="11087460" y="742129"/>
            <a:ext cx="522582" cy="530386"/>
            <a:chOff x="2645664" y="2011680"/>
            <a:chExt cx="735606" cy="746592"/>
          </a:xfrm>
        </p:grpSpPr>
        <p:sp>
          <p:nvSpPr>
            <p:cNvPr id="127" name="Google Shape;127;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8" name="Google Shape;12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29" name="Google Shape;129;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3"/>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31" name="Google Shape;131;p23"/>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34" name="Google Shape;134;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41" name="Google Shape;14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44" name="Google Shape;14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47" name="Google Shape;147;p26"/>
          <p:cNvGrpSpPr/>
          <p:nvPr/>
        </p:nvGrpSpPr>
        <p:grpSpPr>
          <a:xfrm>
            <a:off x="3843957" y="582803"/>
            <a:ext cx="7628351" cy="1197932"/>
            <a:chOff x="3840781" y="580943"/>
            <a:chExt cx="7628351"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1" name="Google Shape;15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52" name="Google Shape;15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56" name="Google Shape;15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7"/>
          <p:cNvGrpSpPr/>
          <p:nvPr/>
        </p:nvGrpSpPr>
        <p:grpSpPr>
          <a:xfrm>
            <a:off x="3887648" y="438917"/>
            <a:ext cx="7578438" cy="1195570"/>
            <a:chOff x="3884346" y="453875"/>
            <a:chExt cx="7578438"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0" name="Google Shape;16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2" name="Google Shape;16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64" name="Google Shape;16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7" name="Google Shape;16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68" name="Google Shape;16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8"/>
          <p:cNvGrpSpPr/>
          <p:nvPr/>
        </p:nvGrpSpPr>
        <p:grpSpPr>
          <a:xfrm>
            <a:off x="3893905" y="434340"/>
            <a:ext cx="7570949" cy="1059565"/>
            <a:chOff x="3893905" y="434339"/>
            <a:chExt cx="7570949"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3" name="Google Shape;17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75" name="Google Shape;17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81" name="Google Shape;181;p29"/>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6" name="Google Shape;18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97" name="Google Shape;19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2"/>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2"/>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pic>
        <p:nvPicPr>
          <p:cNvPr id="27" name="Google Shape;27;p16"/>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28" name="Google Shape;28;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0" name="Google Shape;30;p16"/>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1" name="Google Shape;31;p16"/>
          <p:cNvGrpSpPr/>
          <p:nvPr/>
        </p:nvGrpSpPr>
        <p:grpSpPr>
          <a:xfrm>
            <a:off x="3721835" y="773552"/>
            <a:ext cx="7988141" cy="2408473"/>
            <a:chOff x="3673920" y="736031"/>
            <a:chExt cx="7988141" cy="2408473"/>
          </a:xfrm>
        </p:grpSpPr>
        <p:sp>
          <p:nvSpPr>
            <p:cNvPr id="32" name="Google Shape;32;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 name="Google Shape;33;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 name="Google Shape;34;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 name="Google Shape;35;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36" name="Google Shape;36;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39" name="Google Shape;39;p17"/>
          <p:cNvGrpSpPr/>
          <p:nvPr/>
        </p:nvGrpSpPr>
        <p:grpSpPr>
          <a:xfrm rot="10800000">
            <a:off x="10644674" y="5408676"/>
            <a:ext cx="735606" cy="746592"/>
            <a:chOff x="897887" y="745236"/>
            <a:chExt cx="735606" cy="746592"/>
          </a:xfrm>
        </p:grpSpPr>
        <p:sp>
          <p:nvSpPr>
            <p:cNvPr id="40" name="Google Shape;4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p17"/>
          <p:cNvGrpSpPr/>
          <p:nvPr/>
        </p:nvGrpSpPr>
        <p:grpSpPr>
          <a:xfrm flipH="1" rot="10800000">
            <a:off x="789474" y="5408676"/>
            <a:ext cx="735606" cy="746592"/>
            <a:chOff x="897887" y="745236"/>
            <a:chExt cx="735606" cy="746592"/>
          </a:xfrm>
        </p:grpSpPr>
        <p:sp>
          <p:nvSpPr>
            <p:cNvPr id="43" name="Google Shape;4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5" name="Google Shape;45;p17"/>
          <p:cNvGrpSpPr/>
          <p:nvPr/>
        </p:nvGrpSpPr>
        <p:grpSpPr>
          <a:xfrm flipH="1">
            <a:off x="10644674" y="745236"/>
            <a:ext cx="735606" cy="746592"/>
            <a:chOff x="897887" y="745236"/>
            <a:chExt cx="735606" cy="746592"/>
          </a:xfrm>
        </p:grpSpPr>
        <p:sp>
          <p:nvSpPr>
            <p:cNvPr id="46" name="Google Shape;46;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8" name="Google Shape;48;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0" name="Google Shape;50;p17"/>
          <p:cNvGrpSpPr/>
          <p:nvPr/>
        </p:nvGrpSpPr>
        <p:grpSpPr>
          <a:xfrm flipH="1" rot="-5400000">
            <a:off x="786644" y="682484"/>
            <a:ext cx="731520" cy="747831"/>
            <a:chOff x="897887" y="745236"/>
            <a:chExt cx="731520" cy="747831"/>
          </a:xfrm>
        </p:grpSpPr>
        <p:sp>
          <p:nvSpPr>
            <p:cNvPr id="51" name="Google Shape;51;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 name="Google Shape;52;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3" name="Google Shape;53;p17"/>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54" name="Google Shape;54;p17"/>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10;&#10;Description automatically generated" id="56" name="Google Shape;56;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10;&#10;Description automatically generated" id="62" name="Google Shape;62;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66" name="Google Shape;66;p1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69" name="Google Shape;69;p20"/>
          <p:cNvGrpSpPr/>
          <p:nvPr/>
        </p:nvGrpSpPr>
        <p:grpSpPr>
          <a:xfrm flipH="1" rot="10800000">
            <a:off x="11185080" y="298640"/>
            <a:ext cx="735606" cy="746592"/>
            <a:chOff x="10666920" y="5421408"/>
            <a:chExt cx="735606" cy="746592"/>
          </a:xfrm>
        </p:grpSpPr>
        <p:sp>
          <p:nvSpPr>
            <p:cNvPr id="70" name="Google Shape;70;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1" name="Google Shape;71;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72" name="Google Shape;72;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5" name="Google Shape;75;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76" name="Google Shape;76;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2" name="Google Shape;82;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83" name="Google Shape;83;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21"/>
          <p:cNvGrpSpPr/>
          <p:nvPr/>
        </p:nvGrpSpPr>
        <p:grpSpPr>
          <a:xfrm>
            <a:off x="2393879" y="0"/>
            <a:ext cx="9798121" cy="6889337"/>
            <a:chOff x="2421466" y="-1"/>
            <a:chExt cx="9810796" cy="6874007"/>
          </a:xfrm>
        </p:grpSpPr>
        <p:sp>
          <p:nvSpPr>
            <p:cNvPr id="85" name="Google Shape;85;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89" name="Google Shape;89;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18.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2.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7.png"/><Relationship Id="rId4" Type="http://schemas.openxmlformats.org/officeDocument/2006/relationships/image" Target="../media/image23.png"/><Relationship Id="rId5"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1603727" y="3721808"/>
            <a:ext cx="8984400"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accent5"/>
              </a:buClr>
              <a:buSzPct val="100000"/>
              <a:buFont typeface="Arial"/>
              <a:buNone/>
            </a:pPr>
            <a:r>
              <a:rPr lang="en-US"/>
              <a:t>Securing a Serverless Server via </a:t>
            </a:r>
            <a:endParaRPr/>
          </a:p>
          <a:p>
            <a:pPr indent="0" lvl="0" marL="0" rtl="0" algn="ctr">
              <a:lnSpc>
                <a:spcPct val="90000"/>
              </a:lnSpc>
              <a:spcBef>
                <a:spcPts val="0"/>
              </a:spcBef>
              <a:spcAft>
                <a:spcPts val="0"/>
              </a:spcAft>
              <a:buClr>
                <a:schemeClr val="accent5"/>
              </a:buClr>
              <a:buSzPct val="100000"/>
              <a:buFont typeface="Arial"/>
              <a:buNone/>
            </a:pPr>
            <a:r>
              <a:rPr lang="en-US"/>
              <a:t>Amazon Web Service (AWS)</a:t>
            </a:r>
            <a:endParaRPr/>
          </a:p>
          <a:p>
            <a:pPr indent="0" lvl="0" marL="0" rtl="0" algn="ctr">
              <a:lnSpc>
                <a:spcPct val="90000"/>
              </a:lnSpc>
              <a:spcBef>
                <a:spcPts val="0"/>
              </a:spcBef>
              <a:spcAft>
                <a:spcPts val="0"/>
              </a:spcAft>
              <a:buClr>
                <a:schemeClr val="accent5"/>
              </a:buClr>
              <a:buSzPct val="100000"/>
              <a:buFont typeface="Arial"/>
              <a:buNone/>
            </a:pPr>
            <a:r>
              <a:t/>
            </a:r>
            <a:endParaRPr/>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2240270"/>
            <a:ext cx="4658794" cy="895922"/>
          </a:xfrm>
          <a:prstGeom prst="rect">
            <a:avLst/>
          </a:prstGeom>
          <a:noFill/>
          <a:ln>
            <a:noFill/>
          </a:ln>
        </p:spPr>
      </p:pic>
      <p:sp>
        <p:nvSpPr>
          <p:cNvPr id="225" name="Google Shape;225;p1"/>
          <p:cNvSpPr txBox="1"/>
          <p:nvPr/>
        </p:nvSpPr>
        <p:spPr>
          <a:xfrm>
            <a:off x="1458750" y="4975275"/>
            <a:ext cx="9274500" cy="12930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b="1" lang="en-US" sz="1800">
                <a:solidFill>
                  <a:schemeClr val="lt1"/>
                </a:solidFill>
              </a:rPr>
              <a:t>Project conducted by</a:t>
            </a:r>
            <a:r>
              <a:rPr lang="en-US" sz="1800">
                <a:solidFill>
                  <a:schemeClr val="lt1"/>
                </a:solidFill>
              </a:rPr>
              <a:t>: </a:t>
            </a:r>
            <a:r>
              <a:rPr lang="en-US" sz="1800">
                <a:solidFill>
                  <a:schemeClr val="lt1"/>
                </a:solidFill>
              </a:rPr>
              <a:t>Marcos Yauner, Sebastian Pina, Nicholas Sadiku, Carlos Leal</a:t>
            </a:r>
            <a:endParaRPr sz="1800">
              <a:solidFill>
                <a:schemeClr val="lt1"/>
              </a:solidFill>
            </a:endParaRPr>
          </a:p>
          <a:p>
            <a:pPr indent="0" lvl="0" marL="0" rtl="0" algn="l">
              <a:lnSpc>
                <a:spcPct val="150000"/>
              </a:lnSpc>
              <a:spcBef>
                <a:spcPts val="0"/>
              </a:spcBef>
              <a:spcAft>
                <a:spcPts val="0"/>
              </a:spcAft>
              <a:buClr>
                <a:srgbClr val="3F3F3F"/>
              </a:buClr>
              <a:buSzPts val="3500"/>
              <a:buFont typeface="Arial"/>
              <a:buNone/>
            </a:pPr>
            <a:r>
              <a:rPr b="1" lang="en-US" sz="1800">
                <a:solidFill>
                  <a:schemeClr val="lt1"/>
                </a:solidFill>
              </a:rPr>
              <a:t>Mentor:</a:t>
            </a:r>
            <a:r>
              <a:rPr b="1" i="1" lang="en-US" sz="1800">
                <a:solidFill>
                  <a:schemeClr val="lt1"/>
                </a:solidFill>
              </a:rPr>
              <a:t> </a:t>
            </a:r>
            <a:r>
              <a:rPr lang="en-US" sz="1800">
                <a:solidFill>
                  <a:schemeClr val="lt1"/>
                </a:solidFill>
              </a:rPr>
              <a:t>James Beswick &amp; </a:t>
            </a:r>
            <a:r>
              <a:rPr i="1" lang="en-US" sz="1800">
                <a:solidFill>
                  <a:schemeClr val="lt1"/>
                </a:solidFill>
              </a:rPr>
              <a:t>Amazon Web Services Support</a:t>
            </a:r>
            <a:endParaRPr sz="1800">
              <a:solidFill>
                <a:schemeClr val="lt1"/>
              </a:solidFill>
            </a:endParaRPr>
          </a:p>
          <a:p>
            <a:pPr indent="0" lvl="0" marL="0" rtl="0" algn="l">
              <a:lnSpc>
                <a:spcPct val="150000"/>
              </a:lnSpc>
              <a:spcBef>
                <a:spcPts val="0"/>
              </a:spcBef>
              <a:spcAft>
                <a:spcPts val="0"/>
              </a:spcAft>
              <a:buClr>
                <a:srgbClr val="3F3F3F"/>
              </a:buClr>
              <a:buSzPts val="3500"/>
              <a:buFont typeface="Arial"/>
              <a:buNone/>
            </a:pPr>
            <a:r>
              <a:rPr b="1" lang="en-US" sz="1800">
                <a:solidFill>
                  <a:schemeClr val="lt1"/>
                </a:solidFill>
              </a:rPr>
              <a:t>Instructor/Faculty:  </a:t>
            </a:r>
            <a:r>
              <a:rPr lang="en-US" sz="1800">
                <a:solidFill>
                  <a:schemeClr val="lt1"/>
                </a:solidFill>
              </a:rPr>
              <a:t>Seyedmasoud Sadjadi</a:t>
            </a:r>
            <a:endParaRPr sz="180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g1e15fc2eee6_1_1"/>
          <p:cNvSpPr txBox="1"/>
          <p:nvPr>
            <p:ph idx="1" type="body"/>
          </p:nvPr>
        </p:nvSpPr>
        <p:spPr>
          <a:xfrm>
            <a:off x="2650425" y="822050"/>
            <a:ext cx="8879100" cy="4081200"/>
          </a:xfrm>
          <a:prstGeom prst="rect">
            <a:avLst/>
          </a:prstGeom>
        </p:spPr>
        <p:txBody>
          <a:bodyPr anchorCtr="0" anchor="t" bIns="45700" lIns="91425" spcFirstLastPara="1" rIns="91425" wrap="square" tIns="45700">
            <a:noAutofit/>
          </a:bodyPr>
          <a:lstStyle/>
          <a:p>
            <a:pPr indent="0" lvl="0" marL="0" rtl="0" algn="l">
              <a:lnSpc>
                <a:spcPct val="60000"/>
              </a:lnSpc>
              <a:spcBef>
                <a:spcPts val="0"/>
              </a:spcBef>
              <a:spcAft>
                <a:spcPts val="0"/>
              </a:spcAft>
              <a:buNone/>
            </a:pPr>
            <a:r>
              <a:rPr b="1" lang="en-US" sz="1962">
                <a:solidFill>
                  <a:schemeClr val="dk1"/>
                </a:solidFill>
                <a:latin typeface="Calibri"/>
                <a:ea typeface="Calibri"/>
                <a:cs typeface="Calibri"/>
                <a:sym typeface="Calibri"/>
              </a:rPr>
              <a:t>AWS Amplify</a:t>
            </a:r>
            <a:endParaRPr b="1" sz="1962">
              <a:solidFill>
                <a:schemeClr val="dk1"/>
              </a:solidFill>
              <a:latin typeface="Calibri"/>
              <a:ea typeface="Calibri"/>
              <a:cs typeface="Calibri"/>
              <a:sym typeface="Calibri"/>
            </a:endParaRPr>
          </a:p>
          <a:p>
            <a:pPr indent="0" lvl="0" marL="114300" rtl="0" algn="l">
              <a:lnSpc>
                <a:spcPct val="60000"/>
              </a:lnSpc>
              <a:spcBef>
                <a:spcPts val="0"/>
              </a:spcBef>
              <a:spcAft>
                <a:spcPts val="0"/>
              </a:spcAft>
              <a:buNone/>
            </a:pPr>
            <a:r>
              <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None/>
            </a:pPr>
            <a:r>
              <a:rPr lang="en-US" sz="1562">
                <a:solidFill>
                  <a:schemeClr val="dk1"/>
                </a:solidFill>
                <a:latin typeface="Calibri"/>
                <a:ea typeface="Calibri"/>
                <a:cs typeface="Calibri"/>
                <a:sym typeface="Calibri"/>
              </a:rPr>
              <a:t>What makes Amplify secure?</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None/>
            </a:pPr>
            <a:r>
              <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None/>
            </a:pPr>
            <a:r>
              <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None/>
            </a:pPr>
            <a:r>
              <a:rPr b="1" lang="en-US" sz="1562">
                <a:solidFill>
                  <a:schemeClr val="dk1"/>
                </a:solidFill>
                <a:latin typeface="Calibri"/>
                <a:ea typeface="Calibri"/>
                <a:cs typeface="Calibri"/>
                <a:sym typeface="Calibri"/>
              </a:rPr>
              <a:t>Policy Management:</a:t>
            </a:r>
            <a:endParaRPr b="1" sz="1562">
              <a:solidFill>
                <a:schemeClr val="dk1"/>
              </a:solidFill>
              <a:latin typeface="Calibri"/>
              <a:ea typeface="Calibri"/>
              <a:cs typeface="Calibri"/>
              <a:sym typeface="Calibri"/>
            </a:endParaRPr>
          </a:p>
          <a:p>
            <a:pPr indent="0" lvl="0" marL="0" rtl="0" algn="l">
              <a:lnSpc>
                <a:spcPct val="60000"/>
              </a:lnSpc>
              <a:spcBef>
                <a:spcPts val="0"/>
              </a:spcBef>
              <a:spcAft>
                <a:spcPts val="0"/>
              </a:spcAft>
              <a:buClr>
                <a:srgbClr val="3F3F3F"/>
              </a:buClr>
              <a:buSzPts val="1395"/>
              <a:buFont typeface="Arial"/>
              <a:buNone/>
            </a:pPr>
            <a:r>
              <a:t/>
            </a:r>
            <a:endParaRPr b="1" sz="1562">
              <a:solidFill>
                <a:schemeClr val="dk1"/>
              </a:solidFill>
              <a:latin typeface="Calibri"/>
              <a:ea typeface="Calibri"/>
              <a:cs typeface="Calibri"/>
              <a:sym typeface="Calibri"/>
            </a:endParaRPr>
          </a:p>
          <a:p>
            <a:pPr indent="0" lvl="0" marL="0" rtl="0" algn="l">
              <a:lnSpc>
                <a:spcPct val="60000"/>
              </a:lnSpc>
              <a:spcBef>
                <a:spcPts val="0"/>
              </a:spcBef>
              <a:spcAft>
                <a:spcPts val="0"/>
              </a:spcAft>
              <a:buClr>
                <a:schemeClr val="dk1"/>
              </a:buClr>
              <a:buSzPts val="852"/>
              <a:buFont typeface="Arial"/>
              <a:buNone/>
            </a:pPr>
            <a:r>
              <a:rPr lang="en-US" sz="1562">
                <a:solidFill>
                  <a:schemeClr val="dk1"/>
                </a:solidFill>
                <a:latin typeface="Calibri"/>
                <a:ea typeface="Calibri"/>
                <a:cs typeface="Calibri"/>
                <a:sym typeface="Calibri"/>
              </a:rPr>
              <a:t>Identity and Access Management: AWS Amplify provides robust Identity and Access Management (IAM) capabilities that enable you to manage user access to your resources. With IAM, you can control who can access your resources and what actions they can perform.</a:t>
            </a:r>
            <a:endParaRPr sz="1562">
              <a:solidFill>
                <a:schemeClr val="dk1"/>
              </a:solidFill>
              <a:latin typeface="Calibri"/>
              <a:ea typeface="Calibri"/>
              <a:cs typeface="Calibri"/>
              <a:sym typeface="Calibri"/>
            </a:endParaRPr>
          </a:p>
          <a:p>
            <a:pPr indent="-114300" lvl="0" marL="228600" rtl="0" algn="l">
              <a:lnSpc>
                <a:spcPct val="60000"/>
              </a:lnSpc>
              <a:spcBef>
                <a:spcPts val="0"/>
              </a:spcBef>
              <a:spcAft>
                <a:spcPts val="0"/>
              </a:spcAft>
              <a:buClr>
                <a:schemeClr val="dk1"/>
              </a:buClr>
              <a:buSzPts val="852"/>
              <a:buFont typeface="Arial"/>
              <a:buNone/>
            </a:pPr>
            <a:r>
              <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Clr>
                <a:schemeClr val="dk1"/>
              </a:buClr>
              <a:buSzPts val="852"/>
              <a:buFont typeface="Arial"/>
              <a:buNone/>
            </a:pPr>
            <a:r>
              <a:rPr b="1" lang="en-US" sz="1562">
                <a:solidFill>
                  <a:schemeClr val="dk1"/>
                </a:solidFill>
                <a:latin typeface="Calibri"/>
                <a:ea typeface="Calibri"/>
                <a:cs typeface="Calibri"/>
                <a:sym typeface="Calibri"/>
              </a:rPr>
              <a:t>Encryption:</a:t>
            </a:r>
            <a:endParaRPr b="1" sz="1562">
              <a:solidFill>
                <a:schemeClr val="dk1"/>
              </a:solidFill>
              <a:latin typeface="Calibri"/>
              <a:ea typeface="Calibri"/>
              <a:cs typeface="Calibri"/>
              <a:sym typeface="Calibri"/>
            </a:endParaRPr>
          </a:p>
          <a:p>
            <a:pPr indent="-114300" lvl="0" marL="228600" rtl="0" algn="l">
              <a:lnSpc>
                <a:spcPct val="60000"/>
              </a:lnSpc>
              <a:spcBef>
                <a:spcPts val="0"/>
              </a:spcBef>
              <a:spcAft>
                <a:spcPts val="0"/>
              </a:spcAft>
              <a:buClr>
                <a:schemeClr val="dk1"/>
              </a:buClr>
              <a:buSzPts val="852"/>
              <a:buFont typeface="Arial"/>
              <a:buNone/>
            </a:pPr>
            <a:r>
              <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Clr>
                <a:schemeClr val="dk1"/>
              </a:buClr>
              <a:buSzPts val="852"/>
              <a:buFont typeface="Arial"/>
              <a:buNone/>
            </a:pPr>
            <a:r>
              <a:rPr lang="en-US" sz="1562">
                <a:solidFill>
                  <a:schemeClr val="dk1"/>
                </a:solidFill>
                <a:latin typeface="Calibri"/>
                <a:ea typeface="Calibri"/>
                <a:cs typeface="Calibri"/>
                <a:sym typeface="Calibri"/>
              </a:rPr>
              <a:t>AWS Amplify uses encryption to secure data at rest and in transit. All data stored in AWS Amplify is encrypted by default, and data in transit is encrypted using SSL/TLS protocols.</a:t>
            </a:r>
            <a:endParaRPr sz="1562">
              <a:solidFill>
                <a:schemeClr val="dk1"/>
              </a:solidFill>
              <a:latin typeface="Calibri"/>
              <a:ea typeface="Calibri"/>
              <a:cs typeface="Calibri"/>
              <a:sym typeface="Calibri"/>
            </a:endParaRPr>
          </a:p>
          <a:p>
            <a:pPr indent="-114300" lvl="0" marL="228600" rtl="0" algn="l">
              <a:lnSpc>
                <a:spcPct val="60000"/>
              </a:lnSpc>
              <a:spcBef>
                <a:spcPts val="0"/>
              </a:spcBef>
              <a:spcAft>
                <a:spcPts val="0"/>
              </a:spcAft>
              <a:buClr>
                <a:schemeClr val="dk1"/>
              </a:buClr>
              <a:buSzPts val="852"/>
              <a:buFont typeface="Arial"/>
              <a:buNone/>
            </a:pPr>
            <a:r>
              <a:t/>
            </a:r>
            <a:endParaRPr sz="1562">
              <a:solidFill>
                <a:schemeClr val="dk1"/>
              </a:solidFill>
              <a:latin typeface="Calibri"/>
              <a:ea typeface="Calibri"/>
              <a:cs typeface="Calibri"/>
              <a:sym typeface="Calibri"/>
            </a:endParaRPr>
          </a:p>
          <a:p>
            <a:pPr indent="-114300" lvl="0" marL="228600" rtl="0" algn="l">
              <a:lnSpc>
                <a:spcPct val="60000"/>
              </a:lnSpc>
              <a:spcBef>
                <a:spcPts val="0"/>
              </a:spcBef>
              <a:spcAft>
                <a:spcPts val="0"/>
              </a:spcAft>
              <a:buClr>
                <a:schemeClr val="dk1"/>
              </a:buClr>
              <a:buSzPts val="852"/>
              <a:buFont typeface="Arial"/>
              <a:buNone/>
            </a:pPr>
            <a:r>
              <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Clr>
                <a:schemeClr val="dk1"/>
              </a:buClr>
              <a:buSzPts val="852"/>
              <a:buFont typeface="Arial"/>
              <a:buNone/>
            </a:pPr>
            <a:r>
              <a:rPr b="1" lang="en-US" sz="1562">
                <a:solidFill>
                  <a:schemeClr val="dk1"/>
                </a:solidFill>
                <a:latin typeface="Calibri"/>
                <a:ea typeface="Calibri"/>
                <a:cs typeface="Calibri"/>
                <a:sym typeface="Calibri"/>
              </a:rPr>
              <a:t>Automatic Security Updates:</a:t>
            </a:r>
            <a:endParaRPr b="1" sz="1562">
              <a:solidFill>
                <a:schemeClr val="dk1"/>
              </a:solidFill>
              <a:latin typeface="Calibri"/>
              <a:ea typeface="Calibri"/>
              <a:cs typeface="Calibri"/>
              <a:sym typeface="Calibri"/>
            </a:endParaRPr>
          </a:p>
          <a:p>
            <a:pPr indent="0" lvl="0" marL="0" rtl="0" algn="l">
              <a:lnSpc>
                <a:spcPct val="60000"/>
              </a:lnSpc>
              <a:spcBef>
                <a:spcPts val="0"/>
              </a:spcBef>
              <a:spcAft>
                <a:spcPts val="0"/>
              </a:spcAft>
              <a:buNone/>
            </a:pPr>
            <a:r>
              <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None/>
            </a:pPr>
            <a:r>
              <a:rPr lang="en-US" sz="1562">
                <a:solidFill>
                  <a:schemeClr val="dk1"/>
                </a:solidFill>
                <a:latin typeface="Calibri"/>
                <a:ea typeface="Calibri"/>
                <a:cs typeface="Calibri"/>
                <a:sym typeface="Calibri"/>
              </a:rPr>
              <a:t>AWS Amplify automatically applies security updates to the underlying infrastructure to ensure that your applications are protected against the latest security threats.</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Clr>
                <a:schemeClr val="dk1"/>
              </a:buClr>
              <a:buSzPts val="852"/>
              <a:buFont typeface="Arial"/>
              <a:buNone/>
            </a:pPr>
            <a:r>
              <a:t/>
            </a:r>
            <a:endParaRPr sz="1562">
              <a:solidFill>
                <a:schemeClr val="dk1"/>
              </a:solidFill>
              <a:latin typeface="Calibri"/>
              <a:ea typeface="Calibri"/>
              <a:cs typeface="Calibri"/>
              <a:sym typeface="Calibri"/>
            </a:endParaRPr>
          </a:p>
          <a:p>
            <a:pPr indent="-114300" lvl="0" marL="228600" rtl="0" algn="l">
              <a:lnSpc>
                <a:spcPct val="60000"/>
              </a:lnSpc>
              <a:spcBef>
                <a:spcPts val="0"/>
              </a:spcBef>
              <a:spcAft>
                <a:spcPts val="0"/>
              </a:spcAft>
              <a:buClr>
                <a:schemeClr val="dk1"/>
              </a:buClr>
              <a:buSzPts val="852"/>
              <a:buFont typeface="Arial"/>
              <a:buNone/>
            </a:pPr>
            <a:r>
              <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Clr>
                <a:schemeClr val="dk1"/>
              </a:buClr>
              <a:buSzPts val="852"/>
              <a:buFont typeface="Arial"/>
              <a:buNone/>
            </a:pPr>
            <a:r>
              <a:rPr b="1" lang="en-US" sz="1562">
                <a:solidFill>
                  <a:schemeClr val="dk1"/>
                </a:solidFill>
                <a:latin typeface="Calibri"/>
                <a:ea typeface="Calibri"/>
                <a:cs typeface="Calibri"/>
                <a:sym typeface="Calibri"/>
              </a:rPr>
              <a:t>Compliance: </a:t>
            </a:r>
            <a:r>
              <a:rPr lang="en-US" sz="1562">
                <a:solidFill>
                  <a:schemeClr val="dk1"/>
                </a:solidFill>
                <a:latin typeface="Calibri"/>
                <a:ea typeface="Calibri"/>
                <a:cs typeface="Calibri"/>
                <a:sym typeface="Calibri"/>
              </a:rPr>
              <a:t> </a:t>
            </a:r>
            <a:endParaRPr sz="1562">
              <a:solidFill>
                <a:schemeClr val="dk1"/>
              </a:solidFill>
              <a:latin typeface="Calibri"/>
              <a:ea typeface="Calibri"/>
              <a:cs typeface="Calibri"/>
              <a:sym typeface="Calibri"/>
            </a:endParaRPr>
          </a:p>
          <a:p>
            <a:pPr indent="-114300" lvl="0" marL="228600" rtl="0" algn="l">
              <a:lnSpc>
                <a:spcPct val="60000"/>
              </a:lnSpc>
              <a:spcBef>
                <a:spcPts val="0"/>
              </a:spcBef>
              <a:spcAft>
                <a:spcPts val="0"/>
              </a:spcAft>
              <a:buClr>
                <a:schemeClr val="dk1"/>
              </a:buClr>
              <a:buSzPts val="852"/>
              <a:buFont typeface="Arial"/>
              <a:buNone/>
            </a:pPr>
            <a:r>
              <a:t/>
            </a:r>
            <a:endParaRPr sz="1562">
              <a:solidFill>
                <a:schemeClr val="dk1"/>
              </a:solidFill>
              <a:latin typeface="Calibri"/>
              <a:ea typeface="Calibri"/>
              <a:cs typeface="Calibri"/>
              <a:sym typeface="Calibri"/>
            </a:endParaRPr>
          </a:p>
          <a:p>
            <a:pPr indent="0" lvl="0" marL="0" rtl="0" algn="l">
              <a:lnSpc>
                <a:spcPct val="60000"/>
              </a:lnSpc>
              <a:spcBef>
                <a:spcPts val="0"/>
              </a:spcBef>
              <a:spcAft>
                <a:spcPts val="0"/>
              </a:spcAft>
              <a:buNone/>
            </a:pPr>
            <a:r>
              <a:rPr lang="en-US" sz="1562">
                <a:solidFill>
                  <a:schemeClr val="dk1"/>
                </a:solidFill>
                <a:latin typeface="Calibri"/>
                <a:ea typeface="Calibri"/>
                <a:cs typeface="Calibri"/>
                <a:sym typeface="Calibri"/>
              </a:rPr>
              <a:t>AWS Amplify is compliant with various industry standards and regulations, including HIPAA, PCI, DSS, and SOC 2.</a:t>
            </a:r>
            <a:r>
              <a:rPr b="1" lang="en-US" sz="1562">
                <a:solidFill>
                  <a:schemeClr val="dk1"/>
                </a:solidFill>
                <a:latin typeface="Calibri"/>
                <a:ea typeface="Calibri"/>
                <a:cs typeface="Calibri"/>
                <a:sym typeface="Calibri"/>
              </a:rPr>
              <a:t> </a:t>
            </a:r>
            <a:endParaRPr sz="1562">
              <a:solidFill>
                <a:schemeClr val="dk1"/>
              </a:solidFill>
              <a:latin typeface="Calibri"/>
              <a:ea typeface="Calibri"/>
              <a:cs typeface="Calibri"/>
              <a:sym typeface="Calibri"/>
            </a:endParaRPr>
          </a:p>
          <a:p>
            <a:pPr indent="0" lvl="0" marL="0" rtl="0" algn="l">
              <a:lnSpc>
                <a:spcPct val="85000"/>
              </a:lnSpc>
              <a:spcBef>
                <a:spcPts val="0"/>
              </a:spcBef>
              <a:spcAft>
                <a:spcPts val="0"/>
              </a:spcAft>
              <a:buClr>
                <a:schemeClr val="dk1"/>
              </a:buClr>
              <a:buFont typeface="Arial"/>
              <a:buNone/>
            </a:pPr>
            <a:r>
              <a:t/>
            </a:r>
            <a:endParaRPr sz="1454">
              <a:solidFill>
                <a:schemeClr val="dk1"/>
              </a:solidFill>
              <a:latin typeface="Calibri"/>
              <a:ea typeface="Calibri"/>
              <a:cs typeface="Calibri"/>
              <a:sym typeface="Calibri"/>
            </a:endParaRPr>
          </a:p>
          <a:p>
            <a:pPr indent="0" lvl="0" marL="0" rtl="0" algn="l">
              <a:lnSpc>
                <a:spcPct val="80000"/>
              </a:lnSpc>
              <a:spcBef>
                <a:spcPts val="1000"/>
              </a:spcBef>
              <a:spcAft>
                <a:spcPts val="0"/>
              </a:spcAft>
              <a:buNone/>
            </a:pPr>
            <a:r>
              <a:t/>
            </a:r>
            <a:endParaRPr sz="1600"/>
          </a:p>
        </p:txBody>
      </p:sp>
      <p:sp>
        <p:nvSpPr>
          <p:cNvPr id="290" name="Google Shape;290;g1e15fc2eee6_1_1"/>
          <p:cNvSpPr txBox="1"/>
          <p:nvPr>
            <p:ph type="title"/>
          </p:nvPr>
        </p:nvSpPr>
        <p:spPr>
          <a:xfrm>
            <a:off x="2650428" y="74448"/>
            <a:ext cx="7902900" cy="7476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lang="en-US"/>
              <a:t>Most Significant Risk Control</a:t>
            </a:r>
            <a:endParaRPr/>
          </a:p>
        </p:txBody>
      </p:sp>
      <p:pic>
        <p:nvPicPr>
          <p:cNvPr id="291" name="Google Shape;291;g1e15fc2eee6_1_1"/>
          <p:cNvPicPr preferRelativeResize="0"/>
          <p:nvPr/>
        </p:nvPicPr>
        <p:blipFill>
          <a:blip r:embed="rId3">
            <a:alphaModFix/>
          </a:blip>
          <a:stretch>
            <a:fillRect/>
          </a:stretch>
        </p:blipFill>
        <p:spPr>
          <a:xfrm>
            <a:off x="7748625" y="4903250"/>
            <a:ext cx="3167852" cy="1624124"/>
          </a:xfrm>
          <a:prstGeom prst="rect">
            <a:avLst/>
          </a:prstGeom>
          <a:noFill/>
          <a:ln>
            <a:noFill/>
          </a:ln>
        </p:spPr>
      </p:pic>
      <p:pic>
        <p:nvPicPr>
          <p:cNvPr id="292" name="Google Shape;292;g1e15fc2eee6_1_1"/>
          <p:cNvPicPr preferRelativeResize="0"/>
          <p:nvPr/>
        </p:nvPicPr>
        <p:blipFill>
          <a:blip r:embed="rId4">
            <a:alphaModFix/>
          </a:blip>
          <a:stretch>
            <a:fillRect/>
          </a:stretch>
        </p:blipFill>
        <p:spPr>
          <a:xfrm>
            <a:off x="2650425" y="4903248"/>
            <a:ext cx="5098199" cy="19466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10"/>
          <p:cNvSpPr txBox="1"/>
          <p:nvPr>
            <p:ph idx="1" type="body"/>
          </p:nvPr>
        </p:nvSpPr>
        <p:spPr>
          <a:xfrm>
            <a:off x="2790150" y="1845150"/>
            <a:ext cx="8718600" cy="31677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Font typeface="Arial"/>
              <a:buNone/>
            </a:pPr>
            <a:r>
              <a:rPr b="1" lang="en-US" sz="2600">
                <a:solidFill>
                  <a:schemeClr val="dk1"/>
                </a:solidFill>
              </a:rPr>
              <a:t>Sprint 1-2: </a:t>
            </a:r>
            <a:r>
              <a:rPr lang="en-US" sz="2600">
                <a:solidFill>
                  <a:schemeClr val="dk1"/>
                </a:solidFill>
              </a:rPr>
              <a:t>Team meet and AWS Lecture setup.</a:t>
            </a:r>
            <a:endParaRPr sz="1600">
              <a:solidFill>
                <a:schemeClr val="dk1"/>
              </a:solidFill>
            </a:endParaRPr>
          </a:p>
          <a:p>
            <a:pPr indent="0" lvl="0" marL="0" rtl="0" algn="l">
              <a:lnSpc>
                <a:spcPct val="100000"/>
              </a:lnSpc>
              <a:spcBef>
                <a:spcPts val="0"/>
              </a:spcBef>
              <a:spcAft>
                <a:spcPts val="0"/>
              </a:spcAft>
              <a:buClr>
                <a:schemeClr val="dk1"/>
              </a:buClr>
              <a:buFont typeface="Arial"/>
              <a:buNone/>
            </a:pPr>
            <a:r>
              <a:t/>
            </a:r>
            <a:endParaRPr sz="2600">
              <a:solidFill>
                <a:schemeClr val="dk1"/>
              </a:solidFill>
            </a:endParaRPr>
          </a:p>
          <a:p>
            <a:pPr indent="0" lvl="0" marL="0" rtl="0" algn="l">
              <a:lnSpc>
                <a:spcPct val="100000"/>
              </a:lnSpc>
              <a:spcBef>
                <a:spcPts val="0"/>
              </a:spcBef>
              <a:spcAft>
                <a:spcPts val="0"/>
              </a:spcAft>
              <a:buClr>
                <a:schemeClr val="dk1"/>
              </a:buClr>
              <a:buFont typeface="Arial"/>
              <a:buNone/>
            </a:pPr>
            <a:r>
              <a:rPr b="1" lang="en-US" sz="2600">
                <a:solidFill>
                  <a:schemeClr val="dk1"/>
                </a:solidFill>
              </a:rPr>
              <a:t>Sprint 3-4: </a:t>
            </a:r>
            <a:r>
              <a:rPr lang="en-US" sz="2600">
                <a:solidFill>
                  <a:schemeClr val="dk1"/>
                </a:solidFill>
              </a:rPr>
              <a:t>Lab workshops and knowledge checks.</a:t>
            </a:r>
            <a:endParaRPr sz="1600">
              <a:solidFill>
                <a:schemeClr val="dk1"/>
              </a:solidFill>
            </a:endParaRPr>
          </a:p>
          <a:p>
            <a:pPr indent="0" lvl="0" marL="0" rtl="0" algn="l">
              <a:lnSpc>
                <a:spcPct val="100000"/>
              </a:lnSpc>
              <a:spcBef>
                <a:spcPts val="0"/>
              </a:spcBef>
              <a:spcAft>
                <a:spcPts val="0"/>
              </a:spcAft>
              <a:buClr>
                <a:schemeClr val="dk1"/>
              </a:buClr>
              <a:buFont typeface="Arial"/>
              <a:buNone/>
            </a:pPr>
            <a:r>
              <a:t/>
            </a:r>
            <a:endParaRPr sz="2600">
              <a:solidFill>
                <a:schemeClr val="dk1"/>
              </a:solidFill>
            </a:endParaRPr>
          </a:p>
          <a:p>
            <a:pPr indent="0" lvl="0" marL="0" rtl="0" algn="l">
              <a:lnSpc>
                <a:spcPct val="100000"/>
              </a:lnSpc>
              <a:spcBef>
                <a:spcPts val="0"/>
              </a:spcBef>
              <a:spcAft>
                <a:spcPts val="0"/>
              </a:spcAft>
              <a:buClr>
                <a:schemeClr val="dk1"/>
              </a:buClr>
              <a:buFont typeface="Arial"/>
              <a:buNone/>
            </a:pPr>
            <a:r>
              <a:rPr b="1" lang="en-US" sz="2600">
                <a:solidFill>
                  <a:schemeClr val="dk1"/>
                </a:solidFill>
              </a:rPr>
              <a:t>Sprint 5-6: </a:t>
            </a:r>
            <a:r>
              <a:rPr lang="en-US" sz="2600">
                <a:solidFill>
                  <a:schemeClr val="dk1"/>
                </a:solidFill>
              </a:rPr>
              <a:t>AWS Project setup and design.</a:t>
            </a:r>
            <a:endParaRPr sz="1600">
              <a:solidFill>
                <a:schemeClr val="dk1"/>
              </a:solidFill>
            </a:endParaRPr>
          </a:p>
          <a:p>
            <a:pPr indent="0" lvl="0" marL="0" rtl="0" algn="l">
              <a:lnSpc>
                <a:spcPct val="100000"/>
              </a:lnSpc>
              <a:spcBef>
                <a:spcPts val="0"/>
              </a:spcBef>
              <a:spcAft>
                <a:spcPts val="0"/>
              </a:spcAft>
              <a:buClr>
                <a:schemeClr val="dk1"/>
              </a:buClr>
              <a:buFont typeface="Arial"/>
              <a:buNone/>
            </a:pPr>
            <a:r>
              <a:t/>
            </a:r>
            <a:endParaRPr sz="2600">
              <a:solidFill>
                <a:schemeClr val="dk1"/>
              </a:solidFill>
            </a:endParaRPr>
          </a:p>
          <a:p>
            <a:pPr indent="0" lvl="0" marL="0" rtl="0" algn="l">
              <a:lnSpc>
                <a:spcPct val="100000"/>
              </a:lnSpc>
              <a:spcBef>
                <a:spcPts val="0"/>
              </a:spcBef>
              <a:spcAft>
                <a:spcPts val="0"/>
              </a:spcAft>
              <a:buClr>
                <a:schemeClr val="dk1"/>
              </a:buClr>
              <a:buFont typeface="Arial"/>
              <a:buNone/>
            </a:pPr>
            <a:r>
              <a:rPr b="1" lang="en-US" sz="2600">
                <a:solidFill>
                  <a:schemeClr val="dk1"/>
                </a:solidFill>
              </a:rPr>
              <a:t>Sprint 7: </a:t>
            </a:r>
            <a:r>
              <a:rPr lang="en-US" sz="2600">
                <a:solidFill>
                  <a:schemeClr val="dk1"/>
                </a:solidFill>
              </a:rPr>
              <a:t>Offboarding and Project Documentation. </a:t>
            </a:r>
            <a:endParaRPr sz="1700">
              <a:solidFill>
                <a:schemeClr val="dk1"/>
              </a:solidFill>
              <a:latin typeface="Calibri"/>
              <a:ea typeface="Calibri"/>
              <a:cs typeface="Calibri"/>
              <a:sym typeface="Calibri"/>
            </a:endParaRPr>
          </a:p>
        </p:txBody>
      </p:sp>
      <p:sp>
        <p:nvSpPr>
          <p:cNvPr id="298" name="Google Shape;298;p10"/>
          <p:cNvSpPr txBox="1"/>
          <p:nvPr>
            <p:ph type="title"/>
          </p:nvPr>
        </p:nvSpPr>
        <p:spPr>
          <a:xfrm>
            <a:off x="2790150" y="902850"/>
            <a:ext cx="31419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Project Timeline</a:t>
            </a:r>
            <a:endParaRPr/>
          </a:p>
        </p:txBody>
      </p:sp>
      <p:pic>
        <p:nvPicPr>
          <p:cNvPr id="299" name="Google Shape;299;p10"/>
          <p:cNvPicPr preferRelativeResize="0"/>
          <p:nvPr/>
        </p:nvPicPr>
        <p:blipFill>
          <a:blip r:embed="rId3">
            <a:alphaModFix/>
          </a:blip>
          <a:stretch>
            <a:fillRect/>
          </a:stretch>
        </p:blipFill>
        <p:spPr>
          <a:xfrm>
            <a:off x="369175" y="2583300"/>
            <a:ext cx="1812750" cy="1084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g1e14f565a1b_1_0"/>
          <p:cNvSpPr txBox="1"/>
          <p:nvPr>
            <p:ph idx="1" type="body"/>
          </p:nvPr>
        </p:nvSpPr>
        <p:spPr>
          <a:xfrm>
            <a:off x="3282200" y="1788675"/>
            <a:ext cx="7902900" cy="4239000"/>
          </a:xfrm>
          <a:prstGeom prst="rect">
            <a:avLst/>
          </a:prstGeom>
        </p:spPr>
        <p:txBody>
          <a:bodyPr anchorCtr="0" anchor="t" bIns="45700" lIns="91425" spcFirstLastPara="1" rIns="91425" wrap="square" tIns="45700">
            <a:normAutofit/>
          </a:bodyPr>
          <a:lstStyle/>
          <a:p>
            <a:pPr indent="0" lvl="0" marL="0" rtl="0" algn="l">
              <a:lnSpc>
                <a:spcPct val="115000"/>
              </a:lnSpc>
              <a:spcBef>
                <a:spcPts val="0"/>
              </a:spcBef>
              <a:spcAft>
                <a:spcPts val="0"/>
              </a:spcAft>
              <a:buClr>
                <a:schemeClr val="dk1"/>
              </a:buClr>
              <a:buSzPts val="1018"/>
              <a:buFont typeface="Arial"/>
              <a:buNone/>
            </a:pPr>
            <a:r>
              <a:rPr lang="en-US" sz="2752">
                <a:solidFill>
                  <a:schemeClr val="dk1"/>
                </a:solidFill>
              </a:rPr>
              <a:t>AWS serverless computing provides an alternative to traditional server hosting, offering developers a simpler and more efficient way to host websites and build applications. By eliminating the need to manage and provision servers, developers can focus on writing and deploying code, making it more cost-effective, scalable, and easy to use.</a:t>
            </a:r>
            <a:endParaRPr sz="1365"/>
          </a:p>
        </p:txBody>
      </p:sp>
      <p:sp>
        <p:nvSpPr>
          <p:cNvPr id="306" name="Google Shape;306;g1e14f565a1b_1_0"/>
          <p:cNvSpPr txBox="1"/>
          <p:nvPr>
            <p:ph type="title"/>
          </p:nvPr>
        </p:nvSpPr>
        <p:spPr>
          <a:xfrm>
            <a:off x="3282203" y="819848"/>
            <a:ext cx="7902900" cy="747600"/>
          </a:xfrm>
          <a:prstGeom prst="rect">
            <a:avLst/>
          </a:prstGeom>
        </p:spPr>
        <p:txBody>
          <a:bodyPr anchorCtr="0" anchor="ctr" bIns="45700" lIns="91425" spcFirstLastPara="1" rIns="91425" wrap="square" tIns="45700">
            <a:noAutofit/>
          </a:bodyPr>
          <a:lstStyle/>
          <a:p>
            <a:pPr indent="0" lvl="0" marL="0" rtl="0" algn="l">
              <a:spcBef>
                <a:spcPts val="0"/>
              </a:spcBef>
              <a:spcAft>
                <a:spcPts val="0"/>
              </a:spcAft>
              <a:buNone/>
            </a:pPr>
            <a:r>
              <a:rPr b="1" lang="en-US"/>
              <a:t>Summary</a:t>
            </a:r>
            <a:endParaRPr b="1"/>
          </a:p>
        </p:txBody>
      </p:sp>
      <p:pic>
        <p:nvPicPr>
          <p:cNvPr id="307" name="Google Shape;307;g1e14f565a1b_1_0"/>
          <p:cNvPicPr preferRelativeResize="0"/>
          <p:nvPr/>
        </p:nvPicPr>
        <p:blipFill>
          <a:blip r:embed="rId3">
            <a:alphaModFix/>
          </a:blip>
          <a:stretch>
            <a:fillRect/>
          </a:stretch>
        </p:blipFill>
        <p:spPr>
          <a:xfrm>
            <a:off x="369175" y="2583300"/>
            <a:ext cx="1812750" cy="1084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g1e14f565a1b_1_6"/>
          <p:cNvSpPr txBox="1"/>
          <p:nvPr>
            <p:ph idx="1" type="body"/>
          </p:nvPr>
        </p:nvSpPr>
        <p:spPr>
          <a:xfrm>
            <a:off x="2994074" y="2799440"/>
            <a:ext cx="6204000" cy="1259100"/>
          </a:xfrm>
          <a:prstGeom prst="rect">
            <a:avLst/>
          </a:prstGeom>
        </p:spPr>
        <p:txBody>
          <a:bodyPr anchorCtr="0" anchor="ctr" bIns="45700" lIns="91425" spcFirstLastPara="1" rIns="91425" wrap="square" tIns="45700">
            <a:normAutofit/>
          </a:bodyPr>
          <a:lstStyle/>
          <a:p>
            <a:pPr indent="0" lvl="0" marL="0" rtl="0" algn="ctr">
              <a:spcBef>
                <a:spcPts val="1000"/>
              </a:spcBef>
              <a:spcAft>
                <a:spcPts val="0"/>
              </a:spcAft>
              <a:buNone/>
            </a:pPr>
            <a:r>
              <a:rPr b="1" lang="en-US" sz="5300"/>
              <a:t>THANK YOU!</a:t>
            </a:r>
            <a:endParaRPr b="1" sz="53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2"/>
          <p:cNvSpPr txBox="1"/>
          <p:nvPr>
            <p:ph idx="1" type="body"/>
          </p:nvPr>
        </p:nvSpPr>
        <p:spPr>
          <a:xfrm>
            <a:off x="1603722" y="1367175"/>
            <a:ext cx="8984400" cy="4338900"/>
          </a:xfrm>
          <a:prstGeom prst="rect">
            <a:avLst/>
          </a:prstGeom>
          <a:noFill/>
          <a:ln>
            <a:noFill/>
          </a:ln>
        </p:spPr>
        <p:txBody>
          <a:bodyPr anchorCtr="0" anchor="t" bIns="45700" lIns="91425" spcFirstLastPara="1" rIns="91425" wrap="square" tIns="45700">
            <a:noAutofit/>
          </a:bodyPr>
          <a:lstStyle/>
          <a:p>
            <a:pPr indent="-374650" lvl="0" marL="457200" rtl="0" algn="l">
              <a:lnSpc>
                <a:spcPct val="90000"/>
              </a:lnSpc>
              <a:spcBef>
                <a:spcPts val="0"/>
              </a:spcBef>
              <a:spcAft>
                <a:spcPts val="0"/>
              </a:spcAft>
              <a:buClr>
                <a:srgbClr val="F7F7F8"/>
              </a:buClr>
              <a:buSzPts val="2300"/>
              <a:buChar char="●"/>
            </a:pPr>
            <a:r>
              <a:rPr lang="en-US" sz="2300">
                <a:solidFill>
                  <a:srgbClr val="F7F7F8"/>
                </a:solidFill>
              </a:rPr>
              <a:t>A "serverless server" is a cloud computing model where developers can build and run applications without worrying about managing the underlying infrastructure. </a:t>
            </a:r>
            <a:endParaRPr sz="2300">
              <a:solidFill>
                <a:srgbClr val="F7F7F8"/>
              </a:solidFill>
            </a:endParaRPr>
          </a:p>
          <a:p>
            <a:pPr indent="0" lvl="0" marL="457200" rtl="0" algn="l">
              <a:lnSpc>
                <a:spcPct val="90000"/>
              </a:lnSpc>
              <a:spcBef>
                <a:spcPts val="0"/>
              </a:spcBef>
              <a:spcAft>
                <a:spcPts val="0"/>
              </a:spcAft>
              <a:buNone/>
            </a:pPr>
            <a:r>
              <a:t/>
            </a:r>
            <a:endParaRPr sz="2300">
              <a:solidFill>
                <a:srgbClr val="F7F7F8"/>
              </a:solidFill>
            </a:endParaRPr>
          </a:p>
          <a:p>
            <a:pPr indent="-374650" lvl="0" marL="457200" rtl="0" algn="l">
              <a:lnSpc>
                <a:spcPct val="90000"/>
              </a:lnSpc>
              <a:spcBef>
                <a:spcPts val="0"/>
              </a:spcBef>
              <a:spcAft>
                <a:spcPts val="0"/>
              </a:spcAft>
              <a:buClr>
                <a:srgbClr val="F7F7F8"/>
              </a:buClr>
              <a:buSzPts val="2300"/>
              <a:buChar char="●"/>
            </a:pPr>
            <a:r>
              <a:rPr lang="en-US" sz="2300">
                <a:solidFill>
                  <a:srgbClr val="F7F7F8"/>
                </a:solidFill>
              </a:rPr>
              <a:t>In this model, the cloud provider takes care of the servers and resources required to run the application, while developers only need to write and deploy their code. The code is broken down into smaller functions that can be executed independently in response to specific events or triggers, such as user requests or changes to data. </a:t>
            </a:r>
            <a:endParaRPr sz="2300">
              <a:solidFill>
                <a:srgbClr val="F7F7F8"/>
              </a:solidFill>
            </a:endParaRPr>
          </a:p>
          <a:p>
            <a:pPr indent="0" lvl="0" marL="457200" rtl="0" algn="l">
              <a:lnSpc>
                <a:spcPct val="90000"/>
              </a:lnSpc>
              <a:spcBef>
                <a:spcPts val="0"/>
              </a:spcBef>
              <a:spcAft>
                <a:spcPts val="0"/>
              </a:spcAft>
              <a:buNone/>
            </a:pPr>
            <a:r>
              <a:t/>
            </a:r>
            <a:endParaRPr sz="2300">
              <a:solidFill>
                <a:srgbClr val="F7F7F8"/>
              </a:solidFill>
            </a:endParaRPr>
          </a:p>
          <a:p>
            <a:pPr indent="-374650" lvl="0" marL="457200" rtl="0" algn="l">
              <a:lnSpc>
                <a:spcPct val="90000"/>
              </a:lnSpc>
              <a:spcBef>
                <a:spcPts val="0"/>
              </a:spcBef>
              <a:spcAft>
                <a:spcPts val="0"/>
              </a:spcAft>
              <a:buClr>
                <a:srgbClr val="F7F7F8"/>
              </a:buClr>
              <a:buSzPts val="2300"/>
              <a:buChar char="●"/>
            </a:pPr>
            <a:r>
              <a:rPr lang="en-US" sz="2300">
                <a:solidFill>
                  <a:srgbClr val="F7F7F8"/>
                </a:solidFill>
              </a:rPr>
              <a:t>The model is called "serverless" because the developer does not need to worry about provisioning or managing servers; they can focus solely on writing their code.</a:t>
            </a:r>
            <a:endParaRPr sz="2300">
              <a:solidFill>
                <a:srgbClr val="F7F7F8"/>
              </a:solidFill>
            </a:endParaRPr>
          </a:p>
        </p:txBody>
      </p:sp>
      <p:sp>
        <p:nvSpPr>
          <p:cNvPr id="231" name="Google Shape;231;p2"/>
          <p:cNvSpPr txBox="1"/>
          <p:nvPr>
            <p:ph type="title"/>
          </p:nvPr>
        </p:nvSpPr>
        <p:spPr>
          <a:xfrm>
            <a:off x="367599" y="189275"/>
            <a:ext cx="6089100" cy="10743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accent5"/>
              </a:buClr>
              <a:buSzPct val="100000"/>
              <a:buFont typeface="Arial"/>
              <a:buNone/>
            </a:pPr>
            <a:r>
              <a:rPr lang="en-US"/>
              <a:t>What is a Serverless Server?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
          <p:cNvSpPr txBox="1"/>
          <p:nvPr>
            <p:ph idx="1" type="body"/>
          </p:nvPr>
        </p:nvSpPr>
        <p:spPr>
          <a:xfrm>
            <a:off x="226275" y="446825"/>
            <a:ext cx="5647500" cy="629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600"/>
              <a:buNone/>
            </a:pPr>
            <a:r>
              <a:rPr lang="en-US"/>
              <a:t>Companies that use AWS</a:t>
            </a:r>
            <a:endParaRPr/>
          </a:p>
        </p:txBody>
      </p:sp>
      <p:pic>
        <p:nvPicPr>
          <p:cNvPr id="237" name="Google Shape;237;p3"/>
          <p:cNvPicPr preferRelativeResize="0"/>
          <p:nvPr/>
        </p:nvPicPr>
        <p:blipFill>
          <a:blip r:embed="rId3">
            <a:alphaModFix/>
          </a:blip>
          <a:stretch>
            <a:fillRect/>
          </a:stretch>
        </p:blipFill>
        <p:spPr>
          <a:xfrm>
            <a:off x="226275" y="1806175"/>
            <a:ext cx="6491274" cy="3245651"/>
          </a:xfrm>
          <a:prstGeom prst="rect">
            <a:avLst/>
          </a:prstGeom>
          <a:noFill/>
          <a:ln>
            <a:noFill/>
          </a:ln>
        </p:spPr>
      </p:pic>
      <p:pic>
        <p:nvPicPr>
          <p:cNvPr id="238" name="Google Shape;238;p3"/>
          <p:cNvPicPr preferRelativeResize="0"/>
          <p:nvPr/>
        </p:nvPicPr>
        <p:blipFill>
          <a:blip r:embed="rId4">
            <a:alphaModFix/>
          </a:blip>
          <a:stretch>
            <a:fillRect/>
          </a:stretch>
        </p:blipFill>
        <p:spPr>
          <a:xfrm>
            <a:off x="7039475" y="1274751"/>
            <a:ext cx="4585300" cy="45852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4"/>
          <p:cNvSpPr txBox="1"/>
          <p:nvPr>
            <p:ph type="title"/>
          </p:nvPr>
        </p:nvSpPr>
        <p:spPr>
          <a:xfrm>
            <a:off x="487900" y="199825"/>
            <a:ext cx="4417200" cy="1657500"/>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0"/>
              </a:spcBef>
              <a:spcAft>
                <a:spcPts val="0"/>
              </a:spcAft>
              <a:buClr>
                <a:schemeClr val="accent5"/>
              </a:buClr>
              <a:buSzPts val="3240"/>
              <a:buFont typeface="Arial"/>
              <a:buNone/>
            </a:pPr>
            <a:r>
              <a:rPr b="1" lang="en-US" sz="2360"/>
              <a:t>Challenges faced</a:t>
            </a:r>
            <a:r>
              <a:rPr b="1" lang="en-US" sz="2360"/>
              <a:t> with Non-AWS Cloud Platforms &amp; </a:t>
            </a:r>
            <a:endParaRPr b="1" sz="2360"/>
          </a:p>
          <a:p>
            <a:pPr indent="0" lvl="0" marL="0" rtl="0" algn="l">
              <a:lnSpc>
                <a:spcPct val="115000"/>
              </a:lnSpc>
              <a:spcBef>
                <a:spcPts val="0"/>
              </a:spcBef>
              <a:spcAft>
                <a:spcPts val="0"/>
              </a:spcAft>
              <a:buClr>
                <a:schemeClr val="accent5"/>
              </a:buClr>
              <a:buSzPts val="3240"/>
              <a:buFont typeface="Arial"/>
              <a:buNone/>
            </a:pPr>
            <a:r>
              <a:rPr b="1" lang="en-US" sz="2360"/>
              <a:t>Servers Onsite:</a:t>
            </a:r>
            <a:endParaRPr b="1" sz="2360"/>
          </a:p>
        </p:txBody>
      </p:sp>
      <p:sp>
        <p:nvSpPr>
          <p:cNvPr id="244" name="Google Shape;244;p4"/>
          <p:cNvSpPr txBox="1"/>
          <p:nvPr/>
        </p:nvSpPr>
        <p:spPr>
          <a:xfrm>
            <a:off x="230650" y="1934200"/>
            <a:ext cx="4551600" cy="32325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Clr>
                <a:schemeClr val="dk1"/>
              </a:buClr>
              <a:buSzPts val="1800"/>
              <a:buChar char="●"/>
            </a:pPr>
            <a:r>
              <a:rPr lang="en-US" sz="1800">
                <a:solidFill>
                  <a:schemeClr val="dk1"/>
                </a:solidFill>
              </a:rPr>
              <a:t>Managing your own server can be more expensive, as you need to consider the cost of hardware, software licenses, maintenance, upgrades, and security. </a:t>
            </a:r>
            <a:endParaRPr sz="1800">
              <a:solidFill>
                <a:schemeClr val="dk1"/>
              </a:solidFill>
            </a:endParaRPr>
          </a:p>
          <a:p>
            <a:pPr indent="0" lvl="0" marL="0" rtl="0" algn="l">
              <a:spcBef>
                <a:spcPts val="0"/>
              </a:spcBef>
              <a:spcAft>
                <a:spcPts val="0"/>
              </a:spcAft>
              <a:buNone/>
            </a:pPr>
            <a:r>
              <a:t/>
            </a:r>
            <a:endParaRPr sz="1800">
              <a:solidFill>
                <a:schemeClr val="dk1"/>
              </a:solidFill>
            </a:endParaRPr>
          </a:p>
          <a:p>
            <a:pPr indent="-342900" lvl="0" marL="457200" rtl="0" algn="l">
              <a:spcBef>
                <a:spcPts val="0"/>
              </a:spcBef>
              <a:spcAft>
                <a:spcPts val="0"/>
              </a:spcAft>
              <a:buClr>
                <a:schemeClr val="dk1"/>
              </a:buClr>
              <a:buSzPts val="1800"/>
              <a:buChar char="●"/>
            </a:pPr>
            <a:r>
              <a:rPr lang="en-US" sz="1800">
                <a:solidFill>
                  <a:schemeClr val="dk1"/>
                </a:solidFill>
              </a:rPr>
              <a:t>The Cost difference can range from a few hundred to several thousand dollars per month, depending on the size and complexity of your application.</a:t>
            </a:r>
            <a:endParaRPr sz="1800">
              <a:solidFill>
                <a:schemeClr val="dk1"/>
              </a:solidFill>
            </a:endParaRPr>
          </a:p>
        </p:txBody>
      </p:sp>
      <p:sp>
        <p:nvSpPr>
          <p:cNvPr id="245" name="Google Shape;245;p4"/>
          <p:cNvSpPr txBox="1"/>
          <p:nvPr>
            <p:ph idx="2" type="body"/>
          </p:nvPr>
        </p:nvSpPr>
        <p:spPr>
          <a:xfrm>
            <a:off x="5571425" y="881550"/>
            <a:ext cx="5761200" cy="5376900"/>
          </a:xfrm>
          <a:prstGeom prst="rect">
            <a:avLst/>
          </a:prstGeom>
        </p:spPr>
        <p:txBody>
          <a:bodyPr anchorCtr="0" anchor="t" bIns="45700" lIns="91425" spcFirstLastPara="1" rIns="91425" wrap="square" tIns="45700">
            <a:noAutofit/>
          </a:bodyPr>
          <a:lstStyle/>
          <a:p>
            <a:pPr indent="-314960" lvl="0" marL="457200" rtl="0" algn="l">
              <a:lnSpc>
                <a:spcPct val="80000"/>
              </a:lnSpc>
              <a:spcBef>
                <a:spcPts val="1000"/>
              </a:spcBef>
              <a:spcAft>
                <a:spcPts val="0"/>
              </a:spcAft>
              <a:buSzPts val="1360"/>
              <a:buAutoNum type="arabicPeriod"/>
            </a:pPr>
            <a:r>
              <a:rPr b="1" lang="en-US" sz="1360"/>
              <a:t>Cold Start Latency</a:t>
            </a:r>
            <a:r>
              <a:rPr lang="en-US" sz="1360"/>
              <a:t>: When a serverless function is invoked for the first time or after a period of inactivity, it may need to be "warmed up" before it can execute. This process can introduce a delay, known as a "cold start" latency, which can impact the performance of time-sensitive applications.</a:t>
            </a:r>
            <a:endParaRPr sz="1360"/>
          </a:p>
          <a:p>
            <a:pPr indent="0" lvl="0" marL="0" rtl="0" algn="l">
              <a:lnSpc>
                <a:spcPct val="80000"/>
              </a:lnSpc>
              <a:spcBef>
                <a:spcPts val="1000"/>
              </a:spcBef>
              <a:spcAft>
                <a:spcPts val="0"/>
              </a:spcAft>
              <a:buClr>
                <a:schemeClr val="dk1"/>
              </a:buClr>
              <a:buSzPts val="770"/>
              <a:buFont typeface="Arial"/>
              <a:buNone/>
            </a:pPr>
            <a:r>
              <a:t/>
            </a:r>
            <a:endParaRPr sz="1360"/>
          </a:p>
          <a:p>
            <a:pPr indent="-314960" lvl="0" marL="457200" rtl="0" algn="l">
              <a:lnSpc>
                <a:spcPct val="80000"/>
              </a:lnSpc>
              <a:spcBef>
                <a:spcPts val="1000"/>
              </a:spcBef>
              <a:spcAft>
                <a:spcPts val="0"/>
              </a:spcAft>
              <a:buSzPts val="1360"/>
              <a:buAutoNum type="arabicPeriod"/>
            </a:pPr>
            <a:r>
              <a:rPr b="1" lang="en-US" sz="1360"/>
              <a:t>Limited Control over Infrastructure</a:t>
            </a:r>
            <a:r>
              <a:rPr lang="en-US" sz="1360"/>
              <a:t>: Since the infrastructure is managed by the cloud provider, developers may have limited control over the underlying hardware and software. This can make it difficult to troubleshoot issues or optimize performance.</a:t>
            </a:r>
            <a:endParaRPr sz="1360"/>
          </a:p>
          <a:p>
            <a:pPr indent="0" lvl="0" marL="0" rtl="0" algn="l">
              <a:lnSpc>
                <a:spcPct val="80000"/>
              </a:lnSpc>
              <a:spcBef>
                <a:spcPts val="1000"/>
              </a:spcBef>
              <a:spcAft>
                <a:spcPts val="0"/>
              </a:spcAft>
              <a:buClr>
                <a:schemeClr val="dk1"/>
              </a:buClr>
              <a:buSzPts val="770"/>
              <a:buFont typeface="Arial"/>
              <a:buNone/>
            </a:pPr>
            <a:r>
              <a:t/>
            </a:r>
            <a:endParaRPr sz="1360"/>
          </a:p>
          <a:p>
            <a:pPr indent="-314960" lvl="0" marL="457200" rtl="0" algn="l">
              <a:lnSpc>
                <a:spcPct val="80000"/>
              </a:lnSpc>
              <a:spcBef>
                <a:spcPts val="1000"/>
              </a:spcBef>
              <a:spcAft>
                <a:spcPts val="0"/>
              </a:spcAft>
              <a:buSzPts val="1360"/>
              <a:buAutoNum type="arabicPeriod"/>
            </a:pPr>
            <a:r>
              <a:rPr b="1" lang="en-US" sz="1360"/>
              <a:t>Vendor Lock-In</a:t>
            </a:r>
            <a:r>
              <a:rPr lang="en-US" sz="1360"/>
              <a:t>: Using a specific cloud provider's serverless platform can create a vendor lock-in situation, where it becomes difficult to switch to another provider or move the application to a different environment.</a:t>
            </a:r>
            <a:endParaRPr sz="1360"/>
          </a:p>
          <a:p>
            <a:pPr indent="0" lvl="0" marL="0" rtl="0" algn="l">
              <a:lnSpc>
                <a:spcPct val="80000"/>
              </a:lnSpc>
              <a:spcBef>
                <a:spcPts val="1000"/>
              </a:spcBef>
              <a:spcAft>
                <a:spcPts val="0"/>
              </a:spcAft>
              <a:buClr>
                <a:schemeClr val="dk1"/>
              </a:buClr>
              <a:buSzPts val="770"/>
              <a:buFont typeface="Arial"/>
              <a:buNone/>
            </a:pPr>
            <a:r>
              <a:t/>
            </a:r>
            <a:endParaRPr sz="1360"/>
          </a:p>
          <a:p>
            <a:pPr indent="-314960" lvl="0" marL="457200" rtl="0" algn="l">
              <a:lnSpc>
                <a:spcPct val="80000"/>
              </a:lnSpc>
              <a:spcBef>
                <a:spcPts val="1000"/>
              </a:spcBef>
              <a:spcAft>
                <a:spcPts val="0"/>
              </a:spcAft>
              <a:buSzPts val="1360"/>
              <a:buAutoNum type="arabicPeriod"/>
            </a:pPr>
            <a:r>
              <a:rPr b="1" lang="en-US" sz="1360"/>
              <a:t>Debugging and Testing</a:t>
            </a:r>
            <a:r>
              <a:rPr lang="en-US" sz="1360"/>
              <a:t>: Debugging and testing serverless applications can be challenging due to the distributed nature of the architecture, as well as the lack of access to the underlying infrastructure.</a:t>
            </a:r>
            <a:endParaRPr sz="1360"/>
          </a:p>
          <a:p>
            <a:pPr indent="0" lvl="0" marL="0" rtl="0" algn="l">
              <a:lnSpc>
                <a:spcPct val="80000"/>
              </a:lnSpc>
              <a:spcBef>
                <a:spcPts val="1000"/>
              </a:spcBef>
              <a:spcAft>
                <a:spcPts val="0"/>
              </a:spcAft>
              <a:buClr>
                <a:schemeClr val="dk1"/>
              </a:buClr>
              <a:buSzPts val="770"/>
              <a:buFont typeface="Arial"/>
              <a:buNone/>
            </a:pPr>
            <a:r>
              <a:t/>
            </a:r>
            <a:endParaRPr sz="1360"/>
          </a:p>
          <a:p>
            <a:pPr indent="-314960" lvl="0" marL="457200" rtl="0" algn="l">
              <a:lnSpc>
                <a:spcPct val="80000"/>
              </a:lnSpc>
              <a:spcBef>
                <a:spcPts val="1000"/>
              </a:spcBef>
              <a:spcAft>
                <a:spcPts val="0"/>
              </a:spcAft>
              <a:buSzPts val="1360"/>
              <a:buAutoNum type="arabicPeriod"/>
            </a:pPr>
            <a:r>
              <a:rPr b="1" lang="en-US" sz="1360"/>
              <a:t>State Management</a:t>
            </a:r>
            <a:r>
              <a:rPr lang="en-US" sz="1360"/>
              <a:t>: Serverless functions are typically stateless, which means that they do not maintain any persistent state between invocations. This can make it difficult to manage data storage, session management, and other stateful aspects of an application.</a:t>
            </a:r>
            <a:endParaRPr sz="1360"/>
          </a:p>
          <a:p>
            <a:pPr indent="0" lvl="0" marL="0" rtl="0" algn="l">
              <a:lnSpc>
                <a:spcPct val="80000"/>
              </a:lnSpc>
              <a:spcBef>
                <a:spcPts val="1000"/>
              </a:spcBef>
              <a:spcAft>
                <a:spcPts val="0"/>
              </a:spcAft>
              <a:buSzPts val="770"/>
              <a:buNone/>
            </a:pPr>
            <a:r>
              <a:t/>
            </a:r>
            <a:endParaRPr sz="126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5"/>
          <p:cNvSpPr txBox="1"/>
          <p:nvPr>
            <p:ph idx="1" type="body"/>
          </p:nvPr>
        </p:nvSpPr>
        <p:spPr>
          <a:xfrm>
            <a:off x="1010475" y="2037525"/>
            <a:ext cx="2923800" cy="34455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chemeClr val="dk1"/>
              </a:buClr>
              <a:buSzPts val="1100"/>
              <a:buNone/>
            </a:pPr>
            <a:r>
              <a:rPr lang="en-US"/>
              <a:t>AWS, as a leading provider of serverless computing services, has been working to address some of the challenges associated with serverless architecture. Here are some ways AWS is working to improve the serverless experience:</a:t>
            </a:r>
            <a:endParaRPr/>
          </a:p>
        </p:txBody>
      </p:sp>
      <p:sp>
        <p:nvSpPr>
          <p:cNvPr id="251" name="Google Shape;251;p5"/>
          <p:cNvSpPr txBox="1"/>
          <p:nvPr>
            <p:ph type="title"/>
          </p:nvPr>
        </p:nvSpPr>
        <p:spPr>
          <a:xfrm>
            <a:off x="3669146" y="502100"/>
            <a:ext cx="4853700" cy="84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How can AWS fix this?</a:t>
            </a:r>
            <a:endParaRPr/>
          </a:p>
        </p:txBody>
      </p:sp>
      <p:sp>
        <p:nvSpPr>
          <p:cNvPr id="252" name="Google Shape;252;p5"/>
          <p:cNvSpPr txBox="1"/>
          <p:nvPr/>
        </p:nvSpPr>
        <p:spPr>
          <a:xfrm>
            <a:off x="4098925" y="1612550"/>
            <a:ext cx="6840300" cy="47100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AutoNum type="arabicPeriod"/>
            </a:pPr>
            <a:r>
              <a:rPr lang="en-US"/>
              <a:t>Reducing cold start times: AWS has introduced features like Provisioned Concurrency and Warm Start to reduce cold start times, allowing functions to be pre-warmed before they are needed and reducing latency for users.</a:t>
            </a:r>
            <a:endParaRPr/>
          </a:p>
          <a:p>
            <a:pPr indent="0" lvl="0" marL="0" rtl="0" algn="l">
              <a:spcBef>
                <a:spcPts val="0"/>
              </a:spcBef>
              <a:spcAft>
                <a:spcPts val="0"/>
              </a:spcAft>
              <a:buClr>
                <a:schemeClr val="dk1"/>
              </a:buClr>
              <a:buSzPts val="1100"/>
              <a:buFont typeface="Arial"/>
              <a:buNone/>
            </a:pPr>
            <a:r>
              <a:t/>
            </a:r>
            <a:endParaRPr/>
          </a:p>
          <a:p>
            <a:pPr indent="-317500" lvl="0" marL="457200" rtl="0" algn="l">
              <a:spcBef>
                <a:spcPts val="0"/>
              </a:spcBef>
              <a:spcAft>
                <a:spcPts val="0"/>
              </a:spcAft>
              <a:buSzPts val="1400"/>
              <a:buAutoNum type="arabicPeriod"/>
            </a:pPr>
            <a:r>
              <a:rPr lang="en-US"/>
              <a:t>Improved observability and monitoring: AWS offers tools like AWS CloudWatch and AWS X-Ray, which provide detailed logging, monitoring, and tracing capabilities for serverless applications.</a:t>
            </a:r>
            <a:endParaRPr/>
          </a:p>
          <a:p>
            <a:pPr indent="0" lvl="0" marL="0" rtl="0" algn="l">
              <a:spcBef>
                <a:spcPts val="0"/>
              </a:spcBef>
              <a:spcAft>
                <a:spcPts val="0"/>
              </a:spcAft>
              <a:buClr>
                <a:schemeClr val="dk1"/>
              </a:buClr>
              <a:buSzPts val="1100"/>
              <a:buFont typeface="Arial"/>
              <a:buNone/>
            </a:pPr>
            <a:r>
              <a:t/>
            </a:r>
            <a:endParaRPr/>
          </a:p>
          <a:p>
            <a:pPr indent="-317500" lvl="0" marL="457200" rtl="0" algn="l">
              <a:spcBef>
                <a:spcPts val="0"/>
              </a:spcBef>
              <a:spcAft>
                <a:spcPts val="0"/>
              </a:spcAft>
              <a:buSzPts val="1400"/>
              <a:buAutoNum type="arabicPeriod"/>
            </a:pPr>
            <a:r>
              <a:rPr lang="en-US"/>
              <a:t>Enhancing state management: AWS provides several storage options, such as AWS DynamoDB and AWS S3, which can be used to store and manage data for stateful applications in a serverless environment.</a:t>
            </a:r>
            <a:endParaRPr/>
          </a:p>
          <a:p>
            <a:pPr indent="0" lvl="0" marL="0" rtl="0" algn="l">
              <a:spcBef>
                <a:spcPts val="0"/>
              </a:spcBef>
              <a:spcAft>
                <a:spcPts val="0"/>
              </a:spcAft>
              <a:buClr>
                <a:schemeClr val="dk1"/>
              </a:buClr>
              <a:buSzPts val="1100"/>
              <a:buFont typeface="Arial"/>
              <a:buNone/>
            </a:pPr>
            <a:r>
              <a:t/>
            </a:r>
            <a:endParaRPr/>
          </a:p>
          <a:p>
            <a:pPr indent="-317500" lvl="0" marL="457200" rtl="0" algn="l">
              <a:spcBef>
                <a:spcPts val="0"/>
              </a:spcBef>
              <a:spcAft>
                <a:spcPts val="0"/>
              </a:spcAft>
              <a:buSzPts val="1400"/>
              <a:buAutoNum type="arabicPeriod"/>
            </a:pPr>
            <a:r>
              <a:rPr lang="en-US"/>
              <a:t>Increasing customization and control: AWS has been working to provide greater control and customization options for serverless developers, such as enabling the use of custom runtimes and providing more flexible configuration options.</a:t>
            </a:r>
            <a:endParaRPr/>
          </a:p>
          <a:p>
            <a:pPr indent="0" lvl="0" marL="0" rtl="0" algn="l">
              <a:spcBef>
                <a:spcPts val="0"/>
              </a:spcBef>
              <a:spcAft>
                <a:spcPts val="0"/>
              </a:spcAft>
              <a:buClr>
                <a:schemeClr val="dk1"/>
              </a:buClr>
              <a:buSzPts val="1100"/>
              <a:buFont typeface="Arial"/>
              <a:buNone/>
            </a:pPr>
            <a:r>
              <a:t/>
            </a:r>
            <a:endParaRPr/>
          </a:p>
          <a:p>
            <a:pPr indent="-317500" lvl="0" marL="457200" rtl="0" algn="l">
              <a:spcBef>
                <a:spcPts val="0"/>
              </a:spcBef>
              <a:spcAft>
                <a:spcPts val="0"/>
              </a:spcAft>
              <a:buSzPts val="1400"/>
              <a:buAutoNum type="arabicPeriod"/>
            </a:pPr>
            <a:r>
              <a:rPr lang="en-US"/>
              <a:t>Addressing security concerns: AWS has implemented numerous security features and controls, such as VPCs and IAM roles, to help secure serverless applications and protect them from attacks.</a:t>
            </a:r>
            <a:endParaRPr/>
          </a:p>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6"/>
          <p:cNvSpPr txBox="1"/>
          <p:nvPr>
            <p:ph type="title"/>
          </p:nvPr>
        </p:nvSpPr>
        <p:spPr>
          <a:xfrm>
            <a:off x="560675" y="953350"/>
            <a:ext cx="3802800" cy="7689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t>System Design and Requirements</a:t>
            </a:r>
            <a:endParaRPr/>
          </a:p>
        </p:txBody>
      </p:sp>
      <p:sp>
        <p:nvSpPr>
          <p:cNvPr id="258" name="Google Shape;258;p6"/>
          <p:cNvSpPr txBox="1"/>
          <p:nvPr>
            <p:ph idx="1" type="body"/>
          </p:nvPr>
        </p:nvSpPr>
        <p:spPr>
          <a:xfrm>
            <a:off x="234725" y="2137325"/>
            <a:ext cx="4454700" cy="3352200"/>
          </a:xfrm>
          <a:prstGeom prst="rect">
            <a:avLst/>
          </a:prstGeom>
        </p:spPr>
        <p:txBody>
          <a:bodyPr anchorCtr="0" anchor="t" bIns="45700" lIns="91425" spcFirstLastPara="1" rIns="91425" wrap="square" tIns="45700">
            <a:normAutofit/>
          </a:bodyPr>
          <a:lstStyle/>
          <a:p>
            <a:pPr indent="-342900" lvl="0" marL="457200" rtl="0" algn="l">
              <a:lnSpc>
                <a:spcPct val="115000"/>
              </a:lnSpc>
              <a:spcBef>
                <a:spcPts val="1000"/>
              </a:spcBef>
              <a:spcAft>
                <a:spcPts val="0"/>
              </a:spcAft>
              <a:buClr>
                <a:schemeClr val="dk1"/>
              </a:buClr>
              <a:buSzPts val="1800"/>
              <a:buChar char="•"/>
            </a:pPr>
            <a:r>
              <a:rPr lang="en-US">
                <a:solidFill>
                  <a:schemeClr val="dk1"/>
                </a:solidFill>
              </a:rPr>
              <a:t>The system design and requirements involve creating a development environment in Cloud9, using CodeCommit for version control, configuring the serverless backend using Amplify, and setting up the DynamoDB table, Lambda function, and API Gateway API for the serverless backend. </a:t>
            </a:r>
            <a:endParaRPr>
              <a:solidFill>
                <a:schemeClr val="dk1"/>
              </a:solidFill>
            </a:endParaRPr>
          </a:p>
        </p:txBody>
      </p:sp>
      <p:sp>
        <p:nvSpPr>
          <p:cNvPr id="259" name="Google Shape;259;p6"/>
          <p:cNvSpPr txBox="1"/>
          <p:nvPr>
            <p:ph idx="2" type="body"/>
          </p:nvPr>
        </p:nvSpPr>
        <p:spPr>
          <a:xfrm>
            <a:off x="5612500" y="1230125"/>
            <a:ext cx="6058500" cy="5166600"/>
          </a:xfrm>
          <a:prstGeom prst="rect">
            <a:avLst/>
          </a:prstGeom>
        </p:spPr>
        <p:txBody>
          <a:bodyPr anchorCtr="0" anchor="t" bIns="45700" lIns="91425" spcFirstLastPara="1" rIns="91425" wrap="square" tIns="45700">
            <a:normAutofit fontScale="55000"/>
          </a:bodyPr>
          <a:lstStyle/>
          <a:p>
            <a:pPr indent="-280987" lvl="0" marL="457200" rtl="0" algn="l">
              <a:lnSpc>
                <a:spcPct val="100000"/>
              </a:lnSpc>
              <a:spcBef>
                <a:spcPts val="0"/>
              </a:spcBef>
              <a:spcAft>
                <a:spcPts val="0"/>
              </a:spcAft>
              <a:buSzPct val="53571"/>
              <a:buAutoNum type="arabicPeriod"/>
            </a:pPr>
            <a:r>
              <a:rPr b="1" lang="en-US" sz="2800"/>
              <a:t>Cloud9 </a:t>
            </a:r>
            <a:r>
              <a:rPr lang="en-US" sz="2800"/>
              <a:t>IDE (Elastic Compute Cloud) is a web service that provides resizable compute capacity in the cloud.</a:t>
            </a:r>
            <a:endParaRPr sz="2800"/>
          </a:p>
          <a:p>
            <a:pPr indent="0" lvl="0" marL="457200" rtl="0" algn="l">
              <a:lnSpc>
                <a:spcPct val="100000"/>
              </a:lnSpc>
              <a:spcBef>
                <a:spcPts val="0"/>
              </a:spcBef>
              <a:spcAft>
                <a:spcPts val="0"/>
              </a:spcAft>
              <a:buNone/>
            </a:pPr>
            <a:r>
              <a:t/>
            </a:r>
            <a:endParaRPr sz="2800"/>
          </a:p>
          <a:p>
            <a:pPr indent="-280987" lvl="0" marL="457200" rtl="0" algn="l">
              <a:lnSpc>
                <a:spcPct val="115000"/>
              </a:lnSpc>
              <a:spcBef>
                <a:spcPts val="0"/>
              </a:spcBef>
              <a:spcAft>
                <a:spcPts val="0"/>
              </a:spcAft>
              <a:buSzPct val="53571"/>
              <a:buAutoNum type="arabicPeriod"/>
            </a:pPr>
            <a:r>
              <a:rPr b="1" lang="en-US" sz="2800"/>
              <a:t>CodeCommit</a:t>
            </a:r>
            <a:r>
              <a:rPr lang="en-US" sz="2800"/>
              <a:t> which is a managed source control service that allows you to securely store and manage your code in a private Git repository. </a:t>
            </a:r>
            <a:endParaRPr sz="2800"/>
          </a:p>
          <a:p>
            <a:pPr indent="0" lvl="0" marL="457200" rtl="0" algn="l">
              <a:lnSpc>
                <a:spcPct val="100000"/>
              </a:lnSpc>
              <a:spcBef>
                <a:spcPts val="0"/>
              </a:spcBef>
              <a:spcAft>
                <a:spcPts val="0"/>
              </a:spcAft>
              <a:buNone/>
            </a:pPr>
            <a:r>
              <a:t/>
            </a:r>
            <a:endParaRPr sz="2800"/>
          </a:p>
          <a:p>
            <a:pPr indent="-280987" lvl="0" marL="457200" rtl="0" algn="l">
              <a:lnSpc>
                <a:spcPct val="100000"/>
              </a:lnSpc>
              <a:spcBef>
                <a:spcPts val="0"/>
              </a:spcBef>
              <a:spcAft>
                <a:spcPts val="0"/>
              </a:spcAft>
              <a:buSzPct val="53571"/>
              <a:buAutoNum type="arabicPeriod"/>
            </a:pPr>
            <a:r>
              <a:rPr b="1" lang="en-US" sz="2800"/>
              <a:t>AWS Amplify </a:t>
            </a:r>
            <a:r>
              <a:rPr lang="en-US" sz="2800"/>
              <a:t>is a development platform that enables scalable and secure cloud-powered mobile and web applications.</a:t>
            </a:r>
            <a:endParaRPr sz="2800"/>
          </a:p>
          <a:p>
            <a:pPr indent="0" lvl="0" marL="457200" rtl="0" algn="l">
              <a:lnSpc>
                <a:spcPct val="100000"/>
              </a:lnSpc>
              <a:spcBef>
                <a:spcPts val="0"/>
              </a:spcBef>
              <a:spcAft>
                <a:spcPts val="0"/>
              </a:spcAft>
              <a:buNone/>
            </a:pPr>
            <a:r>
              <a:t/>
            </a:r>
            <a:endParaRPr sz="2800"/>
          </a:p>
          <a:p>
            <a:pPr indent="-280987" lvl="0" marL="457200" rtl="0" algn="l">
              <a:lnSpc>
                <a:spcPct val="150000"/>
              </a:lnSpc>
              <a:spcBef>
                <a:spcPts val="0"/>
              </a:spcBef>
              <a:spcAft>
                <a:spcPts val="0"/>
              </a:spcAft>
              <a:buSzPct val="53571"/>
              <a:buAutoNum type="arabicPeriod"/>
            </a:pPr>
            <a:r>
              <a:rPr b="1" lang="en-US" sz="2800"/>
              <a:t>AWS S3</a:t>
            </a:r>
            <a:r>
              <a:rPr lang="en-US" sz="2800"/>
              <a:t> a highly scalable and durable object storage service.</a:t>
            </a:r>
            <a:endParaRPr sz="2800"/>
          </a:p>
          <a:p>
            <a:pPr indent="-280987" lvl="0" marL="457200" rtl="0" algn="l">
              <a:lnSpc>
                <a:spcPct val="150000"/>
              </a:lnSpc>
              <a:spcBef>
                <a:spcPts val="0"/>
              </a:spcBef>
              <a:spcAft>
                <a:spcPts val="0"/>
              </a:spcAft>
              <a:buSzPct val="53571"/>
              <a:buAutoNum type="arabicPeriod"/>
            </a:pPr>
            <a:r>
              <a:rPr b="1" lang="en-US" sz="2800"/>
              <a:t>AWS Lambda</a:t>
            </a:r>
            <a:r>
              <a:rPr lang="en-US" sz="2800"/>
              <a:t> allows to run code without managing servers.</a:t>
            </a:r>
            <a:endParaRPr sz="2800"/>
          </a:p>
          <a:p>
            <a:pPr indent="-280987" lvl="0" marL="457200" rtl="0" algn="l">
              <a:lnSpc>
                <a:spcPct val="150000"/>
              </a:lnSpc>
              <a:spcBef>
                <a:spcPts val="0"/>
              </a:spcBef>
              <a:spcAft>
                <a:spcPts val="0"/>
              </a:spcAft>
              <a:buSzPct val="53571"/>
              <a:buAutoNum type="arabicPeriod"/>
            </a:pPr>
            <a:r>
              <a:rPr b="1" lang="en-US" sz="2800"/>
              <a:t>API Gateway </a:t>
            </a:r>
            <a:r>
              <a:rPr lang="en-US" sz="2800"/>
              <a:t>create, deploy, and manage APIs.</a:t>
            </a:r>
            <a:endParaRPr sz="2800"/>
          </a:p>
          <a:p>
            <a:pPr indent="-280987" lvl="0" marL="457200" rtl="0" algn="l">
              <a:lnSpc>
                <a:spcPct val="100000"/>
              </a:lnSpc>
              <a:spcBef>
                <a:spcPts val="0"/>
              </a:spcBef>
              <a:spcAft>
                <a:spcPts val="0"/>
              </a:spcAft>
              <a:buSzPct val="53571"/>
              <a:buAutoNum type="arabicPeriod"/>
            </a:pPr>
            <a:r>
              <a:rPr b="1" lang="en-US" sz="2800"/>
              <a:t>AWS DynamoDB</a:t>
            </a:r>
            <a:r>
              <a:rPr lang="en-US" sz="2800"/>
              <a:t> a fully managed NoSQL database that provides high scalability and performance.</a:t>
            </a:r>
            <a:endParaRPr sz="2800"/>
          </a:p>
          <a:p>
            <a:pPr indent="0" lvl="0" marL="457200" rtl="0" algn="l">
              <a:lnSpc>
                <a:spcPct val="100000"/>
              </a:lnSpc>
              <a:spcBef>
                <a:spcPts val="0"/>
              </a:spcBef>
              <a:spcAft>
                <a:spcPts val="0"/>
              </a:spcAft>
              <a:buNone/>
            </a:pPr>
            <a:r>
              <a:t/>
            </a:r>
            <a:endParaRPr sz="2800"/>
          </a:p>
          <a:p>
            <a:pPr indent="-280987" lvl="0" marL="457200" rtl="0" algn="l">
              <a:lnSpc>
                <a:spcPct val="100000"/>
              </a:lnSpc>
              <a:spcBef>
                <a:spcPts val="0"/>
              </a:spcBef>
              <a:spcAft>
                <a:spcPts val="0"/>
              </a:spcAft>
              <a:buSzPct val="53571"/>
              <a:buAutoNum type="arabicPeriod"/>
            </a:pPr>
            <a:r>
              <a:rPr b="1" lang="en-US" sz="2800"/>
              <a:t>AWS Cognito</a:t>
            </a:r>
            <a:r>
              <a:rPr lang="en-US" sz="2800"/>
              <a:t> is a managed authentication, authorization, and user management service.</a:t>
            </a:r>
            <a:endParaRPr b="1" sz="1500"/>
          </a:p>
        </p:txBody>
      </p:sp>
      <p:sp>
        <p:nvSpPr>
          <p:cNvPr id="260" name="Google Shape;260;p6"/>
          <p:cNvSpPr txBox="1"/>
          <p:nvPr/>
        </p:nvSpPr>
        <p:spPr>
          <a:xfrm>
            <a:off x="6984075" y="482925"/>
            <a:ext cx="33030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600">
                <a:solidFill>
                  <a:schemeClr val="lt1"/>
                </a:solidFill>
              </a:rPr>
              <a:t>The following are the apps used to create the </a:t>
            </a:r>
            <a:r>
              <a:rPr b="1" lang="en-US" sz="1600">
                <a:solidFill>
                  <a:schemeClr val="lt1"/>
                </a:solidFill>
              </a:rPr>
              <a:t>application.</a:t>
            </a:r>
            <a:endParaRPr b="1" sz="160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7"/>
          <p:cNvSpPr txBox="1"/>
          <p:nvPr>
            <p:ph type="title"/>
          </p:nvPr>
        </p:nvSpPr>
        <p:spPr>
          <a:xfrm>
            <a:off x="3167600" y="1040875"/>
            <a:ext cx="6043200" cy="912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sz="3600"/>
              <a:t>System Design </a:t>
            </a:r>
            <a:endParaRPr sz="3600"/>
          </a:p>
        </p:txBody>
      </p:sp>
      <p:pic>
        <p:nvPicPr>
          <p:cNvPr id="266" name="Google Shape;266;p7"/>
          <p:cNvPicPr preferRelativeResize="0"/>
          <p:nvPr/>
        </p:nvPicPr>
        <p:blipFill rotWithShape="1">
          <a:blip r:embed="rId3">
            <a:alphaModFix/>
          </a:blip>
          <a:srcRect b="0" l="-3755" r="0" t="-4482"/>
          <a:stretch/>
        </p:blipFill>
        <p:spPr>
          <a:xfrm>
            <a:off x="911225" y="1952875"/>
            <a:ext cx="10369552" cy="40546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9"/>
          <p:cNvSpPr txBox="1"/>
          <p:nvPr>
            <p:ph idx="1" type="body"/>
          </p:nvPr>
        </p:nvSpPr>
        <p:spPr>
          <a:xfrm>
            <a:off x="360075" y="1209175"/>
            <a:ext cx="6974700" cy="818400"/>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rgbClr val="3F3F3F"/>
              </a:buClr>
              <a:buSzPts val="1800"/>
              <a:buNone/>
            </a:pPr>
            <a:r>
              <a:rPr lang="en-US" sz="2000"/>
              <a:t>Backend Secured Process of Accessing the Deployed</a:t>
            </a:r>
            <a:endParaRPr sz="2000"/>
          </a:p>
          <a:p>
            <a:pPr indent="-114300" lvl="0" marL="228600" rtl="0" algn="l">
              <a:lnSpc>
                <a:spcPct val="90000"/>
              </a:lnSpc>
              <a:spcBef>
                <a:spcPts val="0"/>
              </a:spcBef>
              <a:spcAft>
                <a:spcPts val="0"/>
              </a:spcAft>
              <a:buClr>
                <a:srgbClr val="3F3F3F"/>
              </a:buClr>
              <a:buSzPts val="1800"/>
              <a:buNone/>
            </a:pPr>
            <a:r>
              <a:rPr lang="en-US" sz="2000"/>
              <a:t>Website</a:t>
            </a:r>
            <a:r>
              <a:rPr lang="en-US" sz="2000"/>
              <a:t>:</a:t>
            </a:r>
            <a:endParaRPr sz="2000"/>
          </a:p>
        </p:txBody>
      </p:sp>
      <p:sp>
        <p:nvSpPr>
          <p:cNvPr id="272" name="Google Shape;272;p9"/>
          <p:cNvSpPr txBox="1"/>
          <p:nvPr>
            <p:ph type="title"/>
          </p:nvPr>
        </p:nvSpPr>
        <p:spPr>
          <a:xfrm>
            <a:off x="360075" y="141775"/>
            <a:ext cx="8389200" cy="1067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Backend Directory for URL and Visuals</a:t>
            </a:r>
            <a:endParaRPr/>
          </a:p>
        </p:txBody>
      </p:sp>
      <p:pic>
        <p:nvPicPr>
          <p:cNvPr descr="A picture containing text, athletic game, sport&#10;&#10;Description automatically generated" id="273" name="Google Shape;273;p9"/>
          <p:cNvPicPr preferRelativeResize="0"/>
          <p:nvPr/>
        </p:nvPicPr>
        <p:blipFill rotWithShape="1">
          <a:blip r:embed="rId3">
            <a:alphaModFix/>
          </a:blip>
          <a:srcRect b="0" l="0" r="0" t="0"/>
          <a:stretch/>
        </p:blipFill>
        <p:spPr>
          <a:xfrm>
            <a:off x="529775" y="2027574"/>
            <a:ext cx="8623352" cy="1397277"/>
          </a:xfrm>
          <a:prstGeom prst="rect">
            <a:avLst/>
          </a:prstGeom>
          <a:noFill/>
          <a:ln>
            <a:noFill/>
          </a:ln>
        </p:spPr>
      </p:pic>
      <p:sp>
        <p:nvSpPr>
          <p:cNvPr id="274" name="Google Shape;274;p9"/>
          <p:cNvSpPr txBox="1"/>
          <p:nvPr>
            <p:ph idx="2" type="body"/>
          </p:nvPr>
        </p:nvSpPr>
        <p:spPr>
          <a:xfrm>
            <a:off x="529775" y="3636038"/>
            <a:ext cx="3545100" cy="4470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sz="2000"/>
              <a:t>Frontend and Object Design:</a:t>
            </a:r>
            <a:endParaRPr sz="2000"/>
          </a:p>
        </p:txBody>
      </p:sp>
      <p:pic>
        <p:nvPicPr>
          <p:cNvPr descr="A picture containing graphical user interface&#10;&#10;Description automatically generated" id="275" name="Google Shape;275;p9"/>
          <p:cNvPicPr preferRelativeResize="0"/>
          <p:nvPr/>
        </p:nvPicPr>
        <p:blipFill rotWithShape="1">
          <a:blip r:embed="rId4">
            <a:alphaModFix/>
          </a:blip>
          <a:srcRect b="0" l="0" r="0" t="0"/>
          <a:stretch/>
        </p:blipFill>
        <p:spPr>
          <a:xfrm>
            <a:off x="4705275" y="3854600"/>
            <a:ext cx="3352127" cy="2514601"/>
          </a:xfrm>
          <a:prstGeom prst="rect">
            <a:avLst/>
          </a:prstGeom>
          <a:noFill/>
          <a:ln>
            <a:noFill/>
          </a:ln>
        </p:spPr>
      </p:pic>
      <p:pic>
        <p:nvPicPr>
          <p:cNvPr descr="Shape&#10;&#10;Description automatically generated with low confidence" id="276" name="Google Shape;276;p9"/>
          <p:cNvPicPr preferRelativeResize="0"/>
          <p:nvPr/>
        </p:nvPicPr>
        <p:blipFill rotWithShape="1">
          <a:blip r:embed="rId5">
            <a:alphaModFix/>
          </a:blip>
          <a:srcRect b="0" l="0" r="0" t="0"/>
          <a:stretch/>
        </p:blipFill>
        <p:spPr>
          <a:xfrm>
            <a:off x="707325" y="4202556"/>
            <a:ext cx="3997950" cy="216664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8"/>
          <p:cNvSpPr txBox="1"/>
          <p:nvPr>
            <p:ph idx="1" type="body"/>
          </p:nvPr>
        </p:nvSpPr>
        <p:spPr>
          <a:xfrm>
            <a:off x="2552875" y="624125"/>
            <a:ext cx="9086700" cy="6081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Font typeface="Arial"/>
              <a:buNone/>
            </a:pPr>
            <a:r>
              <a:rPr lang="en-US" sz="1700">
                <a:solidFill>
                  <a:schemeClr val="dk1"/>
                </a:solidFill>
              </a:rPr>
              <a:t>Due to the nature of cloud computing, we had to create our User Policies and Parameters. Threads identified included creating IAM controls that would be consistent with the C.I.A, which is best practice. In Codecommit, we had to ensure that the objects and files imported from the GIT-Repository folder were audited and parameters were set. The S3 buckets, where our objects were kept, required a stringent policy that restricted global access and was made available to the core team only. In Lambda, where we built our API Gateways and Functions, needed to be linked to the parameters created.</a:t>
            </a:r>
            <a:endParaRPr sz="1700">
              <a:solidFill>
                <a:schemeClr val="dk1"/>
              </a:solidFill>
            </a:endParaRPr>
          </a:p>
          <a:p>
            <a:pPr indent="0" lvl="0" marL="0" rtl="0" algn="l">
              <a:lnSpc>
                <a:spcPct val="95000"/>
              </a:lnSpc>
              <a:spcBef>
                <a:spcPts val="0"/>
              </a:spcBef>
              <a:spcAft>
                <a:spcPts val="0"/>
              </a:spcAft>
              <a:buClr>
                <a:schemeClr val="dk1"/>
              </a:buClr>
              <a:buFont typeface="Arial"/>
              <a:buNone/>
            </a:pPr>
            <a:r>
              <a:t/>
            </a:r>
            <a:endParaRPr sz="1700">
              <a:solidFill>
                <a:schemeClr val="dk1"/>
              </a:solidFill>
            </a:endParaRPr>
          </a:p>
          <a:p>
            <a:pPr indent="-114300" lvl="0" marL="228600" rtl="0" algn="l">
              <a:lnSpc>
                <a:spcPct val="70000"/>
              </a:lnSpc>
              <a:spcBef>
                <a:spcPts val="0"/>
              </a:spcBef>
              <a:spcAft>
                <a:spcPts val="0"/>
              </a:spcAft>
              <a:buClr>
                <a:srgbClr val="3F3F3F"/>
              </a:buClr>
              <a:buSzPts val="1395"/>
              <a:buFont typeface="Arial"/>
              <a:buNone/>
            </a:pPr>
            <a:r>
              <a:rPr b="1" lang="en-US" sz="1700">
                <a:solidFill>
                  <a:schemeClr val="dk1"/>
                </a:solidFill>
              </a:rPr>
              <a:t>Controls:</a:t>
            </a:r>
            <a:endParaRPr b="1" sz="1700">
              <a:solidFill>
                <a:schemeClr val="dk1"/>
              </a:solidFill>
            </a:endParaRPr>
          </a:p>
          <a:p>
            <a:pPr indent="-114300" lvl="0" marL="228600" rtl="0" algn="l">
              <a:lnSpc>
                <a:spcPct val="70000"/>
              </a:lnSpc>
              <a:spcBef>
                <a:spcPts val="0"/>
              </a:spcBef>
              <a:spcAft>
                <a:spcPts val="0"/>
              </a:spcAft>
              <a:buClr>
                <a:srgbClr val="3F3F3F"/>
              </a:buClr>
              <a:buSzPts val="1395"/>
              <a:buFont typeface="Arial"/>
              <a:buNone/>
            </a:pPr>
            <a:r>
              <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sz="1700">
                <a:solidFill>
                  <a:schemeClr val="dk1"/>
                </a:solidFill>
              </a:rPr>
              <a:t>AWS IAM - Assign User roles and policies to restrict data access. Sets the C.I.A</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sz="1700">
                <a:solidFill>
                  <a:schemeClr val="dk1"/>
                </a:solidFill>
              </a:rPr>
              <a:t>                   Practice</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sz="1700">
                <a:solidFill>
                  <a:schemeClr val="dk1"/>
                </a:solidFill>
              </a:rPr>
              <a:t>AWS Cloudtrail - To trace and monitor and movement and change that occurs with in</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sz="1700">
                <a:solidFill>
                  <a:schemeClr val="dk1"/>
                </a:solidFill>
              </a:rPr>
              <a:t>                            our AWS App.</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sz="1700">
                <a:solidFill>
                  <a:schemeClr val="dk1"/>
                </a:solidFill>
              </a:rPr>
              <a:t>AWS Lambda - Assign Functions and API Gateways to would have set parameters</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sz="1700">
                <a:solidFill>
                  <a:schemeClr val="dk1"/>
                </a:solidFill>
              </a:rPr>
              <a:t>                         from the data accessed from the imported GIT Repository in</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sz="1700">
                <a:solidFill>
                  <a:schemeClr val="dk1"/>
                </a:solidFill>
              </a:rPr>
              <a:t>                         Codecommit.</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sz="1700">
                <a:solidFill>
                  <a:schemeClr val="dk1"/>
                </a:solidFill>
              </a:rPr>
              <a:t>AWS S3 Bucket - App to store our objects and set permissions (Object Lock from</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sz="1700">
                <a:solidFill>
                  <a:schemeClr val="dk1"/>
                </a:solidFill>
              </a:rPr>
              <a:t>                             being manipulated or deleted) to our Bucket policies to prevent</a:t>
            </a:r>
            <a:endParaRPr sz="1700">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rPr lang="en-US">
                <a:solidFill>
                  <a:schemeClr val="dk1"/>
                </a:solidFill>
              </a:rPr>
              <a:t>                           public access to them.</a:t>
            </a:r>
            <a:endParaRPr>
              <a:solidFill>
                <a:schemeClr val="dk1"/>
              </a:solidFill>
            </a:endParaRPr>
          </a:p>
          <a:p>
            <a:pPr indent="-114300" lvl="0" marL="228600" rtl="0" algn="l">
              <a:lnSpc>
                <a:spcPct val="100000"/>
              </a:lnSpc>
              <a:spcBef>
                <a:spcPts val="0"/>
              </a:spcBef>
              <a:spcAft>
                <a:spcPts val="0"/>
              </a:spcAft>
              <a:buClr>
                <a:srgbClr val="3F3F3F"/>
              </a:buClr>
              <a:buSzPts val="1395"/>
              <a:buFont typeface="Arial"/>
              <a:buNone/>
            </a:pPr>
            <a:r>
              <a:t/>
            </a:r>
            <a:endParaRPr sz="1262">
              <a:solidFill>
                <a:schemeClr val="dk1"/>
              </a:solidFill>
              <a:latin typeface="Calibri"/>
              <a:ea typeface="Calibri"/>
              <a:cs typeface="Calibri"/>
              <a:sym typeface="Calibri"/>
            </a:endParaRPr>
          </a:p>
          <a:p>
            <a:pPr indent="-114300" lvl="0" marL="228600" rtl="0" algn="l">
              <a:lnSpc>
                <a:spcPct val="100000"/>
              </a:lnSpc>
              <a:spcBef>
                <a:spcPts val="0"/>
              </a:spcBef>
              <a:spcAft>
                <a:spcPts val="0"/>
              </a:spcAft>
              <a:buClr>
                <a:schemeClr val="dk1"/>
              </a:buClr>
              <a:buSzPts val="852"/>
              <a:buFont typeface="Arial"/>
              <a:buNone/>
            </a:pPr>
            <a:r>
              <a:t/>
            </a:r>
            <a:endParaRPr sz="1262">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Font typeface="Arial"/>
              <a:buNone/>
            </a:pPr>
            <a:r>
              <a:t/>
            </a:r>
            <a:endParaRPr sz="1154">
              <a:solidFill>
                <a:schemeClr val="dk1"/>
              </a:solidFill>
              <a:latin typeface="Calibri"/>
              <a:ea typeface="Calibri"/>
              <a:cs typeface="Calibri"/>
              <a:sym typeface="Calibri"/>
            </a:endParaRPr>
          </a:p>
        </p:txBody>
      </p:sp>
      <p:sp>
        <p:nvSpPr>
          <p:cNvPr id="282" name="Google Shape;282;p8"/>
          <p:cNvSpPr txBox="1"/>
          <p:nvPr>
            <p:ph type="title"/>
          </p:nvPr>
        </p:nvSpPr>
        <p:spPr>
          <a:xfrm>
            <a:off x="2552875" y="62825"/>
            <a:ext cx="4705500" cy="5613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Risk Analysis &amp; Controls</a:t>
            </a:r>
            <a:endParaRPr/>
          </a:p>
        </p:txBody>
      </p:sp>
      <p:pic>
        <p:nvPicPr>
          <p:cNvPr id="283" name="Google Shape;283;p8"/>
          <p:cNvPicPr preferRelativeResize="0"/>
          <p:nvPr/>
        </p:nvPicPr>
        <p:blipFill>
          <a:blip r:embed="rId3">
            <a:alphaModFix/>
          </a:blip>
          <a:stretch>
            <a:fillRect/>
          </a:stretch>
        </p:blipFill>
        <p:spPr>
          <a:xfrm>
            <a:off x="369175" y="2583300"/>
            <a:ext cx="1812750" cy="1084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