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Lst>
  <p:sldSz cy="32918400" cx="43891200"/>
  <p:notesSz cx="6858000" cy="9144000"/>
  <p:embeddedFontLst>
    <p:embeddedFont>
      <p:font typeface="Roboto"/>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2" roundtripDataSignature="AMtx7mg15qEYkHPvKgWaxeK2NEvtyypp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B56CC83-84A6-43A5-B753-F00D39379BE4}">
  <a:tblStyle styleId="{1B56CC83-84A6-43A5-B753-F00D39379BE4}"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 styleId="{D2D134A9-A2D2-4F9D-92E6-CEB7ECF304F5}" styleName="Table_1">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11" Type="http://schemas.openxmlformats.org/officeDocument/2006/relationships/font" Target="fonts/Roboto-boldItalic.fntdata"/><Relationship Id="rId10" Type="http://schemas.openxmlformats.org/officeDocument/2006/relationships/font" Target="fonts/Roboto-italic.fntdata"/><Relationship Id="rId12" Type="http://customschemas.google.com/relationships/presentationmetadata" Target="metadata"/><Relationship Id="rId9" Type="http://schemas.openxmlformats.org/officeDocument/2006/relationships/font" Target="fonts/Roboto-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Roboto-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2f719175f0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2f719175f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type="blank">
  <p:cSld name="BLANK">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9" name="Google Shape;9;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descr="A picture containing drawing&#10;&#10;Description automatically generated" id="11" name="Google Shape;11;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3" name="Shape 13"/>
        <p:cNvGrpSpPr/>
        <p:nvPr/>
      </p:nvGrpSpPr>
      <p:grpSpPr>
        <a:xfrm>
          <a:off x="0" y="0"/>
          <a:ext cx="0" cy="0"/>
          <a:chOff x="0" y="0"/>
          <a:chExt cx="0" cy="0"/>
        </a:xfrm>
      </p:grpSpPr>
      <p:pic>
        <p:nvPicPr>
          <p:cNvPr descr="A close up of a sign&#10;&#10;Description automatically generated" id="14" name="Google Shape;14;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p:cSld name="2_Blank4">
    <p:bg>
      <p:bgPr>
        <a:solidFill>
          <a:srgbClr val="F2F2F2"/>
        </a:solidFill>
      </p:bgPr>
    </p:bg>
    <p:spTree>
      <p:nvGrpSpPr>
        <p:cNvPr id="16" name="Shape 16"/>
        <p:cNvGrpSpPr/>
        <p:nvPr/>
      </p:nvGrpSpPr>
      <p:grpSpPr>
        <a:xfrm>
          <a:off x="0" y="0"/>
          <a:ext cx="0" cy="0"/>
          <a:chOff x="0" y="0"/>
          <a:chExt cx="0" cy="0"/>
        </a:xfrm>
      </p:grpSpPr>
      <p:pic>
        <p:nvPicPr>
          <p:cNvPr descr="A close up of a sign&#10;&#10;Description automatically generated" id="17" name="Google Shape;17;p6"/>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6.png"/><Relationship Id="rId9" Type="http://schemas.openxmlformats.org/officeDocument/2006/relationships/image" Target="../media/image10.png"/><Relationship Id="rId5" Type="http://schemas.openxmlformats.org/officeDocument/2006/relationships/image" Target="../media/image8.png"/><Relationship Id="rId6" Type="http://schemas.openxmlformats.org/officeDocument/2006/relationships/image" Target="../media/image11.png"/><Relationship Id="rId7" Type="http://schemas.openxmlformats.org/officeDocument/2006/relationships/image" Target="../media/image9.png"/><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1"/>
          <p:cNvSpPr txBox="1"/>
          <p:nvPr/>
        </p:nvSpPr>
        <p:spPr>
          <a:xfrm>
            <a:off x="9601200" y="617630"/>
            <a:ext cx="24688800" cy="477053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8800" u="none" cap="none" strike="noStrike">
                <a:solidFill>
                  <a:schemeClr val="lt1"/>
                </a:solidFill>
                <a:latin typeface="Arial"/>
                <a:ea typeface="Arial"/>
                <a:cs typeface="Arial"/>
                <a:sym typeface="Arial"/>
              </a:rPr>
              <a:t>FIU Department of Engineering &amp; Computing</a:t>
            </a:r>
            <a:endParaRPr b="0" i="0" sz="7200" u="none" cap="none" strike="noStrike">
              <a:solidFill>
                <a:schemeClr val="lt1"/>
              </a:solidFill>
              <a:latin typeface="Arial"/>
              <a:ea typeface="Arial"/>
              <a:cs typeface="Arial"/>
              <a:sym typeface="Arial"/>
            </a:endParaRPr>
          </a:p>
          <a:p>
            <a:pPr indent="0" lvl="0" marL="0" marR="0" rtl="0" algn="ctr">
              <a:spcBef>
                <a:spcPts val="0"/>
              </a:spcBef>
              <a:spcAft>
                <a:spcPts val="0"/>
              </a:spcAft>
              <a:buNone/>
            </a:pPr>
            <a:r>
              <a:rPr b="0" i="1" lang="en-US" sz="7200" u="none" cap="none" strike="noStrike">
                <a:solidFill>
                  <a:schemeClr val="lt1"/>
                </a:solidFill>
                <a:latin typeface="Arial"/>
                <a:ea typeface="Arial"/>
                <a:cs typeface="Arial"/>
                <a:sym typeface="Arial"/>
              </a:rPr>
              <a:t>Spring 2023 Senior Design Project</a:t>
            </a:r>
            <a:endParaRPr b="0" i="0" sz="7200" u="none" cap="none" strike="noStrike">
              <a:solidFill>
                <a:schemeClr val="lt1"/>
              </a:solidFill>
              <a:latin typeface="Arial"/>
              <a:ea typeface="Arial"/>
              <a:cs typeface="Arial"/>
              <a:sym typeface="Arial"/>
            </a:endParaRPr>
          </a:p>
          <a:p>
            <a:pPr indent="0" lvl="0" marL="0" marR="0" rtl="0" algn="ctr">
              <a:spcBef>
                <a:spcPts val="0"/>
              </a:spcBef>
              <a:spcAft>
                <a:spcPts val="0"/>
              </a:spcAft>
              <a:buNone/>
            </a:pPr>
            <a:br>
              <a:rPr b="0" i="0" lang="en-US" sz="7200" u="none" cap="none" strike="noStrike">
                <a:solidFill>
                  <a:schemeClr val="dk1"/>
                </a:solidFill>
                <a:latin typeface="Arial"/>
                <a:ea typeface="Arial"/>
                <a:cs typeface="Arial"/>
                <a:sym typeface="Arial"/>
              </a:rPr>
            </a:br>
            <a:endParaRPr b="0" i="0" sz="7200" u="none" cap="none" strike="noStrike">
              <a:solidFill>
                <a:schemeClr val="dk1"/>
              </a:solidFill>
              <a:latin typeface="Arial"/>
              <a:ea typeface="Arial"/>
              <a:cs typeface="Arial"/>
              <a:sym typeface="Arial"/>
            </a:endParaRPr>
          </a:p>
        </p:txBody>
      </p:sp>
      <p:sp>
        <p:nvSpPr>
          <p:cNvPr id="25" name="Google Shape;25;p1"/>
          <p:cNvSpPr txBox="1"/>
          <p:nvPr/>
        </p:nvSpPr>
        <p:spPr>
          <a:xfrm>
            <a:off x="4343400" y="2979156"/>
            <a:ext cx="35204400" cy="688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chemeClr val="lt1"/>
              </a:buClr>
              <a:buSzPts val="9600"/>
              <a:buFont typeface="Arial"/>
              <a:buNone/>
            </a:pPr>
            <a:r>
              <a:rPr b="0" i="0" lang="en-US" sz="9600" u="none" cap="none" strike="noStrike">
                <a:solidFill>
                  <a:schemeClr val="lt1"/>
                </a:solidFill>
                <a:latin typeface="Arial"/>
                <a:ea typeface="Arial"/>
                <a:cs typeface="Arial"/>
                <a:sym typeface="Arial"/>
              </a:rPr>
              <a:t>Securing a Serverless Server via AWS</a:t>
            </a:r>
            <a:endParaRPr b="0" i="0" sz="11200" u="none" cap="none" strike="noStrike">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Carlos Leal</a:t>
            </a:r>
            <a:endParaRPr b="0" i="0" sz="11200" u="none" cap="none" strike="noStrike">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a:t>
            </a:r>
            <a:r>
              <a:rPr b="1" i="1" lang="en-US" sz="3500" u="none" cap="none" strike="noStrike">
                <a:solidFill>
                  <a:schemeClr val="lt1"/>
                </a:solidFill>
                <a:latin typeface="Arial"/>
                <a:ea typeface="Arial"/>
                <a:cs typeface="Arial"/>
                <a:sym typeface="Arial"/>
              </a:rPr>
              <a:t> </a:t>
            </a:r>
            <a:r>
              <a:rPr b="0" i="0" lang="en-US" sz="3500" u="none" cap="none" strike="noStrike">
                <a:solidFill>
                  <a:schemeClr val="lt1"/>
                </a:solidFill>
                <a:latin typeface="Arial"/>
                <a:ea typeface="Arial"/>
                <a:cs typeface="Arial"/>
                <a:sym typeface="Arial"/>
              </a:rPr>
              <a:t>James Beswick &amp; </a:t>
            </a:r>
            <a:r>
              <a:rPr b="0" i="1" lang="en-US" sz="3500" u="none" cap="none" strike="noStrike">
                <a:solidFill>
                  <a:schemeClr val="lt1"/>
                </a:solidFill>
                <a:latin typeface="Arial"/>
                <a:ea typeface="Arial"/>
                <a:cs typeface="Arial"/>
                <a:sym typeface="Arial"/>
              </a:rPr>
              <a:t>Amazon Web Services Support</a:t>
            </a:r>
            <a:endParaRPr b="0" i="0" sz="11200" u="none" cap="none" strike="noStrike">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  Seyedmasoud Sadjadi</a:t>
            </a:r>
            <a:endParaRPr b="0" i="0" sz="11200" u="none" cap="none" strike="noStrike">
              <a:solidFill>
                <a:schemeClr val="lt1"/>
              </a:solidFill>
              <a:latin typeface="Arial"/>
              <a:ea typeface="Arial"/>
              <a:cs typeface="Arial"/>
              <a:sym typeface="Arial"/>
            </a:endParaRPr>
          </a:p>
          <a:p>
            <a:pPr indent="0" lvl="0" marL="0" marR="0" rtl="0" algn="ctr">
              <a:spcBef>
                <a:spcPts val="0"/>
              </a:spcBef>
              <a:spcAft>
                <a:spcPts val="0"/>
              </a:spcAft>
              <a:buClr>
                <a:schemeClr val="dk1"/>
              </a:buClr>
              <a:buSzPts val="11200"/>
              <a:buFont typeface="Arial"/>
              <a:buNone/>
            </a:pPr>
            <a:br>
              <a:rPr b="0" i="0" lang="en-US" sz="11200" u="none" cap="none" strike="noStrike">
                <a:solidFill>
                  <a:schemeClr val="dk1"/>
                </a:solidFill>
                <a:latin typeface="Arial"/>
                <a:ea typeface="Arial"/>
                <a:cs typeface="Arial"/>
                <a:sym typeface="Arial"/>
              </a:rPr>
            </a:br>
            <a:endParaRPr b="0" i="0" sz="11200" u="none" cap="none" strike="noStrike">
              <a:solidFill>
                <a:schemeClr val="dk1"/>
              </a:solidFill>
              <a:latin typeface="Arial"/>
              <a:ea typeface="Arial"/>
              <a:cs typeface="Arial"/>
              <a:sym typeface="Arial"/>
            </a:endParaRPr>
          </a:p>
        </p:txBody>
      </p:sp>
      <p:sp>
        <p:nvSpPr>
          <p:cNvPr id="26" name="Google Shape;26;p1"/>
          <p:cNvSpPr txBox="1"/>
          <p:nvPr/>
        </p:nvSpPr>
        <p:spPr>
          <a:xfrm>
            <a:off x="7732054" y="31318197"/>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chemeClr val="lt2"/>
                </a:solidFill>
                <a:latin typeface="Arial"/>
                <a:ea typeface="Arial"/>
                <a:cs typeface="Arial"/>
                <a:sym typeface="Arial"/>
              </a:rPr>
              <a:t>The material presented in this poster is based upon the work supported by XXXXX (</a:t>
            </a:r>
            <a:r>
              <a:rPr b="0" i="1" lang="en-US" sz="2400" u="none" cap="none" strike="noStrike">
                <a:solidFill>
                  <a:schemeClr val="lt2"/>
                </a:solidFill>
                <a:latin typeface="Arial"/>
                <a:ea typeface="Arial"/>
                <a:cs typeface="Arial"/>
                <a:sym typeface="Arial"/>
              </a:rPr>
              <a:t>name of the project sponsor: federal, state or local government, or corporate partners, where applicable</a:t>
            </a:r>
            <a:r>
              <a:rPr b="0" i="0" lang="en-US" sz="2400" u="none" cap="none" strike="noStrike">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27" name="Google Shape;27;p1"/>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0FFFF"/>
                </a:solidFill>
                <a:latin typeface="Arial"/>
                <a:ea typeface="Arial"/>
                <a:cs typeface="Arial"/>
                <a:sym typeface="Arial"/>
              </a:rPr>
              <a:t>ACKNOWLEDGEMENT</a:t>
            </a:r>
            <a:endParaRPr/>
          </a:p>
        </p:txBody>
      </p:sp>
      <p:sp>
        <p:nvSpPr>
          <p:cNvPr id="28" name="Google Shape;28;p1"/>
          <p:cNvSpPr txBox="1"/>
          <p:nvPr/>
        </p:nvSpPr>
        <p:spPr>
          <a:xfrm>
            <a:off x="7963771" y="415650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PROBLEM</a:t>
            </a:r>
            <a:endParaRPr/>
          </a:p>
        </p:txBody>
      </p:sp>
      <p:sp>
        <p:nvSpPr>
          <p:cNvPr id="29" name="Google Shape;29;p1"/>
          <p:cNvSpPr txBox="1"/>
          <p:nvPr/>
        </p:nvSpPr>
        <p:spPr>
          <a:xfrm>
            <a:off x="26622903" y="1391489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CURRENT SYSTEM</a:t>
            </a:r>
            <a:endParaRPr/>
          </a:p>
        </p:txBody>
      </p:sp>
      <p:sp>
        <p:nvSpPr>
          <p:cNvPr id="30" name="Google Shape;30;p1"/>
          <p:cNvSpPr txBox="1"/>
          <p:nvPr/>
        </p:nvSpPr>
        <p:spPr>
          <a:xfrm>
            <a:off x="36886176" y="1382088"/>
            <a:ext cx="48768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REQUIREMENTS/ </a:t>
            </a:r>
            <a:r>
              <a:rPr b="1" lang="en-US" sz="3075">
                <a:solidFill>
                  <a:schemeClr val="lt2"/>
                </a:solidFill>
              </a:rPr>
              <a:t>RECOMMENDATIONS</a:t>
            </a:r>
            <a:endParaRPr/>
          </a:p>
        </p:txBody>
      </p:sp>
      <p:sp>
        <p:nvSpPr>
          <p:cNvPr id="31" name="Google Shape;31;p1"/>
          <p:cNvSpPr txBox="1"/>
          <p:nvPr/>
        </p:nvSpPr>
        <p:spPr>
          <a:xfrm>
            <a:off x="20918379" y="692106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SYSTEM DESIGN</a:t>
            </a:r>
            <a:endParaRPr/>
          </a:p>
        </p:txBody>
      </p:sp>
      <p:sp>
        <p:nvSpPr>
          <p:cNvPr id="32" name="Google Shape;32;p1"/>
          <p:cNvSpPr txBox="1"/>
          <p:nvPr/>
        </p:nvSpPr>
        <p:spPr>
          <a:xfrm>
            <a:off x="36903833" y="1131575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OBJECT DESIGN</a:t>
            </a:r>
            <a:endParaRPr/>
          </a:p>
        </p:txBody>
      </p:sp>
      <p:sp>
        <p:nvSpPr>
          <p:cNvPr id="33" name="Google Shape;33;p1"/>
          <p:cNvSpPr txBox="1"/>
          <p:nvPr/>
        </p:nvSpPr>
        <p:spPr>
          <a:xfrm>
            <a:off x="19341761" y="1556632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IMPLEMENTATION</a:t>
            </a:r>
            <a:endParaRPr/>
          </a:p>
        </p:txBody>
      </p:sp>
      <p:sp>
        <p:nvSpPr>
          <p:cNvPr id="34" name="Google Shape;34;p1"/>
          <p:cNvSpPr txBox="1"/>
          <p:nvPr/>
        </p:nvSpPr>
        <p:spPr>
          <a:xfrm>
            <a:off x="7282910" y="12815246"/>
            <a:ext cx="4114800" cy="5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50" u="none" cap="none" strike="noStrike">
                <a:solidFill>
                  <a:schemeClr val="lt1"/>
                </a:solidFill>
                <a:latin typeface="Calibri"/>
                <a:ea typeface="Calibri"/>
                <a:cs typeface="Calibri"/>
                <a:sym typeface="Calibri"/>
              </a:rPr>
              <a:t>PRICE DIFFERENCE</a:t>
            </a:r>
            <a:endParaRPr b="1" i="0" sz="3075" u="none" cap="none" strike="noStrike">
              <a:solidFill>
                <a:schemeClr val="lt1"/>
              </a:solidFill>
              <a:latin typeface="Arial"/>
              <a:ea typeface="Arial"/>
              <a:cs typeface="Arial"/>
              <a:sym typeface="Arial"/>
            </a:endParaRPr>
          </a:p>
        </p:txBody>
      </p:sp>
      <p:sp>
        <p:nvSpPr>
          <p:cNvPr id="35" name="Google Shape;35;p1"/>
          <p:cNvSpPr txBox="1"/>
          <p:nvPr/>
        </p:nvSpPr>
        <p:spPr>
          <a:xfrm>
            <a:off x="36464528" y="1849542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SUMMARY</a:t>
            </a:r>
            <a:endParaRPr/>
          </a:p>
        </p:txBody>
      </p:sp>
      <p:sp>
        <p:nvSpPr>
          <p:cNvPr id="36" name="Google Shape;36;p1"/>
          <p:cNvSpPr txBox="1"/>
          <p:nvPr/>
        </p:nvSpPr>
        <p:spPr>
          <a:xfrm>
            <a:off x="37419872" y="2328950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chemeClr val="lt2"/>
                </a:solidFill>
                <a:latin typeface="Arial"/>
                <a:ea typeface="Arial"/>
                <a:cs typeface="Arial"/>
                <a:sym typeface="Arial"/>
              </a:rPr>
              <a:t>REFERENCES</a:t>
            </a:r>
            <a:endParaRPr/>
          </a:p>
        </p:txBody>
      </p:sp>
      <p:sp>
        <p:nvSpPr>
          <p:cNvPr id="37" name="Google Shape;37;p1"/>
          <p:cNvSpPr txBox="1"/>
          <p:nvPr/>
        </p:nvSpPr>
        <p:spPr>
          <a:xfrm>
            <a:off x="1306513" y="1136650"/>
            <a:ext cx="318135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4500"/>
              <a:buFont typeface="Arial"/>
              <a:buNone/>
            </a:pPr>
            <a:r>
              <a:t/>
            </a:r>
            <a:endParaRPr b="0" i="0" sz="4500" u="none" cap="none" strike="noStrike">
              <a:solidFill>
                <a:schemeClr val="lt1"/>
              </a:solidFill>
              <a:latin typeface="Arial"/>
              <a:ea typeface="Arial"/>
              <a:cs typeface="Arial"/>
              <a:sym typeface="Arial"/>
            </a:endParaRPr>
          </a:p>
        </p:txBody>
      </p:sp>
      <p:sp>
        <p:nvSpPr>
          <p:cNvPr id="38" name="Google Shape;38;p1"/>
          <p:cNvSpPr txBox="1"/>
          <p:nvPr/>
        </p:nvSpPr>
        <p:spPr>
          <a:xfrm>
            <a:off x="1332202" y="27673893"/>
            <a:ext cx="42012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a:t>\</a:t>
            </a:r>
            <a:endParaRPr/>
          </a:p>
        </p:txBody>
      </p:sp>
      <p:pic>
        <p:nvPicPr>
          <p:cNvPr descr="Text&#10;&#10;Description automatically generated" id="39" name="Google Shape;39;p1"/>
          <p:cNvPicPr preferRelativeResize="0"/>
          <p:nvPr/>
        </p:nvPicPr>
        <p:blipFill rotWithShape="1">
          <a:blip r:embed="rId4">
            <a:alphaModFix/>
          </a:blip>
          <a:srcRect b="0" l="0" r="0" t="0"/>
          <a:stretch/>
        </p:blipFill>
        <p:spPr>
          <a:xfrm>
            <a:off x="771982" y="1259275"/>
            <a:ext cx="4876800" cy="1266825"/>
          </a:xfrm>
          <a:prstGeom prst="rect">
            <a:avLst/>
          </a:prstGeom>
          <a:noFill/>
          <a:ln>
            <a:noFill/>
          </a:ln>
        </p:spPr>
      </p:pic>
      <p:pic>
        <p:nvPicPr>
          <p:cNvPr id="40" name="Google Shape;40;p1"/>
          <p:cNvPicPr preferRelativeResize="0"/>
          <p:nvPr/>
        </p:nvPicPr>
        <p:blipFill rotWithShape="1">
          <a:blip r:embed="rId5">
            <a:alphaModFix/>
          </a:blip>
          <a:srcRect b="0" l="0" r="0" t="0"/>
          <a:stretch/>
        </p:blipFill>
        <p:spPr>
          <a:xfrm>
            <a:off x="1166396" y="4156498"/>
            <a:ext cx="3800475" cy="2276475"/>
          </a:xfrm>
          <a:prstGeom prst="rect">
            <a:avLst/>
          </a:prstGeom>
          <a:noFill/>
          <a:ln>
            <a:noFill/>
          </a:ln>
        </p:spPr>
      </p:pic>
      <p:pic>
        <p:nvPicPr>
          <p:cNvPr descr="Icon&#10;&#10;Description automatically generated" id="41" name="Google Shape;41;p1"/>
          <p:cNvPicPr preferRelativeResize="0"/>
          <p:nvPr/>
        </p:nvPicPr>
        <p:blipFill rotWithShape="1">
          <a:blip r:embed="rId6">
            <a:alphaModFix/>
          </a:blip>
          <a:srcRect b="0" l="0" r="0" t="0"/>
          <a:stretch/>
        </p:blipFill>
        <p:spPr>
          <a:xfrm>
            <a:off x="1166396" y="7515287"/>
            <a:ext cx="3800475" cy="3800475"/>
          </a:xfrm>
          <a:prstGeom prst="rect">
            <a:avLst/>
          </a:prstGeom>
          <a:noFill/>
          <a:ln>
            <a:noFill/>
          </a:ln>
        </p:spPr>
      </p:pic>
      <p:pic>
        <p:nvPicPr>
          <p:cNvPr descr="A picture containing graphical user interface&#10;&#10;Description automatically generated" id="42" name="Google Shape;42;p1"/>
          <p:cNvPicPr preferRelativeResize="0"/>
          <p:nvPr/>
        </p:nvPicPr>
        <p:blipFill rotWithShape="1">
          <a:blip r:embed="rId7">
            <a:alphaModFix/>
          </a:blip>
          <a:srcRect b="0" l="0" r="0" t="0"/>
          <a:stretch/>
        </p:blipFill>
        <p:spPr>
          <a:xfrm>
            <a:off x="1332211" y="12712298"/>
            <a:ext cx="3181350" cy="3181350"/>
          </a:xfrm>
          <a:prstGeom prst="rect">
            <a:avLst/>
          </a:prstGeom>
          <a:noFill/>
          <a:ln>
            <a:noFill/>
          </a:ln>
        </p:spPr>
      </p:pic>
      <p:sp>
        <p:nvSpPr>
          <p:cNvPr id="43" name="Google Shape;43;p1"/>
          <p:cNvSpPr txBox="1"/>
          <p:nvPr/>
        </p:nvSpPr>
        <p:spPr>
          <a:xfrm>
            <a:off x="6142799" y="4704597"/>
            <a:ext cx="8049900" cy="7480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rgbClr val="000000"/>
              </a:buClr>
              <a:buFont typeface="Arial"/>
              <a:buNone/>
            </a:pPr>
            <a:r>
              <a:rPr lang="en-US" sz="3200">
                <a:solidFill>
                  <a:schemeClr val="lt1"/>
                </a:solidFill>
              </a:rPr>
              <a:t>Setting up a server to host a website can be a challenging and costly undertaking, as it necessitates expertise in server administration, security, and scalability. Nonetheless, AWS's serverless computing provides a solution to this dilemma. Developers can write and launch code without having to manage servers, resulting in a more economical and scalable solution. AWS provides various services, such as AWS Lambda, API Gateway, and DynamoDB, that allow developers to create and deploy serverless applications swiftly and effortlessly while ensuring high scalability and fault tolerance.</a:t>
            </a:r>
            <a:endParaRPr sz="3200">
              <a:solidFill>
                <a:schemeClr val="lt1"/>
              </a:solidFill>
              <a:latin typeface="Calibri"/>
              <a:ea typeface="Calibri"/>
              <a:cs typeface="Calibri"/>
              <a:sym typeface="Calibri"/>
            </a:endParaRPr>
          </a:p>
        </p:txBody>
      </p:sp>
      <p:sp>
        <p:nvSpPr>
          <p:cNvPr id="44" name="Google Shape;44;p1"/>
          <p:cNvSpPr txBox="1"/>
          <p:nvPr/>
        </p:nvSpPr>
        <p:spPr>
          <a:xfrm>
            <a:off x="24511657" y="14725302"/>
            <a:ext cx="8337300" cy="698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chemeClr val="lt1"/>
                </a:solidFill>
              </a:rPr>
              <a:t>At present, the AWS Cloud9 IDE system utilizes JavaScript for configuring both frontend and backend serverless applications. In the frontend browser application, JavaScript code is executed, which sends and receives data from a public backend API built using API Gateway and Lambda. As for the backend, a Git repository is deployed and hosted in CodeCommit, along with SAM, which will upload the code to the S3 bucket and deploy your application services. The frontend of the application is updated via an API endpoint through a JSON file</a:t>
            </a:r>
            <a:endParaRPr sz="3200">
              <a:solidFill>
                <a:schemeClr val="lt1"/>
              </a:solidFill>
              <a:latin typeface="Calibri"/>
              <a:ea typeface="Calibri"/>
              <a:cs typeface="Calibri"/>
              <a:sym typeface="Calibri"/>
            </a:endParaRPr>
          </a:p>
        </p:txBody>
      </p:sp>
      <p:sp>
        <p:nvSpPr>
          <p:cNvPr id="45" name="Google Shape;45;p1"/>
          <p:cNvSpPr txBox="1"/>
          <p:nvPr/>
        </p:nvSpPr>
        <p:spPr>
          <a:xfrm>
            <a:off x="35611031" y="2718930"/>
            <a:ext cx="7427100" cy="8281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lt1"/>
                </a:solidFill>
                <a:latin typeface="Arial"/>
                <a:ea typeface="Arial"/>
                <a:cs typeface="Arial"/>
                <a:sym typeface="Arial"/>
              </a:rPr>
              <a:t>Cloud9 </a:t>
            </a:r>
            <a:r>
              <a:rPr lang="en-US" sz="2800">
                <a:solidFill>
                  <a:schemeClr val="lt1"/>
                </a:solidFill>
                <a:latin typeface="Arial"/>
                <a:ea typeface="Arial"/>
                <a:cs typeface="Arial"/>
                <a:sym typeface="Arial"/>
              </a:rPr>
              <a:t>IDE (Elastic Compute Cloud) is a web service that provides resizable compute capacity in the cloud.</a:t>
            </a:r>
            <a:br>
              <a:rPr lang="en-US" sz="2800">
                <a:solidFill>
                  <a:schemeClr val="dk1"/>
                </a:solidFill>
                <a:latin typeface="Arial"/>
                <a:ea typeface="Arial"/>
                <a:cs typeface="Arial"/>
                <a:sym typeface="Arial"/>
              </a:rPr>
            </a:br>
            <a:r>
              <a:rPr b="1" lang="en-US" sz="2800">
                <a:solidFill>
                  <a:schemeClr val="lt1"/>
                </a:solidFill>
                <a:latin typeface="Arial"/>
                <a:ea typeface="Arial"/>
                <a:cs typeface="Arial"/>
                <a:sym typeface="Arial"/>
              </a:rPr>
              <a:t>CodeCommit</a:t>
            </a:r>
            <a:r>
              <a:rPr lang="en-US" sz="2800">
                <a:solidFill>
                  <a:schemeClr val="lt1"/>
                </a:solidFill>
                <a:latin typeface="Arial"/>
                <a:ea typeface="Arial"/>
                <a:cs typeface="Arial"/>
                <a:sym typeface="Arial"/>
              </a:rPr>
              <a:t> which is a managed source control service that allows you to securely store and manage your code in a private Git repository. </a:t>
            </a:r>
            <a:br>
              <a:rPr lang="en-US" sz="2800">
                <a:solidFill>
                  <a:schemeClr val="dk1"/>
                </a:solidFill>
                <a:latin typeface="Arial"/>
                <a:ea typeface="Arial"/>
                <a:cs typeface="Arial"/>
                <a:sym typeface="Arial"/>
              </a:rPr>
            </a:br>
            <a:r>
              <a:rPr b="1" lang="en-US" sz="2800">
                <a:solidFill>
                  <a:schemeClr val="lt1"/>
                </a:solidFill>
                <a:latin typeface="Arial"/>
                <a:ea typeface="Arial"/>
                <a:cs typeface="Arial"/>
                <a:sym typeface="Arial"/>
              </a:rPr>
              <a:t>AWS Amplify </a:t>
            </a:r>
            <a:r>
              <a:rPr lang="en-US" sz="2800">
                <a:solidFill>
                  <a:schemeClr val="lt1"/>
                </a:solidFill>
                <a:latin typeface="Arial"/>
                <a:ea typeface="Arial"/>
                <a:cs typeface="Arial"/>
                <a:sym typeface="Arial"/>
              </a:rPr>
              <a:t>is a development platform that enables scalable and secure cloud-powered mobile and web applications.</a:t>
            </a:r>
            <a:br>
              <a:rPr lang="en-US" sz="2800">
                <a:solidFill>
                  <a:schemeClr val="dk1"/>
                </a:solidFill>
                <a:latin typeface="Arial"/>
                <a:ea typeface="Arial"/>
                <a:cs typeface="Arial"/>
                <a:sym typeface="Arial"/>
              </a:rPr>
            </a:br>
            <a:r>
              <a:rPr b="1" lang="en-US" sz="2800">
                <a:solidFill>
                  <a:schemeClr val="lt1"/>
                </a:solidFill>
                <a:latin typeface="Arial"/>
                <a:ea typeface="Arial"/>
                <a:cs typeface="Arial"/>
                <a:sym typeface="Arial"/>
              </a:rPr>
              <a:t>AWS S3</a:t>
            </a:r>
            <a:r>
              <a:rPr lang="en-US" sz="2800">
                <a:solidFill>
                  <a:schemeClr val="lt1"/>
                </a:solidFill>
                <a:latin typeface="Arial"/>
                <a:ea typeface="Arial"/>
                <a:cs typeface="Arial"/>
                <a:sym typeface="Arial"/>
              </a:rPr>
              <a:t> a highly scalable and durable object storage service.</a:t>
            </a:r>
            <a:r>
              <a:rPr b="1" lang="en-US" sz="2800">
                <a:solidFill>
                  <a:schemeClr val="lt1"/>
                </a:solidFill>
                <a:latin typeface="Arial"/>
                <a:ea typeface="Arial"/>
                <a:cs typeface="Arial"/>
                <a:sym typeface="Arial"/>
              </a:rPr>
              <a:t>AWS Lambda</a:t>
            </a:r>
            <a:r>
              <a:rPr lang="en-US" sz="2800">
                <a:solidFill>
                  <a:schemeClr val="lt1"/>
                </a:solidFill>
                <a:latin typeface="Arial"/>
                <a:ea typeface="Arial"/>
                <a:cs typeface="Arial"/>
                <a:sym typeface="Arial"/>
              </a:rPr>
              <a:t> allows to run code without managing servers.</a:t>
            </a:r>
            <a:r>
              <a:rPr b="1" lang="en-US" sz="2800">
                <a:solidFill>
                  <a:schemeClr val="lt1"/>
                </a:solidFill>
                <a:latin typeface="Arial"/>
                <a:ea typeface="Arial"/>
                <a:cs typeface="Arial"/>
                <a:sym typeface="Arial"/>
              </a:rPr>
              <a:t>API Gateway </a:t>
            </a:r>
            <a:r>
              <a:rPr lang="en-US" sz="2800">
                <a:solidFill>
                  <a:schemeClr val="lt1"/>
                </a:solidFill>
                <a:latin typeface="Arial"/>
                <a:ea typeface="Arial"/>
                <a:cs typeface="Arial"/>
                <a:sym typeface="Arial"/>
              </a:rPr>
              <a:t>create, deploy, and manage APIs.</a:t>
            </a:r>
            <a:r>
              <a:rPr b="1" lang="en-US" sz="2800">
                <a:solidFill>
                  <a:schemeClr val="lt1"/>
                </a:solidFill>
                <a:latin typeface="Arial"/>
                <a:ea typeface="Arial"/>
                <a:cs typeface="Arial"/>
                <a:sym typeface="Arial"/>
              </a:rPr>
              <a:t>AWS DynamoDB</a:t>
            </a:r>
            <a:r>
              <a:rPr lang="en-US" sz="2800">
                <a:solidFill>
                  <a:schemeClr val="lt1"/>
                </a:solidFill>
                <a:latin typeface="Arial"/>
                <a:ea typeface="Arial"/>
                <a:cs typeface="Arial"/>
                <a:sym typeface="Arial"/>
              </a:rPr>
              <a:t> a fully managed NoSQL database that provides high scalability and performance.</a:t>
            </a:r>
            <a:br>
              <a:rPr lang="en-US" sz="2800">
                <a:solidFill>
                  <a:schemeClr val="dk1"/>
                </a:solidFill>
                <a:latin typeface="Arial"/>
                <a:ea typeface="Arial"/>
                <a:cs typeface="Arial"/>
                <a:sym typeface="Arial"/>
              </a:rPr>
            </a:br>
            <a:r>
              <a:rPr b="1" lang="en-US" sz="2800">
                <a:solidFill>
                  <a:schemeClr val="lt1"/>
                </a:solidFill>
                <a:latin typeface="Arial"/>
                <a:ea typeface="Arial"/>
                <a:cs typeface="Arial"/>
                <a:sym typeface="Arial"/>
              </a:rPr>
              <a:t>AWS Cognito</a:t>
            </a:r>
            <a:r>
              <a:rPr lang="en-US" sz="2800">
                <a:solidFill>
                  <a:schemeClr val="lt1"/>
                </a:solidFill>
                <a:latin typeface="Arial"/>
                <a:ea typeface="Arial"/>
                <a:cs typeface="Arial"/>
                <a:sym typeface="Arial"/>
              </a:rPr>
              <a:t> is a managed authentication, authorization, and user management service.</a:t>
            </a:r>
            <a:endParaRPr sz="1800">
              <a:solidFill>
                <a:schemeClr val="lt1"/>
              </a:solidFill>
              <a:latin typeface="Calibri"/>
              <a:ea typeface="Calibri"/>
              <a:cs typeface="Calibri"/>
              <a:sym typeface="Calibri"/>
            </a:endParaRPr>
          </a:p>
        </p:txBody>
      </p:sp>
      <p:sp>
        <p:nvSpPr>
          <p:cNvPr id="46" name="Google Shape;46;p1"/>
          <p:cNvSpPr txBox="1"/>
          <p:nvPr/>
        </p:nvSpPr>
        <p:spPr>
          <a:xfrm>
            <a:off x="18286660" y="16715425"/>
            <a:ext cx="6225000" cy="982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000">
                <a:solidFill>
                  <a:schemeClr val="lt1"/>
                </a:solidFill>
                <a:latin typeface="Calibri"/>
                <a:ea typeface="Calibri"/>
                <a:cs typeface="Calibri"/>
                <a:sym typeface="Calibri"/>
              </a:rPr>
              <a:t>C</a:t>
            </a:r>
            <a:r>
              <a:rPr lang="en-US" sz="3000">
                <a:solidFill>
                  <a:schemeClr val="lt1"/>
                </a:solidFill>
                <a:latin typeface="Calibri"/>
                <a:ea typeface="Calibri"/>
                <a:cs typeface="Calibri"/>
                <a:sym typeface="Calibri"/>
              </a:rPr>
              <a:t>Cloud9 EC2 instance is a Linux-based versatile IDE that uses Javascript to provide a complete development environment.</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lang="en-US" sz="3000">
                <a:solidFill>
                  <a:schemeClr val="lt1"/>
                </a:solidFill>
                <a:latin typeface="Calibri"/>
                <a:ea typeface="Calibri"/>
                <a:cs typeface="Calibri"/>
                <a:sym typeface="Calibri"/>
              </a:rPr>
              <a:t>Codecommit was the repository in which we imported a set data range for the backend process.</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lang="en-US" sz="3000">
                <a:solidFill>
                  <a:schemeClr val="lt1"/>
                </a:solidFill>
                <a:latin typeface="Calibri"/>
                <a:ea typeface="Calibri"/>
                <a:cs typeface="Calibri"/>
                <a:sym typeface="Calibri"/>
              </a:rPr>
              <a:t>AWS SAM, stands for Serverless Application Model, which an open-source framework that makes it easier to deploy serverless infrastructure.</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rPr lang="en-US" sz="3000">
                <a:solidFill>
                  <a:schemeClr val="lt1"/>
                </a:solidFill>
                <a:latin typeface="Calibri"/>
                <a:ea typeface="Calibri"/>
                <a:cs typeface="Calibri"/>
                <a:sym typeface="Calibri"/>
              </a:rPr>
              <a:t>AWS Amplify was used to deploy the app and illustrate the reconconcile data into an interactive User interface.</a:t>
            </a:r>
            <a:endParaRPr sz="3000">
              <a:solidFill>
                <a:schemeClr val="lt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2800">
              <a:solidFill>
                <a:schemeClr val="lt1"/>
              </a:solidFill>
              <a:latin typeface="Calibri"/>
              <a:ea typeface="Calibri"/>
              <a:cs typeface="Calibri"/>
              <a:sym typeface="Calibri"/>
            </a:endParaRPr>
          </a:p>
          <a:p>
            <a:pPr indent="0" lvl="0" marL="0" marR="0" rtl="0" algn="l">
              <a:spcBef>
                <a:spcPts val="0"/>
              </a:spcBef>
              <a:spcAft>
                <a:spcPts val="0"/>
              </a:spcAft>
              <a:buClr>
                <a:srgbClr val="000000"/>
              </a:buClr>
              <a:buFont typeface="Arial"/>
              <a:buNone/>
            </a:pPr>
            <a:r>
              <a:t/>
            </a:r>
            <a:endParaRPr sz="2800">
              <a:solidFill>
                <a:schemeClr val="lt1"/>
              </a:solidFill>
              <a:latin typeface="Calibri"/>
              <a:ea typeface="Calibri"/>
              <a:cs typeface="Calibri"/>
              <a:sym typeface="Calibri"/>
            </a:endParaRPr>
          </a:p>
          <a:p>
            <a:pPr indent="0" lvl="0" marL="0" marR="0" rtl="0" algn="l">
              <a:spcBef>
                <a:spcPts val="0"/>
              </a:spcBef>
              <a:spcAft>
                <a:spcPts val="0"/>
              </a:spcAft>
              <a:buNone/>
            </a:pPr>
            <a:br>
              <a:rPr lang="en-US"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p:txBody>
      </p:sp>
      <p:pic>
        <p:nvPicPr>
          <p:cNvPr descr="A picture containing graphical user interface&#10;&#10;Description automatically generated" id="47" name="Google Shape;47;p1"/>
          <p:cNvPicPr preferRelativeResize="0"/>
          <p:nvPr/>
        </p:nvPicPr>
        <p:blipFill rotWithShape="1">
          <a:blip r:embed="rId8">
            <a:alphaModFix/>
          </a:blip>
          <a:srcRect b="0" l="0" r="0" t="0"/>
          <a:stretch/>
        </p:blipFill>
        <p:spPr>
          <a:xfrm>
            <a:off x="34884399" y="11967756"/>
            <a:ext cx="8153776" cy="6141669"/>
          </a:xfrm>
          <a:prstGeom prst="rect">
            <a:avLst/>
          </a:prstGeom>
          <a:noFill/>
          <a:ln>
            <a:noFill/>
          </a:ln>
        </p:spPr>
      </p:pic>
      <p:pic>
        <p:nvPicPr>
          <p:cNvPr descr="Diagram&#10;&#10;Description automatically generated" id="48" name="Google Shape;48;p1"/>
          <p:cNvPicPr preferRelativeResize="0"/>
          <p:nvPr/>
        </p:nvPicPr>
        <p:blipFill rotWithShape="1">
          <a:blip r:embed="rId9">
            <a:alphaModFix/>
          </a:blip>
          <a:srcRect b="0" l="0" r="0" t="0"/>
          <a:stretch/>
        </p:blipFill>
        <p:spPr>
          <a:xfrm>
            <a:off x="15368628" y="7663168"/>
            <a:ext cx="15544844" cy="5989396"/>
          </a:xfrm>
          <a:prstGeom prst="rect">
            <a:avLst/>
          </a:prstGeom>
          <a:noFill/>
          <a:ln>
            <a:noFill/>
          </a:ln>
        </p:spPr>
      </p:pic>
      <p:sp>
        <p:nvSpPr>
          <p:cNvPr id="49" name="Google Shape;49;p1"/>
          <p:cNvSpPr txBox="1"/>
          <p:nvPr/>
        </p:nvSpPr>
        <p:spPr>
          <a:xfrm>
            <a:off x="33388936" y="19077920"/>
            <a:ext cx="10266000" cy="4155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300">
                <a:solidFill>
                  <a:schemeClr val="lt1"/>
                </a:solidFill>
              </a:rPr>
              <a:t>AWS serverless computing offers a viable substitute for conventional server hosting, providing developers with a more streamlined and effective method of website hosting and application development. By eliminating the responsibility of managing and provisioning servers, developers can concentrate on writing and deploying code, resulting in a more economical, scalable, and user-friendly solution.      </a:t>
            </a:r>
            <a:endParaRPr sz="1800">
              <a:solidFill>
                <a:schemeClr val="lt1"/>
              </a:solidFill>
              <a:latin typeface="Calibri"/>
              <a:ea typeface="Calibri"/>
              <a:cs typeface="Calibri"/>
              <a:sym typeface="Calibri"/>
            </a:endParaRPr>
          </a:p>
        </p:txBody>
      </p:sp>
      <p:sp>
        <p:nvSpPr>
          <p:cNvPr id="50" name="Google Shape;50;p1"/>
          <p:cNvSpPr txBox="1"/>
          <p:nvPr/>
        </p:nvSpPr>
        <p:spPr>
          <a:xfrm>
            <a:off x="35916425" y="24202300"/>
            <a:ext cx="7121700" cy="4894800"/>
          </a:xfrm>
          <a:prstGeom prst="rect">
            <a:avLst/>
          </a:prstGeom>
          <a:noFill/>
          <a:ln>
            <a:noFill/>
          </a:ln>
        </p:spPr>
        <p:txBody>
          <a:bodyPr anchorCtr="0" anchor="t" bIns="45700" lIns="91425" spcFirstLastPara="1" rIns="91425" wrap="square" tIns="45700">
            <a:spAutoFit/>
          </a:bodyPr>
          <a:lstStyle/>
          <a:p>
            <a:pPr indent="-152400" lvl="0" marL="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Beswick, J. (n.d.). </a:t>
            </a:r>
            <a:r>
              <a:rPr i="1" lang="en-US" sz="2400">
                <a:solidFill>
                  <a:schemeClr val="lt1"/>
                </a:solidFill>
                <a:latin typeface="Arial"/>
                <a:ea typeface="Arial"/>
                <a:cs typeface="Arial"/>
                <a:sym typeface="Arial"/>
              </a:rPr>
              <a:t>Innovator island</a:t>
            </a:r>
            <a:r>
              <a:rPr lang="en-US" sz="2400">
                <a:solidFill>
                  <a:schemeClr val="lt1"/>
                </a:solidFill>
                <a:latin typeface="Arial"/>
                <a:ea typeface="Arial"/>
                <a:cs typeface="Arial"/>
                <a:sym typeface="Arial"/>
              </a:rPr>
              <a:t>. Innovator Island. Retrieved April 6, 2023, from https://www.eventbox.dev/published/lesson/innovator-island/index.html </a:t>
            </a:r>
            <a:endParaRPr sz="1800"/>
          </a:p>
          <a:p>
            <a:pPr indent="-152400" lvl="0" marL="0" marR="0" rtl="0" algn="l">
              <a:spcBef>
                <a:spcPts val="0"/>
              </a:spcBef>
              <a:spcAft>
                <a:spcPts val="0"/>
              </a:spcAft>
              <a:buClr>
                <a:schemeClr val="lt1"/>
              </a:buClr>
              <a:buSzPts val="2400"/>
              <a:buFont typeface="Arial"/>
              <a:buChar char="•"/>
            </a:pPr>
            <a:r>
              <a:rPr lang="en-US" sz="2400">
                <a:solidFill>
                  <a:schemeClr val="lt1"/>
                </a:solidFill>
                <a:latin typeface="Arial"/>
                <a:ea typeface="Arial"/>
                <a:cs typeface="Arial"/>
                <a:sym typeface="Arial"/>
              </a:rPr>
              <a:t>Beswick, J. (2021, April 26). </a:t>
            </a:r>
            <a:r>
              <a:rPr i="1" lang="en-US" sz="2400">
                <a:solidFill>
                  <a:schemeClr val="lt1"/>
                </a:solidFill>
                <a:latin typeface="Arial"/>
                <a:ea typeface="Arial"/>
                <a:cs typeface="Arial"/>
                <a:sym typeface="Arial"/>
              </a:rPr>
              <a:t>Build a serverless web app for a theme park: Episode 1 - AWS virtual workshop</a:t>
            </a:r>
            <a:r>
              <a:rPr lang="en-US" sz="2400">
                <a:solidFill>
                  <a:schemeClr val="lt1"/>
                </a:solidFill>
                <a:latin typeface="Arial"/>
                <a:ea typeface="Arial"/>
                <a:cs typeface="Arial"/>
                <a:sym typeface="Arial"/>
              </a:rPr>
              <a:t>. YouTube. Retrieved April 6, 2023, from https://www.youtube.com/watch?v=GhZpSYQ6F9M&amp;t=2804s </a:t>
            </a:r>
            <a:endParaRPr sz="1800"/>
          </a:p>
          <a:p>
            <a:pPr indent="0" lvl="0" marL="0" marR="0" rtl="0" algn="l">
              <a:spcBef>
                <a:spcPts val="0"/>
              </a:spcBef>
              <a:spcAft>
                <a:spcPts val="0"/>
              </a:spcAft>
              <a:buNone/>
            </a:pPr>
            <a:r>
              <a:rPr lang="en-US" sz="2400">
                <a:solidFill>
                  <a:schemeClr val="lt1"/>
                </a:solidFill>
                <a:latin typeface="Arial"/>
                <a:ea typeface="Arial"/>
                <a:cs typeface="Arial"/>
                <a:sym typeface="Arial"/>
              </a:rPr>
              <a:t>Team, T. S. (2022, June 8). </a:t>
            </a:r>
            <a:r>
              <a:rPr i="1" lang="en-US" sz="2400">
                <a:solidFill>
                  <a:schemeClr val="lt1"/>
                </a:solidFill>
                <a:latin typeface="Arial"/>
                <a:ea typeface="Arial"/>
                <a:cs typeface="Arial"/>
                <a:sym typeface="Arial"/>
              </a:rPr>
              <a:t>Total cost of ownership of servers</a:t>
            </a:r>
            <a:r>
              <a:rPr lang="en-US" sz="2400">
                <a:solidFill>
                  <a:schemeClr val="lt1"/>
                </a:solidFill>
                <a:latin typeface="Arial"/>
                <a:ea typeface="Arial"/>
                <a:cs typeface="Arial"/>
                <a:sym typeface="Arial"/>
              </a:rPr>
              <a:t>. Sherweb. Retrieved April 6, 2023, from https://www.sherweb.com/blog/cloud-server/total-cost-of-ownership-of-servers-iaas-vs-on-premises/ </a:t>
            </a:r>
            <a:endParaRPr sz="2400">
              <a:solidFill>
                <a:schemeClr val="lt1"/>
              </a:solidFill>
              <a:latin typeface="Calibri"/>
              <a:ea typeface="Calibri"/>
              <a:cs typeface="Calibri"/>
              <a:sym typeface="Calibri"/>
            </a:endParaRPr>
          </a:p>
        </p:txBody>
      </p:sp>
      <p:graphicFrame>
        <p:nvGraphicFramePr>
          <p:cNvPr id="51" name="Google Shape;51;p1"/>
          <p:cNvGraphicFramePr/>
          <p:nvPr/>
        </p:nvGraphicFramePr>
        <p:xfrm>
          <a:off x="4524799" y="13484556"/>
          <a:ext cx="3000000" cy="3000000"/>
        </p:xfrm>
        <a:graphic>
          <a:graphicData uri="http://schemas.openxmlformats.org/drawingml/2006/table">
            <a:tbl>
              <a:tblPr bandRow="1" firstRow="1">
                <a:noFill/>
                <a:tableStyleId>{1B56CC83-84A6-43A5-B753-F00D39379BE4}</a:tableStyleId>
              </a:tblPr>
              <a:tblGrid>
                <a:gridCol w="4815500"/>
                <a:gridCol w="4815500"/>
              </a:tblGrid>
              <a:tr h="1673225">
                <a:tc>
                  <a:txBody>
                    <a:bodyPr/>
                    <a:lstStyle/>
                    <a:p>
                      <a:pPr indent="0" lvl="0" marL="0" marR="0" rtl="0" algn="l">
                        <a:spcBef>
                          <a:spcPts val="0"/>
                        </a:spcBef>
                        <a:spcAft>
                          <a:spcPts val="0"/>
                        </a:spcAft>
                        <a:buNone/>
                      </a:pPr>
                      <a:r>
                        <a:rPr lang="en-US" sz="3300" u="none" cap="none" strike="noStrike"/>
                        <a:t>Cost of Managing  an Application </a:t>
                      </a:r>
                      <a:endParaRPr sz="6480" u="none" cap="none" strike="noStrike"/>
                    </a:p>
                    <a:p>
                      <a:pPr indent="0" lvl="0" marL="0" marR="0" rtl="0" algn="l">
                        <a:spcBef>
                          <a:spcPts val="0"/>
                        </a:spcBef>
                        <a:spcAft>
                          <a:spcPts val="0"/>
                        </a:spcAft>
                        <a:buNone/>
                      </a:pPr>
                      <a:r>
                        <a:rPr lang="en-US" sz="3300" u="none" cap="none" strike="noStrike"/>
                        <a:t>(Monthly Cost)</a:t>
                      </a:r>
                      <a:endParaRPr sz="6480" u="none" cap="none" strike="noStrike"/>
                    </a:p>
                  </a:txBody>
                  <a:tcPr marT="95250" marB="95250" marR="95250" marL="95250"/>
                </a:tc>
                <a:tc>
                  <a:txBody>
                    <a:bodyPr/>
                    <a:lstStyle/>
                    <a:p>
                      <a:pPr indent="0" lvl="0" marL="0" marR="0" rtl="0" algn="l">
                        <a:spcBef>
                          <a:spcPts val="0"/>
                        </a:spcBef>
                        <a:spcAft>
                          <a:spcPts val="0"/>
                        </a:spcAft>
                        <a:buNone/>
                      </a:pPr>
                      <a:r>
                        <a:rPr lang="en-US" sz="3300" u="none" cap="none" strike="noStrike"/>
                        <a:t>Cost of Hosting a Serverless Application (Monthly Cost)</a:t>
                      </a:r>
                      <a:endParaRPr sz="6480" u="none" cap="none" strike="noStrike"/>
                    </a:p>
                  </a:txBody>
                  <a:tcPr marT="95250" marB="95250" marR="95250" marL="95250"/>
                </a:tc>
              </a:tr>
              <a:tr h="1508125">
                <a:tc>
                  <a:txBody>
                    <a:bodyPr/>
                    <a:lstStyle/>
                    <a:p>
                      <a:pPr indent="0" lvl="0" marL="0" marR="0" rtl="0" algn="l">
                        <a:spcBef>
                          <a:spcPts val="0"/>
                        </a:spcBef>
                        <a:spcAft>
                          <a:spcPts val="0"/>
                        </a:spcAft>
                        <a:buNone/>
                      </a:pPr>
                      <a:r>
                        <a:rPr lang="en-US" sz="4000" u="none" cap="none" strike="noStrike"/>
                        <a:t>   </a:t>
                      </a:r>
                      <a:endParaRPr sz="6480" u="none" cap="none" strike="noStrike"/>
                    </a:p>
                    <a:p>
                      <a:pPr indent="0" lvl="0" marL="0" marR="0" rtl="0" algn="l">
                        <a:spcBef>
                          <a:spcPts val="0"/>
                        </a:spcBef>
                        <a:spcAft>
                          <a:spcPts val="0"/>
                        </a:spcAft>
                        <a:buNone/>
                      </a:pPr>
                      <a:r>
                        <a:rPr lang="en-US" sz="4000" u="none" cap="none" strike="noStrike"/>
                        <a:t>   </a:t>
                      </a:r>
                      <a:r>
                        <a:rPr lang="en-US" sz="4200" u="none" cap="none" strike="noStrike"/>
                        <a:t> </a:t>
                      </a:r>
                      <a:r>
                        <a:rPr lang="en-US" sz="4400" u="none" cap="none" strike="noStrike"/>
                        <a:t>$500 to $1,000</a:t>
                      </a:r>
                      <a:endParaRPr sz="6480" u="none" cap="none" strike="noStrike"/>
                    </a:p>
                  </a:txBody>
                  <a:tcPr marT="95250" marB="95250" marR="95250" marL="95250"/>
                </a:tc>
                <a:tc>
                  <a:txBody>
                    <a:bodyPr/>
                    <a:lstStyle/>
                    <a:p>
                      <a:pPr indent="0" lvl="0" marL="0" marR="0" rtl="0" algn="l">
                        <a:spcBef>
                          <a:spcPts val="0"/>
                        </a:spcBef>
                        <a:spcAft>
                          <a:spcPts val="0"/>
                        </a:spcAft>
                        <a:buNone/>
                      </a:pPr>
                      <a:r>
                        <a:t/>
                      </a:r>
                      <a:endParaRPr sz="4400" u="none" cap="none" strike="noStrike"/>
                    </a:p>
                    <a:p>
                      <a:pPr indent="0" lvl="0" marL="0" marR="0" rtl="0" algn="l">
                        <a:spcBef>
                          <a:spcPts val="0"/>
                        </a:spcBef>
                        <a:spcAft>
                          <a:spcPts val="0"/>
                        </a:spcAft>
                        <a:buClr>
                          <a:schemeClr val="dk1"/>
                        </a:buClr>
                        <a:buSzPts val="4400"/>
                        <a:buFont typeface="Calibri"/>
                        <a:buNone/>
                      </a:pPr>
                      <a:r>
                        <a:rPr lang="en-US" sz="4400" u="none" cap="none" strike="noStrike"/>
                        <a:t>$40 to $50</a:t>
                      </a:r>
                      <a:endParaRPr sz="6480" u="none" cap="none" strike="noStrike"/>
                    </a:p>
                  </a:txBody>
                  <a:tcPr marT="95250" marB="95250" marR="95250" marL="95250"/>
                </a:tc>
              </a:tr>
            </a:tbl>
          </a:graphicData>
        </a:graphic>
      </p:graphicFrame>
      <p:sp>
        <p:nvSpPr>
          <p:cNvPr id="52" name="Google Shape;52;p1"/>
          <p:cNvSpPr txBox="1"/>
          <p:nvPr/>
        </p:nvSpPr>
        <p:spPr>
          <a:xfrm>
            <a:off x="23736467" y="25670083"/>
            <a:ext cx="27432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 name="Google Shape;53;p1"/>
          <p:cNvSpPr txBox="1"/>
          <p:nvPr/>
        </p:nvSpPr>
        <p:spPr>
          <a:xfrm>
            <a:off x="7732038" y="17099650"/>
            <a:ext cx="14745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100">
                <a:solidFill>
                  <a:schemeClr val="lt1"/>
                </a:solidFill>
              </a:rPr>
              <a:t>RISKS</a:t>
            </a:r>
            <a:endParaRPr sz="3700">
              <a:solidFill>
                <a:schemeClr val="lt1"/>
              </a:solidFill>
            </a:endParaRPr>
          </a:p>
        </p:txBody>
      </p:sp>
      <p:sp>
        <p:nvSpPr>
          <p:cNvPr id="54" name="Google Shape;54;p1"/>
          <p:cNvSpPr txBox="1"/>
          <p:nvPr/>
        </p:nvSpPr>
        <p:spPr>
          <a:xfrm>
            <a:off x="28370675" y="22786225"/>
            <a:ext cx="2743200" cy="661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100">
                <a:solidFill>
                  <a:schemeClr val="lt1"/>
                </a:solidFill>
              </a:rPr>
              <a:t>RISK RATING</a:t>
            </a:r>
            <a:endParaRPr sz="3100">
              <a:solidFill>
                <a:schemeClr val="lt1"/>
              </a:solidFill>
            </a:endParaRPr>
          </a:p>
        </p:txBody>
      </p:sp>
      <p:sp>
        <p:nvSpPr>
          <p:cNvPr id="55" name="Google Shape;55;p1"/>
          <p:cNvSpPr txBox="1"/>
          <p:nvPr/>
        </p:nvSpPr>
        <p:spPr>
          <a:xfrm>
            <a:off x="25033175" y="23837588"/>
            <a:ext cx="9418200" cy="535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800">
                <a:solidFill>
                  <a:schemeClr val="lt1"/>
                </a:solidFill>
              </a:rPr>
              <a:t> It's challenging to provide a specific risk rating for AWS cloud servers because the risks associated with cloud computing vary depending on several factors, including the type of application or data being hosted, the level of security and compliance required, and the overall design of the cloud infrastructure. However, AWS has a robust security framework, including access control, encryption, network security, and threat detection, among others, to mitigate various risks. AWS also offers compliance with various industry-specific regulations, such as HIPAA, PCI DSS, and GDPR, among others, to ensure that sensitive data is protected.</a:t>
            </a:r>
            <a:endParaRPr sz="2800">
              <a:solidFill>
                <a:schemeClr val="lt1"/>
              </a:solidFill>
            </a:endParaRPr>
          </a:p>
        </p:txBody>
      </p:sp>
      <p:graphicFrame>
        <p:nvGraphicFramePr>
          <p:cNvPr id="56" name="Google Shape;56;p1"/>
          <p:cNvGraphicFramePr/>
          <p:nvPr/>
        </p:nvGraphicFramePr>
        <p:xfrm>
          <a:off x="209438" y="17683700"/>
          <a:ext cx="3000000" cy="3000000"/>
        </p:xfrm>
        <a:graphic>
          <a:graphicData uri="http://schemas.openxmlformats.org/drawingml/2006/table">
            <a:tbl>
              <a:tblPr>
                <a:solidFill>
                  <a:srgbClr val="444654"/>
                </a:solidFill>
                <a:tableStyleId>{D2D134A9-A2D2-4F9D-92E6-CEB7ECF304F5}</a:tableStyleId>
              </a:tblPr>
              <a:tblGrid>
                <a:gridCol w="3047050"/>
                <a:gridCol w="14718100"/>
              </a:tblGrid>
              <a:tr h="872325">
                <a:tc>
                  <a:txBody>
                    <a:bodyPr/>
                    <a:lstStyle/>
                    <a:p>
                      <a:pPr indent="0" lvl="0" marL="0" rtl="0" algn="ctr">
                        <a:lnSpc>
                          <a:spcPct val="171429"/>
                        </a:lnSpc>
                        <a:spcBef>
                          <a:spcPts val="1900"/>
                        </a:spcBef>
                        <a:spcAft>
                          <a:spcPts val="0"/>
                        </a:spcAft>
                        <a:buNone/>
                      </a:pPr>
                      <a:r>
                        <a:rPr b="1" lang="en-US" sz="2350">
                          <a:solidFill>
                            <a:schemeClr val="lt1"/>
                          </a:solidFill>
                          <a:latin typeface="Roboto"/>
                          <a:ea typeface="Roboto"/>
                          <a:cs typeface="Roboto"/>
                          <a:sym typeface="Roboto"/>
                        </a:rPr>
                        <a:t>Risk Category</a:t>
                      </a:r>
                      <a:endParaRPr b="1" sz="2350">
                        <a:solidFill>
                          <a:schemeClr val="lt1"/>
                        </a:solidFill>
                        <a:latin typeface="Roboto"/>
                        <a:ea typeface="Roboto"/>
                        <a:cs typeface="Roboto"/>
                        <a:sym typeface="Roboto"/>
                      </a:endParaRPr>
                    </a:p>
                  </a:txBody>
                  <a:tcPr marT="91425" marB="91425" marR="91425" marL="91425" anchor="b">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c>
                  <a:txBody>
                    <a:bodyPr/>
                    <a:lstStyle/>
                    <a:p>
                      <a:pPr indent="0" lvl="0" marL="0" rtl="0" algn="ctr">
                        <a:lnSpc>
                          <a:spcPct val="171429"/>
                        </a:lnSpc>
                        <a:spcBef>
                          <a:spcPts val="1900"/>
                        </a:spcBef>
                        <a:spcAft>
                          <a:spcPts val="0"/>
                        </a:spcAft>
                        <a:buNone/>
                      </a:pPr>
                      <a:r>
                        <a:rPr b="1" lang="en-US" sz="2350">
                          <a:solidFill>
                            <a:schemeClr val="lt1"/>
                          </a:solidFill>
                          <a:latin typeface="Roboto"/>
                          <a:ea typeface="Roboto"/>
                          <a:cs typeface="Roboto"/>
                          <a:sym typeface="Roboto"/>
                        </a:rPr>
                        <a:t>Description</a:t>
                      </a:r>
                      <a:endParaRPr b="1" sz="2350">
                        <a:solidFill>
                          <a:schemeClr val="lt1"/>
                        </a:solidFill>
                        <a:latin typeface="Roboto"/>
                        <a:ea typeface="Roboto"/>
                        <a:cs typeface="Roboto"/>
                        <a:sym typeface="Roboto"/>
                      </a:endParaRPr>
                    </a:p>
                  </a:txBody>
                  <a:tcPr marT="91425" marB="91425" marR="91425" marL="91425" anchor="b">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r>
              <a:tr h="1711700">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Security Risks</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AWS provides robust security features to safeguard against various security risks, including data breaches, DDoS attacks, and unauthorized access. AWS offers tools for encryption, network security, and access control, among others, to enhance security.\</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r>
              <a:tr h="3510125">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Data Loss Risks</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Data loss risks refer to the possibility of losing data due to accidental deletion, system failures, or natural disasters. AWS provides several services to minimize the risk of data loss. For example, AWS offers automated data backup and disaster recovery services, such as Amazon S3 and Amazon Glacier, which provide durable, scalable, and secure storage for data backups. Additionally, AWS offers services like AWS CloudFormation and AWS CloudTrail, which allow you to create and manage automated backup policies and track any changes made to your AWS resources, helping to prevent data loss due to human error or unauthorized access.</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r>
              <a:tr h="1262075">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Scalability Risks</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AWS cloud servers can scale up or down according to demand, ensuring that applications and websites can handle sudden spikes in traffic without slowing down or crashing.</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r>
              <a:tr h="1262075">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Infrastructure Risks</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c>
                  <a:txBody>
                    <a:bodyPr/>
                    <a:lstStyle/>
                    <a:p>
                      <a:pPr indent="0" lvl="0" marL="0" rtl="0" algn="l">
                        <a:lnSpc>
                          <a:spcPct val="171429"/>
                        </a:lnSpc>
                        <a:spcBef>
                          <a:spcPts val="1900"/>
                        </a:spcBef>
                        <a:spcAft>
                          <a:spcPts val="0"/>
                        </a:spcAft>
                        <a:buNone/>
                      </a:pPr>
                      <a:r>
                        <a:rPr lang="en-US" sz="2350">
                          <a:solidFill>
                            <a:schemeClr val="lt1"/>
                          </a:solidFill>
                          <a:latin typeface="Roboto"/>
                          <a:ea typeface="Roboto"/>
                          <a:cs typeface="Roboto"/>
                          <a:sym typeface="Roboto"/>
                        </a:rPr>
                        <a:t>AWS provides a highly available and fault-tolerant infrastructure that can withstand infrastructure failures, ensuring that applications and websites remain operational and accessible.</a:t>
                      </a:r>
                      <a:endParaRPr sz="2350">
                        <a:solidFill>
                          <a:schemeClr val="lt1"/>
                        </a:solidFill>
                        <a:latin typeface="Roboto"/>
                        <a:ea typeface="Roboto"/>
                        <a:cs typeface="Roboto"/>
                        <a:sym typeface="Roboto"/>
                      </a:endParaRPr>
                    </a:p>
                  </a:txBody>
                  <a:tcPr marT="91425" marB="91425" marR="91425" marL="91425" anchor="ctr">
                    <a:lnL cap="flat" cmpd="sng" w="9525">
                      <a:solidFill>
                        <a:srgbClr val="D9D9E3"/>
                      </a:solidFill>
                      <a:prstDash val="solid"/>
                      <a:round/>
                      <a:headEnd len="sm" w="sm" type="none"/>
                      <a:tailEnd len="sm" w="sm" type="none"/>
                    </a:lnL>
                    <a:lnR cap="flat" cmpd="sng" w="9525">
                      <a:solidFill>
                        <a:srgbClr val="D9D9E3"/>
                      </a:solidFill>
                      <a:prstDash val="solid"/>
                      <a:round/>
                      <a:headEnd len="sm" w="sm" type="none"/>
                      <a:tailEnd len="sm" w="sm" type="none"/>
                    </a:lnR>
                    <a:lnT cap="flat" cmpd="sng" w="9525">
                      <a:solidFill>
                        <a:srgbClr val="D9D9E3"/>
                      </a:solidFill>
                      <a:prstDash val="solid"/>
                      <a:round/>
                      <a:headEnd len="sm" w="sm" type="none"/>
                      <a:tailEnd len="sm" w="sm" type="none"/>
                    </a:lnT>
                    <a:lnB cap="flat" cmpd="sng" w="9525">
                      <a:solidFill>
                        <a:srgbClr val="D9D9E3"/>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