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gnQjjyeB/7kVR+JzSZRW3qvCa1z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993D84C-9729-4860-A89A-234BF4F04BA1}">
  <a:tblStyle styleId="{7993D84C-9729-4860-A89A-234BF4F04BA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19" name="Google Shape;19;p3"/>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rgbClr val="3F3F3F"/>
              </a:solidFill>
              <a:latin typeface="Calibri"/>
              <a:ea typeface="Calibri"/>
              <a:cs typeface="Calibri"/>
              <a:sym typeface="Calibri"/>
            </a:endParaRPr>
          </a:p>
        </p:txBody>
      </p:sp>
      <p:sp>
        <p:nvSpPr>
          <p:cNvPr id="20" name="Google Shape;20;p3"/>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1" name="Google Shape;21;p3"/>
          <p:cNvGrpSpPr/>
          <p:nvPr/>
        </p:nvGrpSpPr>
        <p:grpSpPr>
          <a:xfrm flipH="1">
            <a:off x="41218359" y="992179"/>
            <a:ext cx="1881295" cy="2545853"/>
            <a:chOff x="2645664" y="2011680"/>
            <a:chExt cx="735606" cy="746592"/>
          </a:xfrm>
        </p:grpSpPr>
        <p:sp>
          <p:nvSpPr>
            <p:cNvPr id="22" name="Google Shape;22;p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3" name="Google Shape;23;p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25" name="Google Shape;25;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6" name="Shape 26"/>
        <p:cNvGrpSpPr/>
        <p:nvPr/>
      </p:nvGrpSpPr>
      <p:grpSpPr>
        <a:xfrm>
          <a:off x="0" y="0"/>
          <a:ext cx="0" cy="0"/>
          <a:chOff x="0" y="0"/>
          <a:chExt cx="0" cy="0"/>
        </a:xfrm>
      </p:grpSpPr>
      <p:pic>
        <p:nvPicPr>
          <p:cNvPr descr="A picture containing bird&#10;&#10;Description automatically generated" id="27" name="Google Shape;27;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8" name="Google Shape;28;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9" name="Google Shape;29;p4"/>
          <p:cNvGrpSpPr/>
          <p:nvPr/>
        </p:nvGrpSpPr>
        <p:grpSpPr>
          <a:xfrm>
            <a:off x="41216985" y="1016366"/>
            <a:ext cx="1881297" cy="2545856"/>
            <a:chOff x="11140977" y="745237"/>
            <a:chExt cx="522582" cy="530387"/>
          </a:xfrm>
        </p:grpSpPr>
        <p:sp>
          <p:nvSpPr>
            <p:cNvPr id="30" name="Google Shape;30;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1" name="Google Shape;31;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2" name="Google Shape;32;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3" name="Google Shape;33;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4" name="Shape 34"/>
        <p:cNvGrpSpPr/>
        <p:nvPr/>
      </p:nvGrpSpPr>
      <p:grpSpPr>
        <a:xfrm>
          <a:off x="0" y="0"/>
          <a:ext cx="0" cy="0"/>
          <a:chOff x="0" y="0"/>
          <a:chExt cx="0" cy="0"/>
        </a:xfrm>
      </p:grpSpPr>
      <p:pic>
        <p:nvPicPr>
          <p:cNvPr descr="A picture containing bird&#10;&#10;Description automatically generated" id="35" name="Google Shape;35;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6" name="Google Shape;36;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7" name="Google Shape;37;p5"/>
          <p:cNvGrpSpPr/>
          <p:nvPr/>
        </p:nvGrpSpPr>
        <p:grpSpPr>
          <a:xfrm flipH="1">
            <a:off x="41218359" y="992179"/>
            <a:ext cx="1881295" cy="2545853"/>
            <a:chOff x="2645664" y="2011680"/>
            <a:chExt cx="735606" cy="746592"/>
          </a:xfrm>
        </p:grpSpPr>
        <p:sp>
          <p:nvSpPr>
            <p:cNvPr id="38" name="Google Shape;38;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 name="Google Shape;39;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40" name="Google Shape;40;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1" name="Google Shape;41;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42" name="Shape 42"/>
        <p:cNvGrpSpPr/>
        <p:nvPr/>
      </p:nvGrpSpPr>
      <p:grpSpPr>
        <a:xfrm>
          <a:off x="0" y="0"/>
          <a:ext cx="0" cy="0"/>
          <a:chOff x="0" y="0"/>
          <a:chExt cx="0" cy="0"/>
        </a:xfrm>
      </p:grpSpPr>
      <p:pic>
        <p:nvPicPr>
          <p:cNvPr descr="A close up of a logo&#10;&#10;Description automatically generated" id="43" name="Google Shape;43;p6"/>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4" name="Google Shape;44;p6"/>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5" name="Google Shape;45;p6"/>
          <p:cNvGrpSpPr/>
          <p:nvPr/>
        </p:nvGrpSpPr>
        <p:grpSpPr>
          <a:xfrm>
            <a:off x="41216985" y="1016366"/>
            <a:ext cx="1881297" cy="2545856"/>
            <a:chOff x="11140977" y="745237"/>
            <a:chExt cx="522582" cy="530387"/>
          </a:xfrm>
        </p:grpSpPr>
        <p:sp>
          <p:nvSpPr>
            <p:cNvPr id="46" name="Google Shape;46;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 name="Google Shape;47;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48" name="Google Shape;48;p6"/>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49" name="Google Shape;49;p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12.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8.png"/><Relationship Id="rId7" Type="http://schemas.openxmlformats.org/officeDocument/2006/relationships/image" Target="../media/image6.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txBox="1"/>
          <p:nvPr/>
        </p:nvSpPr>
        <p:spPr>
          <a:xfrm>
            <a:off x="6816436" y="617630"/>
            <a:ext cx="24688800" cy="2277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8800">
                <a:solidFill>
                  <a:srgbClr val="3F3F3F"/>
                </a:solidFill>
              </a:rPr>
              <a:t>FIU Department of Engineering &amp; Computing</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Spring 2023 Senior Design Project</a:t>
            </a:r>
            <a:endParaRPr/>
          </a:p>
        </p:txBody>
      </p:sp>
      <p:sp>
        <p:nvSpPr>
          <p:cNvPr id="55" name="Google Shape;55;p1"/>
          <p:cNvSpPr txBox="1"/>
          <p:nvPr/>
        </p:nvSpPr>
        <p:spPr>
          <a:xfrm>
            <a:off x="6655825" y="31775400"/>
            <a:ext cx="23312400" cy="8136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a:t>
            </a:r>
            <a:r>
              <a:rPr lang="en-US" sz="2400">
                <a:solidFill>
                  <a:srgbClr val="3F3F3F"/>
                </a:solidFill>
              </a:rPr>
              <a:t>James Beswick</a:t>
            </a:r>
            <a:r>
              <a:rPr b="0" i="0" lang="en-US" sz="2400" u="none" cap="none" strike="noStrike">
                <a:solidFill>
                  <a:srgbClr val="3F3F3F"/>
                </a:solidFill>
                <a:latin typeface="Arial"/>
                <a:ea typeface="Arial"/>
                <a:cs typeface="Arial"/>
                <a:sym typeface="Arial"/>
              </a:rPr>
              <a:t> (</a:t>
            </a:r>
            <a:r>
              <a:rPr i="1" lang="en-US" sz="2400">
                <a:solidFill>
                  <a:srgbClr val="3F3F3F"/>
                </a:solidFill>
              </a:rPr>
              <a:t>AWS Development Team Staff</a:t>
            </a:r>
            <a:r>
              <a:rPr b="0" i="0" lang="en-US" sz="2400" u="none" cap="none" strike="noStrike">
                <a:solidFill>
                  <a:srgbClr val="3F3F3F"/>
                </a:solidFill>
                <a:latin typeface="Arial"/>
                <a:ea typeface="Arial"/>
                <a:cs typeface="Arial"/>
                <a:sym typeface="Arial"/>
              </a:rPr>
              <a:t>). We/I thank </a:t>
            </a:r>
            <a:r>
              <a:rPr lang="en-US" sz="2400">
                <a:solidFill>
                  <a:srgbClr val="3F3F3F"/>
                </a:solidFill>
              </a:rPr>
              <a:t>James Beswick</a:t>
            </a:r>
            <a:r>
              <a:rPr b="0" i="0" lang="en-US" sz="2400" u="none" cap="none" strike="noStrike">
                <a:solidFill>
                  <a:srgbClr val="3F3F3F"/>
                </a:solidFill>
                <a:latin typeface="Arial"/>
                <a:ea typeface="Arial"/>
                <a:cs typeface="Arial"/>
                <a:sym typeface="Arial"/>
              </a:rPr>
              <a:t> for his/her/their assistance and mentorship that I/we received throughout the senior design project.</a:t>
            </a:r>
            <a:endParaRPr/>
          </a:p>
        </p:txBody>
      </p:sp>
      <p:sp>
        <p:nvSpPr>
          <p:cNvPr id="56" name="Google Shape;56;p1"/>
          <p:cNvSpPr txBox="1"/>
          <p:nvPr/>
        </p:nvSpPr>
        <p:spPr>
          <a:xfrm>
            <a:off x="8759825" y="6857277"/>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sp>
        <p:nvSpPr>
          <p:cNvPr id="58" name="Google Shape;58;p1"/>
          <p:cNvSpPr txBox="1"/>
          <p:nvPr/>
        </p:nvSpPr>
        <p:spPr>
          <a:xfrm>
            <a:off x="21790819" y="6857277"/>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59" name="Google Shape;59;p1"/>
          <p:cNvSpPr txBox="1"/>
          <p:nvPr/>
        </p:nvSpPr>
        <p:spPr>
          <a:xfrm>
            <a:off x="35185325" y="685727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60" name="Google Shape;60;p1"/>
          <p:cNvSpPr txBox="1"/>
          <p:nvPr/>
        </p:nvSpPr>
        <p:spPr>
          <a:xfrm>
            <a:off x="7259675" y="16072875"/>
            <a:ext cx="7115100" cy="5364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00" u="none" cap="none" strike="noStrike">
                <a:solidFill>
                  <a:schemeClr val="dk1"/>
                </a:solidFill>
              </a:rPr>
              <a:t>SYSTEM </a:t>
            </a:r>
            <a:r>
              <a:rPr b="1" lang="en-US" sz="3000">
                <a:solidFill>
                  <a:schemeClr val="dk1"/>
                </a:solidFill>
              </a:rPr>
              <a:t>&amp; SEQUENCE DIAGRAM</a:t>
            </a:r>
            <a:endParaRPr b="1" sz="3000">
              <a:solidFill>
                <a:schemeClr val="dk1"/>
              </a:solidFill>
            </a:endParaRPr>
          </a:p>
        </p:txBody>
      </p:sp>
      <p:sp>
        <p:nvSpPr>
          <p:cNvPr id="61" name="Google Shape;61;p1"/>
          <p:cNvSpPr txBox="1"/>
          <p:nvPr/>
        </p:nvSpPr>
        <p:spPr>
          <a:xfrm>
            <a:off x="27517700" y="16263913"/>
            <a:ext cx="71151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RISK ANALYSIS AND CONTROLS</a:t>
            </a:r>
            <a:endParaRPr/>
          </a:p>
        </p:txBody>
      </p:sp>
      <p:sp>
        <p:nvSpPr>
          <p:cNvPr id="62" name="Google Shape;62;p1"/>
          <p:cNvSpPr txBox="1"/>
          <p:nvPr/>
        </p:nvSpPr>
        <p:spPr>
          <a:xfrm>
            <a:off x="7886700" y="2527676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3F3F3F"/>
                </a:solidFill>
              </a:rPr>
              <a:t>OBJECT DESIGN</a:t>
            </a:r>
            <a:endParaRPr/>
          </a:p>
        </p:txBody>
      </p:sp>
      <p:sp>
        <p:nvSpPr>
          <p:cNvPr id="63" name="Google Shape;63;p1"/>
          <p:cNvSpPr txBox="1"/>
          <p:nvPr/>
        </p:nvSpPr>
        <p:spPr>
          <a:xfrm>
            <a:off x="27798431" y="25276781"/>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64" name="Google Shape;64;p1"/>
          <p:cNvSpPr txBox="1"/>
          <p:nvPr/>
        </p:nvSpPr>
        <p:spPr>
          <a:xfrm>
            <a:off x="37004625" y="25188826"/>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REFERENCES</a:t>
            </a:r>
            <a:endParaRPr/>
          </a:p>
        </p:txBody>
      </p:sp>
      <p:sp>
        <p:nvSpPr>
          <p:cNvPr id="65" name="Google Shape;65;p1"/>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lang="en-US" sz="10000">
                <a:solidFill>
                  <a:srgbClr val="081E3F"/>
                </a:solidFill>
              </a:rPr>
              <a:t>Securing a Serverless Server via AWS</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Marcos Yauner, Sebastian Pina, Nic</a:t>
            </a:r>
            <a:r>
              <a:rPr b="1" lang="en-US" sz="3500">
                <a:solidFill>
                  <a:srgbClr val="3F3F3F"/>
                </a:solidFill>
              </a:rPr>
              <a:t>holas Sadiku, Carlos Leal</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lang="en-US" sz="3500">
                <a:solidFill>
                  <a:schemeClr val="dk1"/>
                </a:solidFill>
              </a:rPr>
              <a:t>James Beswick &amp; </a:t>
            </a:r>
            <a:r>
              <a:rPr i="1" lang="en-US" sz="3500">
                <a:solidFill>
                  <a:schemeClr val="dk1"/>
                </a:solidFill>
              </a:rPr>
              <a:t>Amazon W</a:t>
            </a:r>
            <a:r>
              <a:rPr i="1" lang="en-US" sz="3500">
                <a:solidFill>
                  <a:srgbClr val="3F3F3F"/>
                </a:solidFill>
              </a:rPr>
              <a:t>eb Services Support</a:t>
            </a:r>
            <a:endParaRPr sz="3500"/>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  Seyedmasoud Sadjadi</a:t>
            </a:r>
            <a:endParaRPr b="0" i="0" sz="3500" u="none" cap="none" strike="noStrike">
              <a:solidFill>
                <a:srgbClr val="3F3F3F"/>
              </a:solidFill>
              <a:latin typeface="Arial"/>
              <a:ea typeface="Arial"/>
              <a:cs typeface="Arial"/>
              <a:sym typeface="Arial"/>
            </a:endParaRPr>
          </a:p>
        </p:txBody>
      </p:sp>
      <p:sp>
        <p:nvSpPr>
          <p:cNvPr id="66" name="Google Shape;66;p1"/>
          <p:cNvSpPr txBox="1"/>
          <p:nvPr/>
        </p:nvSpPr>
        <p:spPr>
          <a:xfrm>
            <a:off x="1306513" y="1136650"/>
            <a:ext cx="31812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500"/>
              <a:buFont typeface="Arial"/>
              <a:buNone/>
            </a:pPr>
            <a:r>
              <a:t/>
            </a:r>
            <a:endParaRPr/>
          </a:p>
        </p:txBody>
      </p:sp>
      <p:sp>
        <p:nvSpPr>
          <p:cNvPr id="67" name="Google Shape;67;p1"/>
          <p:cNvSpPr txBox="1"/>
          <p:nvPr/>
        </p:nvSpPr>
        <p:spPr>
          <a:xfrm>
            <a:off x="693653" y="5973831"/>
            <a:ext cx="4596900" cy="307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lt1"/>
              </a:buClr>
              <a:buSzPts val="4000"/>
              <a:buFont typeface="Arial"/>
              <a:buNone/>
            </a:pPr>
            <a:r>
              <a:t/>
            </a:r>
            <a:endParaRPr/>
          </a:p>
        </p:txBody>
      </p:sp>
      <p:sp>
        <p:nvSpPr>
          <p:cNvPr id="68" name="Google Shape;68;p1"/>
          <p:cNvSpPr txBox="1"/>
          <p:nvPr/>
        </p:nvSpPr>
        <p:spPr>
          <a:xfrm>
            <a:off x="6350011" y="29512282"/>
            <a:ext cx="366828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a:p>
        </p:txBody>
      </p:sp>
      <p:pic>
        <p:nvPicPr>
          <p:cNvPr id="69" name="Google Shape;69;p1"/>
          <p:cNvPicPr preferRelativeResize="0"/>
          <p:nvPr/>
        </p:nvPicPr>
        <p:blipFill>
          <a:blip r:embed="rId3">
            <a:alphaModFix/>
          </a:blip>
          <a:stretch>
            <a:fillRect/>
          </a:stretch>
        </p:blipFill>
        <p:spPr>
          <a:xfrm>
            <a:off x="460088" y="1444450"/>
            <a:ext cx="4874076" cy="1264125"/>
          </a:xfrm>
          <a:prstGeom prst="rect">
            <a:avLst/>
          </a:prstGeom>
          <a:noFill/>
          <a:ln>
            <a:noFill/>
          </a:ln>
        </p:spPr>
      </p:pic>
      <p:sp>
        <p:nvSpPr>
          <p:cNvPr id="70" name="Google Shape;70;p1"/>
          <p:cNvSpPr txBox="1"/>
          <p:nvPr/>
        </p:nvSpPr>
        <p:spPr>
          <a:xfrm>
            <a:off x="6816425" y="7650975"/>
            <a:ext cx="11152200" cy="7748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3600">
                <a:solidFill>
                  <a:schemeClr val="dk1"/>
                </a:solidFill>
              </a:rPr>
              <a:t>Creating a server to host a website can be a complex and expensive process that requires specialized knowledge of server administration, security, and scalability. However, serverless computing through AWS offers a solution to this problem. With serverless computing, developers can write and deploy code without managing servers, making it more cost-effective and scalable. AWS offers several services, such as AWS Lambda, API Gateway, and DynamoDB, that allow developers to build and deploy serverless applications quickly and easily, with high scalability and fault tolerance.</a:t>
            </a:r>
            <a:endParaRPr sz="3800">
              <a:solidFill>
                <a:schemeClr val="dk1"/>
              </a:solidFill>
            </a:endParaRPr>
          </a:p>
        </p:txBody>
      </p:sp>
      <p:pic>
        <p:nvPicPr>
          <p:cNvPr id="71" name="Google Shape;71;p1"/>
          <p:cNvPicPr preferRelativeResize="0"/>
          <p:nvPr/>
        </p:nvPicPr>
        <p:blipFill>
          <a:blip r:embed="rId4">
            <a:alphaModFix/>
          </a:blip>
          <a:stretch>
            <a:fillRect/>
          </a:stretch>
        </p:blipFill>
        <p:spPr>
          <a:xfrm>
            <a:off x="995351" y="4988775"/>
            <a:ext cx="3803542" cy="2277900"/>
          </a:xfrm>
          <a:prstGeom prst="rect">
            <a:avLst/>
          </a:prstGeom>
          <a:noFill/>
          <a:ln>
            <a:noFill/>
          </a:ln>
        </p:spPr>
      </p:pic>
      <p:sp>
        <p:nvSpPr>
          <p:cNvPr id="72" name="Google Shape;72;p1"/>
          <p:cNvSpPr txBox="1"/>
          <p:nvPr/>
        </p:nvSpPr>
        <p:spPr>
          <a:xfrm>
            <a:off x="31164525" y="7508838"/>
            <a:ext cx="11985600" cy="8287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US" sz="2800">
                <a:solidFill>
                  <a:schemeClr val="dk1"/>
                </a:solidFill>
              </a:rPr>
              <a:t>Cloud9 </a:t>
            </a:r>
            <a:r>
              <a:rPr lang="en-US" sz="2800">
                <a:solidFill>
                  <a:schemeClr val="dk1"/>
                </a:solidFill>
              </a:rPr>
              <a:t>IDE (Elastic Compute Cloud) is a web service that provides </a:t>
            </a:r>
            <a:endParaRPr sz="2800">
              <a:solidFill>
                <a:schemeClr val="dk1"/>
              </a:solidFill>
            </a:endParaRPr>
          </a:p>
          <a:p>
            <a:pPr indent="0" lvl="0" marL="0" rtl="0" algn="l">
              <a:lnSpc>
                <a:spcPct val="100000"/>
              </a:lnSpc>
              <a:spcBef>
                <a:spcPts val="0"/>
              </a:spcBef>
              <a:spcAft>
                <a:spcPts val="0"/>
              </a:spcAft>
              <a:buNone/>
            </a:pPr>
            <a:r>
              <a:rPr lang="en-US" sz="2800">
                <a:solidFill>
                  <a:schemeClr val="dk1"/>
                </a:solidFill>
              </a:rPr>
              <a:t>resizable compute capacity in the cloud.</a:t>
            </a:r>
            <a:endParaRPr sz="2800">
              <a:solidFill>
                <a:schemeClr val="dk1"/>
              </a:solidFill>
            </a:endParaRPr>
          </a:p>
          <a:p>
            <a:pPr indent="0" lvl="0" marL="0" rtl="0" algn="l">
              <a:lnSpc>
                <a:spcPct val="100000"/>
              </a:lnSpc>
              <a:spcBef>
                <a:spcPts val="0"/>
              </a:spcBef>
              <a:spcAft>
                <a:spcPts val="0"/>
              </a:spcAft>
              <a:buNone/>
            </a:pPr>
            <a:r>
              <a:t/>
            </a:r>
            <a:endParaRPr sz="2800">
              <a:solidFill>
                <a:schemeClr val="dk1"/>
              </a:solidFill>
            </a:endParaRPr>
          </a:p>
          <a:p>
            <a:pPr indent="0" lvl="0" marL="0" rtl="0" algn="l">
              <a:lnSpc>
                <a:spcPct val="115000"/>
              </a:lnSpc>
              <a:spcBef>
                <a:spcPts val="0"/>
              </a:spcBef>
              <a:spcAft>
                <a:spcPts val="0"/>
              </a:spcAft>
              <a:buNone/>
            </a:pPr>
            <a:r>
              <a:rPr b="1" lang="en-US" sz="2800">
                <a:solidFill>
                  <a:schemeClr val="dk1"/>
                </a:solidFill>
              </a:rPr>
              <a:t>CodeCommit</a:t>
            </a:r>
            <a:r>
              <a:rPr lang="en-US" sz="2800">
                <a:solidFill>
                  <a:schemeClr val="dk1"/>
                </a:solidFill>
              </a:rPr>
              <a:t> which is a managed source control service that allows you to securely store and manage your code in a private Git repository. </a:t>
            </a:r>
            <a:endParaRPr sz="2800">
              <a:solidFill>
                <a:schemeClr val="dk1"/>
              </a:solidFill>
            </a:endParaRPr>
          </a:p>
          <a:p>
            <a:pPr indent="0" lvl="0" marL="0" rtl="0" algn="l">
              <a:lnSpc>
                <a:spcPct val="100000"/>
              </a:lnSpc>
              <a:spcBef>
                <a:spcPts val="0"/>
              </a:spcBef>
              <a:spcAft>
                <a:spcPts val="0"/>
              </a:spcAft>
              <a:buNone/>
            </a:pPr>
            <a:r>
              <a:t/>
            </a:r>
            <a:endParaRPr sz="2800">
              <a:solidFill>
                <a:schemeClr val="dk1"/>
              </a:solidFill>
            </a:endParaRPr>
          </a:p>
          <a:p>
            <a:pPr indent="0" lvl="0" marL="0" rtl="0" algn="l">
              <a:lnSpc>
                <a:spcPct val="100000"/>
              </a:lnSpc>
              <a:spcBef>
                <a:spcPts val="0"/>
              </a:spcBef>
              <a:spcAft>
                <a:spcPts val="0"/>
              </a:spcAft>
              <a:buNone/>
            </a:pPr>
            <a:r>
              <a:rPr b="1" lang="en-US" sz="2800">
                <a:solidFill>
                  <a:schemeClr val="dk1"/>
                </a:solidFill>
              </a:rPr>
              <a:t>AWS Amplify </a:t>
            </a:r>
            <a:r>
              <a:rPr lang="en-US" sz="2800">
                <a:solidFill>
                  <a:schemeClr val="dk1"/>
                </a:solidFill>
              </a:rPr>
              <a:t>is a development platform that enables scalable and </a:t>
            </a:r>
            <a:endParaRPr sz="2800">
              <a:solidFill>
                <a:schemeClr val="dk1"/>
              </a:solidFill>
            </a:endParaRPr>
          </a:p>
          <a:p>
            <a:pPr indent="0" lvl="0" marL="0" rtl="0" algn="l">
              <a:lnSpc>
                <a:spcPct val="100000"/>
              </a:lnSpc>
              <a:spcBef>
                <a:spcPts val="0"/>
              </a:spcBef>
              <a:spcAft>
                <a:spcPts val="0"/>
              </a:spcAft>
              <a:buNone/>
            </a:pPr>
            <a:r>
              <a:rPr lang="en-US" sz="2800">
                <a:solidFill>
                  <a:schemeClr val="dk1"/>
                </a:solidFill>
              </a:rPr>
              <a:t>secure cloud-powered mobile and web applications.</a:t>
            </a:r>
            <a:endParaRPr sz="2800">
              <a:solidFill>
                <a:schemeClr val="dk1"/>
              </a:solidFill>
            </a:endParaRPr>
          </a:p>
          <a:p>
            <a:pPr indent="0" lvl="0" marL="0" rtl="0" algn="l">
              <a:lnSpc>
                <a:spcPct val="100000"/>
              </a:lnSpc>
              <a:spcBef>
                <a:spcPts val="0"/>
              </a:spcBef>
              <a:spcAft>
                <a:spcPts val="0"/>
              </a:spcAft>
              <a:buNone/>
            </a:pPr>
            <a:r>
              <a:t/>
            </a:r>
            <a:endParaRPr sz="2800">
              <a:solidFill>
                <a:schemeClr val="dk1"/>
              </a:solidFill>
            </a:endParaRPr>
          </a:p>
          <a:p>
            <a:pPr indent="0" lvl="0" marL="0" rtl="0" algn="l">
              <a:lnSpc>
                <a:spcPct val="150000"/>
              </a:lnSpc>
              <a:spcBef>
                <a:spcPts val="0"/>
              </a:spcBef>
              <a:spcAft>
                <a:spcPts val="0"/>
              </a:spcAft>
              <a:buNone/>
            </a:pPr>
            <a:r>
              <a:rPr b="1" lang="en-US" sz="2800">
                <a:solidFill>
                  <a:schemeClr val="dk1"/>
                </a:solidFill>
              </a:rPr>
              <a:t>AWS S3</a:t>
            </a:r>
            <a:r>
              <a:rPr lang="en-US" sz="2800">
                <a:solidFill>
                  <a:schemeClr val="dk1"/>
                </a:solidFill>
              </a:rPr>
              <a:t> a highly scalable and durable object storage service.</a:t>
            </a:r>
            <a:endParaRPr sz="2800">
              <a:solidFill>
                <a:schemeClr val="dk1"/>
              </a:solidFill>
            </a:endParaRPr>
          </a:p>
          <a:p>
            <a:pPr indent="0" lvl="0" marL="0" rtl="0" algn="l">
              <a:lnSpc>
                <a:spcPct val="150000"/>
              </a:lnSpc>
              <a:spcBef>
                <a:spcPts val="0"/>
              </a:spcBef>
              <a:spcAft>
                <a:spcPts val="0"/>
              </a:spcAft>
              <a:buNone/>
            </a:pPr>
            <a:r>
              <a:rPr b="1" lang="en-US" sz="2800">
                <a:solidFill>
                  <a:schemeClr val="dk1"/>
                </a:solidFill>
              </a:rPr>
              <a:t>AWS Lambda</a:t>
            </a:r>
            <a:r>
              <a:rPr lang="en-US" sz="2800">
                <a:solidFill>
                  <a:schemeClr val="dk1"/>
                </a:solidFill>
              </a:rPr>
              <a:t> allows to run code without managing servers.</a:t>
            </a:r>
            <a:endParaRPr sz="2800">
              <a:solidFill>
                <a:schemeClr val="dk1"/>
              </a:solidFill>
            </a:endParaRPr>
          </a:p>
          <a:p>
            <a:pPr indent="0" lvl="0" marL="0" rtl="0" algn="l">
              <a:lnSpc>
                <a:spcPct val="150000"/>
              </a:lnSpc>
              <a:spcBef>
                <a:spcPts val="0"/>
              </a:spcBef>
              <a:spcAft>
                <a:spcPts val="0"/>
              </a:spcAft>
              <a:buNone/>
            </a:pPr>
            <a:r>
              <a:rPr b="1" lang="en-US" sz="2800">
                <a:solidFill>
                  <a:schemeClr val="dk1"/>
                </a:solidFill>
              </a:rPr>
              <a:t>API Gateway </a:t>
            </a:r>
            <a:r>
              <a:rPr lang="en-US" sz="2800">
                <a:solidFill>
                  <a:schemeClr val="dk1"/>
                </a:solidFill>
              </a:rPr>
              <a:t>create, deploy, and manage APIs.</a:t>
            </a:r>
            <a:endParaRPr sz="2800">
              <a:solidFill>
                <a:schemeClr val="dk1"/>
              </a:solidFill>
            </a:endParaRPr>
          </a:p>
          <a:p>
            <a:pPr indent="0" lvl="0" marL="0" rtl="0" algn="l">
              <a:lnSpc>
                <a:spcPct val="100000"/>
              </a:lnSpc>
              <a:spcBef>
                <a:spcPts val="0"/>
              </a:spcBef>
              <a:spcAft>
                <a:spcPts val="0"/>
              </a:spcAft>
              <a:buNone/>
            </a:pPr>
            <a:r>
              <a:rPr b="1" lang="en-US" sz="2800">
                <a:solidFill>
                  <a:schemeClr val="dk1"/>
                </a:solidFill>
              </a:rPr>
              <a:t>AWS DynamoDB</a:t>
            </a:r>
            <a:r>
              <a:rPr lang="en-US" sz="2800">
                <a:solidFill>
                  <a:schemeClr val="dk1"/>
                </a:solidFill>
              </a:rPr>
              <a:t> a fully managed NoSQL database that </a:t>
            </a:r>
            <a:r>
              <a:rPr lang="en-US" sz="2800">
                <a:solidFill>
                  <a:schemeClr val="dk1"/>
                </a:solidFill>
              </a:rPr>
              <a:t>provides high scalability and performance.</a:t>
            </a:r>
            <a:endParaRPr sz="2800">
              <a:solidFill>
                <a:schemeClr val="dk1"/>
              </a:solidFill>
            </a:endParaRPr>
          </a:p>
          <a:p>
            <a:pPr indent="0" lvl="0" marL="0" rtl="0" algn="l">
              <a:lnSpc>
                <a:spcPct val="100000"/>
              </a:lnSpc>
              <a:spcBef>
                <a:spcPts val="0"/>
              </a:spcBef>
              <a:spcAft>
                <a:spcPts val="0"/>
              </a:spcAft>
              <a:buNone/>
            </a:pPr>
            <a:r>
              <a:t/>
            </a:r>
            <a:endParaRPr sz="2800">
              <a:solidFill>
                <a:schemeClr val="dk1"/>
              </a:solidFill>
            </a:endParaRPr>
          </a:p>
          <a:p>
            <a:pPr indent="0" lvl="0" marL="0" rtl="0" algn="l">
              <a:lnSpc>
                <a:spcPct val="100000"/>
              </a:lnSpc>
              <a:spcBef>
                <a:spcPts val="0"/>
              </a:spcBef>
              <a:spcAft>
                <a:spcPts val="0"/>
              </a:spcAft>
              <a:buNone/>
            </a:pPr>
            <a:r>
              <a:rPr b="1" lang="en-US" sz="2800">
                <a:solidFill>
                  <a:schemeClr val="dk1"/>
                </a:solidFill>
              </a:rPr>
              <a:t>AWS Cognito</a:t>
            </a:r>
            <a:r>
              <a:rPr lang="en-US" sz="2800">
                <a:solidFill>
                  <a:schemeClr val="dk1"/>
                </a:solidFill>
              </a:rPr>
              <a:t> is a managed authentication, authorization, and user management service.</a:t>
            </a:r>
            <a:endParaRPr sz="2800"/>
          </a:p>
        </p:txBody>
      </p:sp>
      <p:sp>
        <p:nvSpPr>
          <p:cNvPr id="73" name="Google Shape;73;p1"/>
          <p:cNvSpPr txBox="1"/>
          <p:nvPr/>
        </p:nvSpPr>
        <p:spPr>
          <a:xfrm>
            <a:off x="25277988" y="26126950"/>
            <a:ext cx="9604500" cy="4197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3300"/>
              <a:t>AWS serverless computing provides an alternative to traditional server hosting, offering developers a simpler and more efficient way to host websites and build applications. By eliminating the need to manage and provision servers, developers can focus on writing and deploying code, making it more cost-effective, scalable, and easy to use.</a:t>
            </a:r>
            <a:endParaRPr sz="3300"/>
          </a:p>
        </p:txBody>
      </p:sp>
      <p:sp>
        <p:nvSpPr>
          <p:cNvPr id="74" name="Google Shape;74;p1"/>
          <p:cNvSpPr txBox="1"/>
          <p:nvPr/>
        </p:nvSpPr>
        <p:spPr>
          <a:xfrm>
            <a:off x="27798425" y="17112888"/>
            <a:ext cx="8509200" cy="7770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3090">
                <a:solidFill>
                  <a:schemeClr val="dk1"/>
                </a:solidFill>
              </a:rPr>
              <a:t>Because of the nature of cloud computing, we had to create our User Policies and Parameters. Threads identified included creating IAM controls that would be consistent with C.I.A, which is best practice. In Codecommit, we had to ensure that the objects and files imported from the GIT-Repository folder were audited and parameters were set. The S3 buckets, where our objects were kept, required a stringent policy that restricted global access and was made available to the core team only. In Lambda, where we built our API Gateways and Functions, needed to be linked to the parameters created.</a:t>
            </a:r>
            <a:endParaRPr sz="4800"/>
          </a:p>
        </p:txBody>
      </p:sp>
      <p:pic>
        <p:nvPicPr>
          <p:cNvPr id="75" name="Google Shape;75;p1"/>
          <p:cNvPicPr preferRelativeResize="0"/>
          <p:nvPr/>
        </p:nvPicPr>
        <p:blipFill>
          <a:blip r:embed="rId5">
            <a:alphaModFix/>
          </a:blip>
          <a:stretch>
            <a:fillRect/>
          </a:stretch>
        </p:blipFill>
        <p:spPr>
          <a:xfrm>
            <a:off x="6816425" y="16841137"/>
            <a:ext cx="20238627" cy="7858474"/>
          </a:xfrm>
          <a:prstGeom prst="rect">
            <a:avLst/>
          </a:prstGeom>
          <a:noFill/>
          <a:ln>
            <a:noFill/>
          </a:ln>
        </p:spPr>
      </p:pic>
      <p:sp>
        <p:nvSpPr>
          <p:cNvPr id="76" name="Google Shape;76;p1"/>
          <p:cNvSpPr txBox="1"/>
          <p:nvPr/>
        </p:nvSpPr>
        <p:spPr>
          <a:xfrm>
            <a:off x="19414550" y="7592713"/>
            <a:ext cx="10553700" cy="837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3600"/>
              <a:t>The current AWS Cloud9 IDE system utilizes  Javascript to configure both the frontend and backend serverless applications. </a:t>
            </a:r>
            <a:r>
              <a:rPr lang="en-US" sz="3600">
                <a:solidFill>
                  <a:srgbClr val="232F3E"/>
                </a:solidFill>
                <a:highlight>
                  <a:srgbClr val="FFFFFF"/>
                </a:highlight>
              </a:rPr>
              <a:t>JavaScript executed in the frontend browser application sends and receives data from a public backend API built using API Gateway and Lambda. As for the backend, a Git-repository is deployed and hosted in Codecommit, along side SAM which will upload the code to the S3 bucket and deploy your application services. The application is then updated via an API endpoint through a JSON file for the frontend.</a:t>
            </a:r>
            <a:endParaRPr sz="3600">
              <a:solidFill>
                <a:srgbClr val="232F3E"/>
              </a:solidFill>
              <a:highlight>
                <a:srgbClr val="FFFFFF"/>
              </a:highlight>
            </a:endParaRPr>
          </a:p>
          <a:p>
            <a:pPr indent="0" lvl="0" marL="0" rtl="0" algn="l">
              <a:spcBef>
                <a:spcPts val="0"/>
              </a:spcBef>
              <a:spcAft>
                <a:spcPts val="0"/>
              </a:spcAft>
              <a:buNone/>
            </a:pPr>
            <a:r>
              <a:t/>
            </a:r>
            <a:endParaRPr sz="3500">
              <a:solidFill>
                <a:srgbClr val="232F3E"/>
              </a:solidFill>
              <a:highlight>
                <a:srgbClr val="FFFFFF"/>
              </a:highlight>
            </a:endParaRPr>
          </a:p>
        </p:txBody>
      </p:sp>
      <p:sp>
        <p:nvSpPr>
          <p:cNvPr id="77" name="Google Shape;77;p1"/>
          <p:cNvSpPr txBox="1"/>
          <p:nvPr/>
        </p:nvSpPr>
        <p:spPr>
          <a:xfrm>
            <a:off x="17606805" y="25227575"/>
            <a:ext cx="4874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t>PRICE DIFFERENCE</a:t>
            </a:r>
            <a:endParaRPr b="1" sz="3000"/>
          </a:p>
        </p:txBody>
      </p:sp>
      <p:sp>
        <p:nvSpPr>
          <p:cNvPr id="78" name="Google Shape;78;p1"/>
          <p:cNvSpPr txBox="1"/>
          <p:nvPr/>
        </p:nvSpPr>
        <p:spPr>
          <a:xfrm>
            <a:off x="15914700" y="26312825"/>
            <a:ext cx="7699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graphicFrame>
        <p:nvGraphicFramePr>
          <p:cNvPr id="79" name="Google Shape;79;p1"/>
          <p:cNvGraphicFramePr/>
          <p:nvPr/>
        </p:nvGraphicFramePr>
        <p:xfrm>
          <a:off x="15051500" y="26126938"/>
          <a:ext cx="3000000" cy="3000000"/>
        </p:xfrm>
        <a:graphic>
          <a:graphicData uri="http://schemas.openxmlformats.org/drawingml/2006/table">
            <a:tbl>
              <a:tblPr>
                <a:noFill/>
                <a:tableStyleId>{7993D84C-9729-4860-A89A-234BF4F04BA1}</a:tableStyleId>
              </a:tblPr>
              <a:tblGrid>
                <a:gridCol w="4802250"/>
                <a:gridCol w="4802250"/>
              </a:tblGrid>
              <a:tr h="1533275">
                <a:tc>
                  <a:txBody>
                    <a:bodyPr/>
                    <a:lstStyle/>
                    <a:p>
                      <a:pPr indent="0" lvl="0" marL="0" rtl="0" algn="l">
                        <a:spcBef>
                          <a:spcPts val="0"/>
                        </a:spcBef>
                        <a:spcAft>
                          <a:spcPts val="0"/>
                        </a:spcAft>
                        <a:buNone/>
                      </a:pPr>
                      <a:r>
                        <a:rPr lang="en-US" sz="3300"/>
                        <a:t>Cost of Managing  an Application </a:t>
                      </a:r>
                      <a:endParaRPr sz="3300"/>
                    </a:p>
                    <a:p>
                      <a:pPr indent="0" lvl="0" marL="0" rtl="0" algn="l">
                        <a:spcBef>
                          <a:spcPts val="0"/>
                        </a:spcBef>
                        <a:spcAft>
                          <a:spcPts val="0"/>
                        </a:spcAft>
                        <a:buNone/>
                      </a:pPr>
                      <a:r>
                        <a:rPr lang="en-US" sz="3300"/>
                        <a:t>(Monthly Cost)</a:t>
                      </a:r>
                      <a:endParaRPr sz="3300"/>
                    </a:p>
                  </a:txBody>
                  <a:tcPr marT="91425" marB="91425" marR="91425" marL="91425"/>
                </a:tc>
                <a:tc>
                  <a:txBody>
                    <a:bodyPr/>
                    <a:lstStyle/>
                    <a:p>
                      <a:pPr indent="0" lvl="0" marL="0" rtl="0" algn="l">
                        <a:spcBef>
                          <a:spcPts val="0"/>
                        </a:spcBef>
                        <a:spcAft>
                          <a:spcPts val="0"/>
                        </a:spcAft>
                        <a:buNone/>
                      </a:pPr>
                      <a:r>
                        <a:rPr lang="en-US" sz="3300"/>
                        <a:t>Cost of Hosting a Serverless Application (Monthly Cost)</a:t>
                      </a:r>
                      <a:endParaRPr sz="3300"/>
                    </a:p>
                  </a:txBody>
                  <a:tcPr marT="91425" marB="91425" marR="91425" marL="91425"/>
                </a:tc>
              </a:tr>
              <a:tr h="2664325">
                <a:tc>
                  <a:txBody>
                    <a:bodyPr/>
                    <a:lstStyle/>
                    <a:p>
                      <a:pPr indent="0" lvl="0" marL="0" rtl="0" algn="l">
                        <a:spcBef>
                          <a:spcPts val="0"/>
                        </a:spcBef>
                        <a:spcAft>
                          <a:spcPts val="0"/>
                        </a:spcAft>
                        <a:buNone/>
                      </a:pPr>
                      <a:r>
                        <a:rPr lang="en-US" sz="4000">
                          <a:solidFill>
                            <a:schemeClr val="dk1"/>
                          </a:solidFill>
                        </a:rPr>
                        <a:t>   </a:t>
                      </a:r>
                      <a:endParaRPr sz="4000">
                        <a:solidFill>
                          <a:schemeClr val="dk1"/>
                        </a:solidFill>
                      </a:endParaRPr>
                    </a:p>
                    <a:p>
                      <a:pPr indent="0" lvl="0" marL="0" rtl="0" algn="l">
                        <a:spcBef>
                          <a:spcPts val="0"/>
                        </a:spcBef>
                        <a:spcAft>
                          <a:spcPts val="0"/>
                        </a:spcAft>
                        <a:buClr>
                          <a:schemeClr val="dk1"/>
                        </a:buClr>
                        <a:buSzPts val="1100"/>
                        <a:buFont typeface="Arial"/>
                        <a:buNone/>
                      </a:pPr>
                      <a:r>
                        <a:rPr lang="en-US" sz="4000">
                          <a:solidFill>
                            <a:schemeClr val="dk1"/>
                          </a:solidFill>
                        </a:rPr>
                        <a:t>   </a:t>
                      </a:r>
                      <a:r>
                        <a:rPr lang="en-US" sz="4200">
                          <a:solidFill>
                            <a:schemeClr val="dk1"/>
                          </a:solidFill>
                        </a:rPr>
                        <a:t> </a:t>
                      </a:r>
                      <a:r>
                        <a:rPr lang="en-US" sz="4400">
                          <a:solidFill>
                            <a:schemeClr val="dk1"/>
                          </a:solidFill>
                        </a:rPr>
                        <a:t>$500 to $1,000</a:t>
                      </a:r>
                      <a:endParaRPr sz="1800"/>
                    </a:p>
                  </a:txBody>
                  <a:tcPr marT="91425" marB="91425" marR="91425" marL="91425"/>
                </a:tc>
                <a:tc>
                  <a:txBody>
                    <a:bodyPr/>
                    <a:lstStyle/>
                    <a:p>
                      <a:pPr indent="0" lvl="0" marL="0" rtl="0" algn="l">
                        <a:spcBef>
                          <a:spcPts val="0"/>
                        </a:spcBef>
                        <a:spcAft>
                          <a:spcPts val="0"/>
                        </a:spcAft>
                        <a:buNone/>
                      </a:pPr>
                      <a:r>
                        <a:t/>
                      </a:r>
                      <a:endParaRPr sz="3300"/>
                    </a:p>
                    <a:p>
                      <a:pPr indent="0" lvl="0" marL="0" rtl="0" algn="l">
                        <a:spcBef>
                          <a:spcPts val="0"/>
                        </a:spcBef>
                        <a:spcAft>
                          <a:spcPts val="0"/>
                        </a:spcAft>
                        <a:buNone/>
                      </a:pPr>
                      <a:r>
                        <a:rPr lang="en-US" sz="4000"/>
                        <a:t>     </a:t>
                      </a:r>
                      <a:r>
                        <a:rPr lang="en-US" sz="4400"/>
                        <a:t> </a:t>
                      </a:r>
                      <a:r>
                        <a:rPr lang="en-US" sz="4400"/>
                        <a:t>$40 to $50</a:t>
                      </a:r>
                      <a:endParaRPr sz="4400"/>
                    </a:p>
                  </a:txBody>
                  <a:tcPr marT="91425" marB="91425" marR="91425" marL="91425"/>
                </a:tc>
              </a:tr>
            </a:tbl>
          </a:graphicData>
        </a:graphic>
      </p:graphicFrame>
      <p:pic>
        <p:nvPicPr>
          <p:cNvPr id="80" name="Google Shape;80;p1"/>
          <p:cNvPicPr preferRelativeResize="0"/>
          <p:nvPr/>
        </p:nvPicPr>
        <p:blipFill>
          <a:blip r:embed="rId6">
            <a:alphaModFix/>
          </a:blip>
          <a:stretch>
            <a:fillRect/>
          </a:stretch>
        </p:blipFill>
        <p:spPr>
          <a:xfrm>
            <a:off x="1401500" y="14394975"/>
            <a:ext cx="3181201" cy="3181199"/>
          </a:xfrm>
          <a:prstGeom prst="rect">
            <a:avLst/>
          </a:prstGeom>
          <a:noFill/>
          <a:ln>
            <a:noFill/>
          </a:ln>
        </p:spPr>
      </p:pic>
      <p:pic>
        <p:nvPicPr>
          <p:cNvPr id="81" name="Google Shape;81;p1"/>
          <p:cNvPicPr preferRelativeResize="0"/>
          <p:nvPr/>
        </p:nvPicPr>
        <p:blipFill>
          <a:blip r:embed="rId7">
            <a:alphaModFix/>
          </a:blip>
          <a:stretch>
            <a:fillRect/>
          </a:stretch>
        </p:blipFill>
        <p:spPr>
          <a:xfrm>
            <a:off x="995350" y="8929050"/>
            <a:ext cx="3803550" cy="3803550"/>
          </a:xfrm>
          <a:prstGeom prst="rect">
            <a:avLst/>
          </a:prstGeom>
          <a:noFill/>
          <a:ln>
            <a:noFill/>
          </a:ln>
        </p:spPr>
      </p:pic>
      <p:sp>
        <p:nvSpPr>
          <p:cNvPr id="82" name="Google Shape;82;p1"/>
          <p:cNvSpPr txBox="1"/>
          <p:nvPr/>
        </p:nvSpPr>
        <p:spPr>
          <a:xfrm>
            <a:off x="35504475" y="26126950"/>
            <a:ext cx="7115100" cy="4512900"/>
          </a:xfrm>
          <a:prstGeom prst="rect">
            <a:avLst/>
          </a:prstGeom>
          <a:noFill/>
          <a:ln>
            <a:noFill/>
          </a:ln>
        </p:spPr>
        <p:txBody>
          <a:bodyPr anchorCtr="0" anchor="t" bIns="91425" lIns="91425" spcFirstLastPara="1" rIns="91425" wrap="square" tIns="91425">
            <a:spAutoFit/>
          </a:bodyPr>
          <a:lstStyle/>
          <a:p>
            <a:pPr indent="-349250" lvl="0" marL="457200" rtl="0" algn="l">
              <a:lnSpc>
                <a:spcPct val="115000"/>
              </a:lnSpc>
              <a:spcBef>
                <a:spcPts val="1200"/>
              </a:spcBef>
              <a:spcAft>
                <a:spcPts val="0"/>
              </a:spcAft>
              <a:buClr>
                <a:schemeClr val="dk1"/>
              </a:buClr>
              <a:buSzPts val="1900"/>
              <a:buChar char="●"/>
            </a:pPr>
            <a:r>
              <a:rPr lang="en-US" sz="1900">
                <a:solidFill>
                  <a:schemeClr val="dk1"/>
                </a:solidFill>
              </a:rPr>
              <a:t>Beswick, J. (n.d.). </a:t>
            </a:r>
            <a:r>
              <a:rPr i="1" lang="en-US" sz="1900">
                <a:solidFill>
                  <a:schemeClr val="dk1"/>
                </a:solidFill>
              </a:rPr>
              <a:t>Innovator island</a:t>
            </a:r>
            <a:r>
              <a:rPr lang="en-US" sz="1900">
                <a:solidFill>
                  <a:schemeClr val="dk1"/>
                </a:solidFill>
              </a:rPr>
              <a:t>. Innovator Island. Retrieved April 6, 2023, from https://www.eventbox.dev/published/lesson/innovator-island/index.html </a:t>
            </a:r>
            <a:endParaRPr sz="1900">
              <a:solidFill>
                <a:schemeClr val="dk1"/>
              </a:solidFill>
            </a:endParaRPr>
          </a:p>
          <a:p>
            <a:pPr indent="-349250" lvl="0" marL="457200" rtl="0" algn="l">
              <a:lnSpc>
                <a:spcPct val="115000"/>
              </a:lnSpc>
              <a:spcBef>
                <a:spcPts val="0"/>
              </a:spcBef>
              <a:spcAft>
                <a:spcPts val="0"/>
              </a:spcAft>
              <a:buClr>
                <a:schemeClr val="dk1"/>
              </a:buClr>
              <a:buSzPts val="1900"/>
              <a:buChar char="●"/>
            </a:pPr>
            <a:r>
              <a:rPr lang="en-US" sz="1900">
                <a:solidFill>
                  <a:schemeClr val="dk1"/>
                </a:solidFill>
              </a:rPr>
              <a:t>Beswick, J. (2021, April 26). </a:t>
            </a:r>
            <a:r>
              <a:rPr i="1" lang="en-US" sz="1900">
                <a:solidFill>
                  <a:schemeClr val="dk1"/>
                </a:solidFill>
              </a:rPr>
              <a:t>Build a serverless web app for a theme park: Episode 1 - AWS virtual workshop</a:t>
            </a:r>
            <a:r>
              <a:rPr lang="en-US" sz="1900">
                <a:solidFill>
                  <a:schemeClr val="dk1"/>
                </a:solidFill>
              </a:rPr>
              <a:t>. YouTube. Retrieved April 6, 2023, from https://www.youtube.com/watch?v=GhZpSYQ6F9M&amp;t=2804s </a:t>
            </a:r>
            <a:endParaRPr sz="1900">
              <a:solidFill>
                <a:schemeClr val="dk1"/>
              </a:solidFill>
            </a:endParaRPr>
          </a:p>
          <a:p>
            <a:pPr indent="-349250" lvl="0" marL="457200" rtl="0" algn="l">
              <a:lnSpc>
                <a:spcPct val="115000"/>
              </a:lnSpc>
              <a:spcBef>
                <a:spcPts val="0"/>
              </a:spcBef>
              <a:spcAft>
                <a:spcPts val="0"/>
              </a:spcAft>
              <a:buClr>
                <a:schemeClr val="dk1"/>
              </a:buClr>
              <a:buSzPts val="1900"/>
              <a:buChar char="●"/>
            </a:pPr>
            <a:r>
              <a:rPr lang="en-US" sz="1900">
                <a:solidFill>
                  <a:schemeClr val="dk1"/>
                </a:solidFill>
              </a:rPr>
              <a:t>Team, T. S. (2022, June 8). </a:t>
            </a:r>
            <a:r>
              <a:rPr i="1" lang="en-US" sz="1900">
                <a:solidFill>
                  <a:schemeClr val="dk1"/>
                </a:solidFill>
              </a:rPr>
              <a:t>Total cost of ownership of servers</a:t>
            </a:r>
            <a:r>
              <a:rPr lang="en-US" sz="1900">
                <a:solidFill>
                  <a:schemeClr val="dk1"/>
                </a:solidFill>
              </a:rPr>
              <a:t>. Sherweb. Retrieved April 6, 2023, from https://www.sherweb.com/blog/cloud-server/total-cost-of-ownership-of-servers-iaas-vs-on-premises/ </a:t>
            </a:r>
            <a:endParaRPr sz="1900">
              <a:solidFill>
                <a:schemeClr val="dk1"/>
              </a:solidFill>
            </a:endParaRPr>
          </a:p>
        </p:txBody>
      </p:sp>
      <p:sp>
        <p:nvSpPr>
          <p:cNvPr id="83" name="Google Shape;83;p1"/>
          <p:cNvSpPr txBox="1"/>
          <p:nvPr/>
        </p:nvSpPr>
        <p:spPr>
          <a:xfrm>
            <a:off x="18009600" y="30551425"/>
            <a:ext cx="3509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t>Cost Analysis from Sherweb</a:t>
            </a:r>
            <a:endParaRPr sz="2000"/>
          </a:p>
        </p:txBody>
      </p:sp>
      <p:pic>
        <p:nvPicPr>
          <p:cNvPr id="84" name="Google Shape;84;p1"/>
          <p:cNvPicPr preferRelativeResize="0"/>
          <p:nvPr/>
        </p:nvPicPr>
        <p:blipFill>
          <a:blip r:embed="rId8">
            <a:alphaModFix/>
          </a:blip>
          <a:stretch>
            <a:fillRect/>
          </a:stretch>
        </p:blipFill>
        <p:spPr>
          <a:xfrm>
            <a:off x="6816413" y="26097399"/>
            <a:ext cx="6524627" cy="4894387"/>
          </a:xfrm>
          <a:prstGeom prst="rect">
            <a:avLst/>
          </a:prstGeom>
          <a:noFill/>
          <a:ln>
            <a:noFill/>
          </a:ln>
        </p:spPr>
      </p:pic>
      <p:sp>
        <p:nvSpPr>
          <p:cNvPr id="85" name="Google Shape;85;p1"/>
          <p:cNvSpPr txBox="1"/>
          <p:nvPr/>
        </p:nvSpPr>
        <p:spPr>
          <a:xfrm>
            <a:off x="36307625" y="16657850"/>
            <a:ext cx="7115100" cy="7720800"/>
          </a:xfrm>
          <a:prstGeom prst="rect">
            <a:avLst/>
          </a:prstGeom>
          <a:noFill/>
          <a:ln>
            <a:noFill/>
          </a:ln>
        </p:spPr>
        <p:txBody>
          <a:bodyPr anchorCtr="0" anchor="t" bIns="91425" lIns="91425" spcFirstLastPara="1" rIns="91425" wrap="square" tIns="91425">
            <a:spAutoFit/>
          </a:bodyPr>
          <a:lstStyle/>
          <a:p>
            <a:pPr indent="-114300" lvl="0" marL="228600" rtl="0" algn="l">
              <a:lnSpc>
                <a:spcPct val="90000"/>
              </a:lnSpc>
              <a:spcBef>
                <a:spcPts val="0"/>
              </a:spcBef>
              <a:spcAft>
                <a:spcPts val="0"/>
              </a:spcAft>
              <a:buClr>
                <a:srgbClr val="3F3F3F"/>
              </a:buClr>
              <a:buSzPts val="1800"/>
              <a:buFont typeface="Arial"/>
              <a:buNone/>
            </a:pPr>
            <a:r>
              <a:rPr lang="en-US" sz="3400">
                <a:solidFill>
                  <a:schemeClr val="dk1"/>
                </a:solidFill>
                <a:latin typeface="Calibri"/>
                <a:ea typeface="Calibri"/>
                <a:cs typeface="Calibri"/>
                <a:sym typeface="Calibri"/>
              </a:rPr>
              <a:t>-</a:t>
            </a:r>
            <a:r>
              <a:rPr b="1" lang="en-US" sz="3400">
                <a:solidFill>
                  <a:schemeClr val="dk1"/>
                </a:solidFill>
                <a:latin typeface="Calibri"/>
                <a:ea typeface="Calibri"/>
                <a:cs typeface="Calibri"/>
                <a:sym typeface="Calibri"/>
              </a:rPr>
              <a:t>IAM</a:t>
            </a:r>
            <a:r>
              <a:rPr lang="en-US" sz="3400">
                <a:solidFill>
                  <a:schemeClr val="dk1"/>
                </a:solidFill>
                <a:latin typeface="Calibri"/>
                <a:ea typeface="Calibri"/>
                <a:cs typeface="Calibri"/>
                <a:sym typeface="Calibri"/>
              </a:rPr>
              <a:t>: Assign User roles and policies to comply with  C.I.A best practice.</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rPr lang="en-US" sz="3400">
                <a:solidFill>
                  <a:schemeClr val="dk1"/>
                </a:solidFill>
                <a:latin typeface="Calibri"/>
                <a:ea typeface="Calibri"/>
                <a:cs typeface="Calibri"/>
                <a:sym typeface="Calibri"/>
              </a:rPr>
              <a:t>-</a:t>
            </a:r>
            <a:r>
              <a:rPr b="1" lang="en-US" sz="3400">
                <a:solidFill>
                  <a:schemeClr val="dk1"/>
                </a:solidFill>
                <a:latin typeface="Calibri"/>
                <a:ea typeface="Calibri"/>
                <a:cs typeface="Calibri"/>
                <a:sym typeface="Calibri"/>
              </a:rPr>
              <a:t>Cloudtrail</a:t>
            </a:r>
            <a:r>
              <a:rPr lang="en-US" sz="3400">
                <a:solidFill>
                  <a:schemeClr val="dk1"/>
                </a:solidFill>
                <a:latin typeface="Calibri"/>
                <a:ea typeface="Calibri"/>
                <a:cs typeface="Calibri"/>
                <a:sym typeface="Calibri"/>
              </a:rPr>
              <a:t>: To trace and monitor movement across AWS.</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rPr lang="en-US" sz="3400">
                <a:solidFill>
                  <a:schemeClr val="dk1"/>
                </a:solidFill>
                <a:latin typeface="Calibri"/>
                <a:ea typeface="Calibri"/>
                <a:cs typeface="Calibri"/>
                <a:sym typeface="Calibri"/>
              </a:rPr>
              <a:t>-</a:t>
            </a:r>
            <a:r>
              <a:rPr b="1" lang="en-US" sz="3400">
                <a:solidFill>
                  <a:schemeClr val="dk1"/>
                </a:solidFill>
                <a:latin typeface="Calibri"/>
                <a:ea typeface="Calibri"/>
                <a:cs typeface="Calibri"/>
                <a:sym typeface="Calibri"/>
              </a:rPr>
              <a:t>Lambda</a:t>
            </a:r>
            <a:r>
              <a:rPr lang="en-US" sz="3400">
                <a:solidFill>
                  <a:schemeClr val="dk1"/>
                </a:solidFill>
                <a:latin typeface="Calibri"/>
                <a:ea typeface="Calibri"/>
                <a:cs typeface="Calibri"/>
                <a:sym typeface="Calibri"/>
              </a:rPr>
              <a:t>:  Assign Functions and API Gateways with set parameters.</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rPr lang="en-US" sz="3400">
                <a:solidFill>
                  <a:schemeClr val="dk1"/>
                </a:solidFill>
                <a:latin typeface="Calibri"/>
                <a:ea typeface="Calibri"/>
                <a:cs typeface="Calibri"/>
                <a:sym typeface="Calibri"/>
              </a:rPr>
              <a:t>-</a:t>
            </a:r>
            <a:r>
              <a:rPr b="1" lang="en-US" sz="3400">
                <a:solidFill>
                  <a:schemeClr val="dk1"/>
                </a:solidFill>
                <a:latin typeface="Calibri"/>
                <a:ea typeface="Calibri"/>
                <a:cs typeface="Calibri"/>
                <a:sym typeface="Calibri"/>
              </a:rPr>
              <a:t>S3 Bucket</a:t>
            </a:r>
            <a:r>
              <a:rPr lang="en-US" sz="3400">
                <a:solidFill>
                  <a:schemeClr val="dk1"/>
                </a:solidFill>
                <a:latin typeface="Calibri"/>
                <a:ea typeface="Calibri"/>
                <a:cs typeface="Calibri"/>
                <a:sym typeface="Calibri"/>
              </a:rPr>
              <a:t>:  Store our objects with set parameters revoking  public access.</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t/>
            </a:r>
            <a:endParaRPr sz="3400">
              <a:solidFill>
                <a:schemeClr val="dk1"/>
              </a:solidFill>
              <a:latin typeface="Calibri"/>
              <a:ea typeface="Calibri"/>
              <a:cs typeface="Calibri"/>
              <a:sym typeface="Calibri"/>
            </a:endParaRPr>
          </a:p>
          <a:p>
            <a:pPr indent="-114300" lvl="0" marL="228600" rtl="0" algn="l">
              <a:lnSpc>
                <a:spcPct val="90000"/>
              </a:lnSpc>
              <a:spcBef>
                <a:spcPts val="0"/>
              </a:spcBef>
              <a:spcAft>
                <a:spcPts val="0"/>
              </a:spcAft>
              <a:buClr>
                <a:srgbClr val="3F3F3F"/>
              </a:buClr>
              <a:buSzPts val="1800"/>
              <a:buFont typeface="Arial"/>
              <a:buNone/>
            </a:pPr>
            <a:r>
              <a:rPr lang="en-US" sz="3400">
                <a:solidFill>
                  <a:schemeClr val="dk1"/>
                </a:solidFill>
                <a:latin typeface="Calibri"/>
                <a:ea typeface="Calibri"/>
                <a:cs typeface="Calibri"/>
                <a:sym typeface="Calibri"/>
              </a:rPr>
              <a:t>-</a:t>
            </a:r>
            <a:r>
              <a:rPr b="1" lang="en-US" sz="3400">
                <a:solidFill>
                  <a:schemeClr val="dk1"/>
                </a:solidFill>
                <a:latin typeface="Calibri"/>
                <a:ea typeface="Calibri"/>
                <a:cs typeface="Calibri"/>
                <a:sym typeface="Calibri"/>
              </a:rPr>
              <a:t>Amplify</a:t>
            </a:r>
            <a:r>
              <a:rPr lang="en-US" sz="3400">
                <a:solidFill>
                  <a:schemeClr val="dk1"/>
                </a:solidFill>
                <a:latin typeface="Calibri"/>
                <a:ea typeface="Calibri"/>
                <a:cs typeface="Calibri"/>
                <a:sym typeface="Calibri"/>
              </a:rPr>
              <a:t>: Securely deploy our app with automatic security updates, encryption, IAM, Application-level security and compliance.</a:t>
            </a:r>
            <a:endParaRPr>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