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jieWjozy9anfQCnoVx9nOsjTGlm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 name="Shape 20"/>
        <p:cNvGrpSpPr/>
        <p:nvPr/>
      </p:nvGrpSpPr>
      <p:grpSpPr>
        <a:xfrm>
          <a:off x="0" y="0"/>
          <a:ext cx="0" cy="0"/>
          <a:chOff x="0" y="0"/>
          <a:chExt cx="0" cy="0"/>
        </a:xfrm>
      </p:grpSpPr>
      <p:sp>
        <p:nvSpPr>
          <p:cNvPr id="21" name="Google Shape;21;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type="blank">
  <p:cSld name="BLANK">
    <p:bg>
      <p:bgPr>
        <a:solidFill>
          <a:srgbClr val="F2F2F2"/>
        </a:solidFill>
      </p:bgPr>
    </p:bg>
    <p:spTree>
      <p:nvGrpSpPr>
        <p:cNvPr id="6" name="Shape 6"/>
        <p:cNvGrpSpPr/>
        <p:nvPr/>
      </p:nvGrpSpPr>
      <p:grpSpPr>
        <a:xfrm>
          <a:off x="0" y="0"/>
          <a:ext cx="0" cy="0"/>
          <a:chOff x="0" y="0"/>
          <a:chExt cx="0" cy="0"/>
        </a:xfrm>
      </p:grpSpPr>
      <p:pic>
        <p:nvPicPr>
          <p:cNvPr descr="A close up of a sign&#10;&#10;Description automatically generated" id="7" name="Google Shape;7;p8"/>
          <p:cNvPicPr preferRelativeResize="0"/>
          <p:nvPr/>
        </p:nvPicPr>
        <p:blipFill rotWithShape="1">
          <a:blip r:embed="rId2">
            <a:alphaModFix/>
          </a:blip>
          <a:srcRect b="0" l="0" r="0" t="0"/>
          <a:stretch/>
        </p:blipFill>
        <p:spPr>
          <a:xfrm>
            <a:off x="994221" y="30227620"/>
            <a:ext cx="2651530" cy="2276856"/>
          </a:xfrm>
          <a:prstGeom prst="rect">
            <a:avLst/>
          </a:prstGeom>
          <a:noFill/>
          <a:ln>
            <a:noFill/>
          </a:ln>
        </p:spPr>
      </p:pic>
      <p:sp>
        <p:nvSpPr>
          <p:cNvPr id="8" name="Google Shape;8;p8"/>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sp>
        <p:nvSpPr>
          <p:cNvPr id="9" name="Google Shape;9;p8"/>
          <p:cNvSpPr/>
          <p:nvPr/>
        </p:nvSpPr>
        <p:spPr>
          <a:xfrm>
            <a:off x="0" y="29233911"/>
            <a:ext cx="43891200" cy="395021"/>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6480" u="none" cap="none" strike="noStrike">
              <a:solidFill>
                <a:schemeClr val="lt1"/>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p:cSld name="Blank2">
    <p:bg>
      <p:bgPr>
        <a:blipFill>
          <a:blip r:embed="rId2">
            <a:alphaModFix/>
          </a:blip>
          <a:stretch>
            <a:fillRect/>
          </a:stretch>
        </a:blipFill>
      </p:bgPr>
    </p:bg>
    <p:spTree>
      <p:nvGrpSpPr>
        <p:cNvPr id="10" name="Shape 10"/>
        <p:cNvGrpSpPr/>
        <p:nvPr/>
      </p:nvGrpSpPr>
      <p:grpSpPr>
        <a:xfrm>
          <a:off x="0" y="0"/>
          <a:ext cx="0" cy="0"/>
          <a:chOff x="0" y="0"/>
          <a:chExt cx="0" cy="0"/>
        </a:xfrm>
      </p:grpSpPr>
      <p:sp>
        <p:nvSpPr>
          <p:cNvPr id="11" name="Google Shape;11;p9"/>
          <p:cNvSpPr/>
          <p:nvPr/>
        </p:nvSpPr>
        <p:spPr>
          <a:xfrm>
            <a:off x="0" y="29233911"/>
            <a:ext cx="43891200" cy="395021"/>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480">
              <a:solidFill>
                <a:schemeClr val="lt1"/>
              </a:solidFill>
              <a:latin typeface="Calibri"/>
              <a:ea typeface="Calibri"/>
              <a:cs typeface="Calibri"/>
              <a:sym typeface="Calibri"/>
            </a:endParaRPr>
          </a:p>
        </p:txBody>
      </p:sp>
      <p:sp>
        <p:nvSpPr>
          <p:cNvPr id="12" name="Google Shape;12;p9"/>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3" name="Google Shape;13;p9"/>
          <p:cNvPicPr preferRelativeResize="0"/>
          <p:nvPr/>
        </p:nvPicPr>
        <p:blipFill rotWithShape="1">
          <a:blip r:embed="rId3">
            <a:alphaModFix/>
          </a:blip>
          <a:srcRect b="0" l="0" r="0" t="0"/>
          <a:stretch/>
        </p:blipFill>
        <p:spPr>
          <a:xfrm>
            <a:off x="994221" y="30229645"/>
            <a:ext cx="2646812" cy="227280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4" name="Shape 14"/>
        <p:cNvGrpSpPr/>
        <p:nvPr/>
      </p:nvGrpSpPr>
      <p:grpSpPr>
        <a:xfrm>
          <a:off x="0" y="0"/>
          <a:ext cx="0" cy="0"/>
          <a:chOff x="0" y="0"/>
          <a:chExt cx="0" cy="0"/>
        </a:xfrm>
      </p:grpSpPr>
      <p:pic>
        <p:nvPicPr>
          <p:cNvPr descr="A picture containing drawing&#10;&#10;Description automatically generated" id="15" name="Google Shape;15;p15"/>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
        <p:nvSpPr>
          <p:cNvPr id="16" name="Google Shape;16;p15"/>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7" name="Shape 17"/>
        <p:cNvGrpSpPr/>
        <p:nvPr/>
      </p:nvGrpSpPr>
      <p:grpSpPr>
        <a:xfrm>
          <a:off x="0" y="0"/>
          <a:ext cx="0" cy="0"/>
          <a:chOff x="0" y="0"/>
          <a:chExt cx="0" cy="0"/>
        </a:xfrm>
      </p:grpSpPr>
      <p:pic>
        <p:nvPicPr>
          <p:cNvPr descr="A close up of a sign&#10;&#10;Description automatically generated" id="18" name="Google Shape;18;p16"/>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
        <p:nvSpPr>
          <p:cNvPr id="19" name="Google Shape;19;p16"/>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5.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9.png"/><Relationship Id="rId10" Type="http://schemas.openxmlformats.org/officeDocument/2006/relationships/hyperlink" Target="https://www.youtube.com/watch?v=GhZpSYQ6F9M&amp;t=2804s" TargetMode="External"/><Relationship Id="rId13" Type="http://schemas.openxmlformats.org/officeDocument/2006/relationships/image" Target="../media/image8.png"/><Relationship Id="rId12"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3.jpg"/><Relationship Id="rId4" Type="http://schemas.openxmlformats.org/officeDocument/2006/relationships/image" Target="../media/image7.png"/><Relationship Id="rId9" Type="http://schemas.openxmlformats.org/officeDocument/2006/relationships/hyperlink" Target="https://www.eventbox.dev/published/lesson/innovator-island/index.html" TargetMode="External"/><Relationship Id="rId14" Type="http://schemas.openxmlformats.org/officeDocument/2006/relationships/image" Target="../media/image14.png"/><Relationship Id="rId5" Type="http://schemas.openxmlformats.org/officeDocument/2006/relationships/image" Target="../media/image16.png"/><Relationship Id="rId6" Type="http://schemas.openxmlformats.org/officeDocument/2006/relationships/image" Target="../media/image15.png"/><Relationship Id="rId7" Type="http://schemas.openxmlformats.org/officeDocument/2006/relationships/image" Target="../media/image13.png"/><Relationship Id="rId8"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3" name="Shape 23"/>
        <p:cNvGrpSpPr/>
        <p:nvPr/>
      </p:nvGrpSpPr>
      <p:grpSpPr>
        <a:xfrm>
          <a:off x="0" y="0"/>
          <a:ext cx="0" cy="0"/>
          <a:chOff x="0" y="0"/>
          <a:chExt cx="0" cy="0"/>
        </a:xfrm>
      </p:grpSpPr>
      <p:sp>
        <p:nvSpPr>
          <p:cNvPr id="24" name="Google Shape;24;p2"/>
          <p:cNvSpPr txBox="1"/>
          <p:nvPr/>
        </p:nvSpPr>
        <p:spPr>
          <a:xfrm>
            <a:off x="9601200" y="617630"/>
            <a:ext cx="24688800" cy="227806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8800">
                <a:solidFill>
                  <a:schemeClr val="lt1"/>
                </a:solidFill>
                <a:latin typeface="Arial"/>
                <a:ea typeface="Arial"/>
                <a:cs typeface="Arial"/>
                <a:sym typeface="Arial"/>
              </a:rPr>
              <a:t>FIU Department of Engineering &amp; Computing</a:t>
            </a:r>
            <a:endParaRPr sz="7200">
              <a:solidFill>
                <a:schemeClr val="lt1"/>
              </a:solidFill>
              <a:latin typeface="Arial"/>
              <a:ea typeface="Arial"/>
              <a:cs typeface="Arial"/>
              <a:sym typeface="Arial"/>
            </a:endParaRPr>
          </a:p>
          <a:p>
            <a:pPr indent="0" lvl="0" marL="0" marR="0" rtl="0" algn="ctr">
              <a:spcBef>
                <a:spcPts val="0"/>
              </a:spcBef>
              <a:spcAft>
                <a:spcPts val="0"/>
              </a:spcAft>
              <a:buNone/>
            </a:pPr>
            <a:r>
              <a:rPr i="1" lang="en-US" sz="5400">
                <a:solidFill>
                  <a:schemeClr val="lt1"/>
                </a:solidFill>
                <a:latin typeface="Arial"/>
                <a:ea typeface="Arial"/>
                <a:cs typeface="Arial"/>
                <a:sym typeface="Arial"/>
              </a:rPr>
              <a:t>Spring 2023 Senior Design Project</a:t>
            </a:r>
            <a:endParaRPr sz="7200">
              <a:solidFill>
                <a:schemeClr val="lt1"/>
              </a:solidFill>
              <a:latin typeface="Arial"/>
              <a:ea typeface="Arial"/>
              <a:cs typeface="Arial"/>
              <a:sym typeface="Arial"/>
            </a:endParaRPr>
          </a:p>
        </p:txBody>
      </p:sp>
      <p:sp>
        <p:nvSpPr>
          <p:cNvPr id="25" name="Google Shape;25;p2"/>
          <p:cNvSpPr txBox="1"/>
          <p:nvPr/>
        </p:nvSpPr>
        <p:spPr>
          <a:xfrm>
            <a:off x="4343400" y="2979162"/>
            <a:ext cx="35204400" cy="68859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Clr>
                <a:schemeClr val="lt1"/>
              </a:buClr>
              <a:buSzPts val="9600"/>
              <a:buFont typeface="Arial"/>
              <a:buNone/>
            </a:pPr>
            <a:r>
              <a:rPr b="1" lang="en-US" sz="9600">
                <a:solidFill>
                  <a:schemeClr val="lt1"/>
                </a:solidFill>
                <a:latin typeface="Arial"/>
                <a:ea typeface="Arial"/>
                <a:cs typeface="Arial"/>
                <a:sym typeface="Arial"/>
              </a:rPr>
              <a:t>Securing a Serverless Server via AWS</a:t>
            </a:r>
            <a:endParaRPr sz="11200">
              <a:solidFill>
                <a:schemeClr val="lt1"/>
              </a:solidFill>
              <a:latin typeface="Arial"/>
              <a:ea typeface="Arial"/>
              <a:cs typeface="Arial"/>
              <a:sym typeface="Arial"/>
            </a:endParaRPr>
          </a:p>
          <a:p>
            <a:pPr indent="0" lvl="0" marL="0" marR="0" rtl="0" algn="ctr">
              <a:spcBef>
                <a:spcPts val="700"/>
              </a:spcBef>
              <a:spcAft>
                <a:spcPts val="0"/>
              </a:spcAft>
              <a:buClr>
                <a:schemeClr val="lt1"/>
              </a:buClr>
              <a:buSzPts val="3500"/>
              <a:buFont typeface="Arial"/>
              <a:buNone/>
            </a:pPr>
            <a:r>
              <a:rPr b="1" lang="en-US" sz="3500">
                <a:solidFill>
                  <a:schemeClr val="lt1"/>
                </a:solidFill>
                <a:latin typeface="Arial"/>
                <a:ea typeface="Arial"/>
                <a:cs typeface="Arial"/>
                <a:sym typeface="Arial"/>
              </a:rPr>
              <a:t>Student: Nicholas Sadiku </a:t>
            </a:r>
            <a:endParaRPr sz="11200">
              <a:solidFill>
                <a:schemeClr val="lt1"/>
              </a:solidFill>
              <a:latin typeface="Arial"/>
              <a:ea typeface="Arial"/>
              <a:cs typeface="Arial"/>
              <a:sym typeface="Arial"/>
            </a:endParaRPr>
          </a:p>
          <a:p>
            <a:pPr indent="0" lvl="0" marL="0" marR="0" rtl="0" algn="ctr">
              <a:spcBef>
                <a:spcPts val="700"/>
              </a:spcBef>
              <a:spcAft>
                <a:spcPts val="0"/>
              </a:spcAft>
              <a:buClr>
                <a:schemeClr val="lt1"/>
              </a:buClr>
              <a:buSzPts val="3500"/>
              <a:buFont typeface="Arial"/>
              <a:buNone/>
            </a:pPr>
            <a:r>
              <a:rPr b="1" lang="en-US" sz="3500">
                <a:solidFill>
                  <a:schemeClr val="lt1"/>
                </a:solidFill>
                <a:latin typeface="Arial"/>
                <a:ea typeface="Arial"/>
                <a:cs typeface="Arial"/>
                <a:sym typeface="Arial"/>
              </a:rPr>
              <a:t>Mentor:</a:t>
            </a:r>
            <a:r>
              <a:rPr b="1" i="1" lang="en-US" sz="3500">
                <a:solidFill>
                  <a:schemeClr val="lt1"/>
                </a:solidFill>
                <a:latin typeface="Arial"/>
                <a:ea typeface="Arial"/>
                <a:cs typeface="Arial"/>
                <a:sym typeface="Arial"/>
              </a:rPr>
              <a:t> </a:t>
            </a:r>
            <a:r>
              <a:rPr lang="en-US" sz="3500">
                <a:solidFill>
                  <a:schemeClr val="lt1"/>
                </a:solidFill>
                <a:latin typeface="Arial"/>
                <a:ea typeface="Arial"/>
                <a:cs typeface="Arial"/>
                <a:sym typeface="Arial"/>
              </a:rPr>
              <a:t>James Beswick &amp; </a:t>
            </a:r>
            <a:r>
              <a:rPr i="1" lang="en-US" sz="3500">
                <a:solidFill>
                  <a:schemeClr val="lt1"/>
                </a:solidFill>
                <a:latin typeface="Arial"/>
                <a:ea typeface="Arial"/>
                <a:cs typeface="Arial"/>
                <a:sym typeface="Arial"/>
              </a:rPr>
              <a:t>Amazon Web Services Support</a:t>
            </a:r>
            <a:endParaRPr sz="11200">
              <a:solidFill>
                <a:schemeClr val="lt1"/>
              </a:solidFill>
              <a:latin typeface="Arial"/>
              <a:ea typeface="Arial"/>
              <a:cs typeface="Arial"/>
              <a:sym typeface="Arial"/>
            </a:endParaRPr>
          </a:p>
          <a:p>
            <a:pPr indent="0" lvl="0" marL="0" marR="0" rtl="0" algn="ctr">
              <a:spcBef>
                <a:spcPts val="700"/>
              </a:spcBef>
              <a:spcAft>
                <a:spcPts val="0"/>
              </a:spcAft>
              <a:buClr>
                <a:schemeClr val="lt1"/>
              </a:buClr>
              <a:buSzPts val="3500"/>
              <a:buFont typeface="Arial"/>
              <a:buNone/>
            </a:pPr>
            <a:r>
              <a:rPr b="1" lang="en-US" sz="3500">
                <a:solidFill>
                  <a:schemeClr val="lt1"/>
                </a:solidFill>
                <a:latin typeface="Arial"/>
                <a:ea typeface="Arial"/>
                <a:cs typeface="Arial"/>
                <a:sym typeface="Arial"/>
              </a:rPr>
              <a:t>Instructor/Faculty:</a:t>
            </a:r>
            <a:r>
              <a:rPr b="1" i="1" lang="en-US" sz="3500">
                <a:solidFill>
                  <a:schemeClr val="lt1"/>
                </a:solidFill>
                <a:latin typeface="Arial"/>
                <a:ea typeface="Arial"/>
                <a:cs typeface="Arial"/>
                <a:sym typeface="Arial"/>
              </a:rPr>
              <a:t> </a:t>
            </a:r>
            <a:r>
              <a:rPr b="1" lang="en-US" sz="3500">
                <a:solidFill>
                  <a:schemeClr val="lt1"/>
                </a:solidFill>
                <a:latin typeface="Arial"/>
                <a:ea typeface="Arial"/>
                <a:cs typeface="Arial"/>
                <a:sym typeface="Arial"/>
              </a:rPr>
              <a:t>Seyedmasoud Sadjadi</a:t>
            </a:r>
            <a:endParaRPr sz="11200">
              <a:solidFill>
                <a:schemeClr val="lt1"/>
              </a:solidFill>
              <a:latin typeface="Arial"/>
              <a:ea typeface="Arial"/>
              <a:cs typeface="Arial"/>
              <a:sym typeface="Arial"/>
            </a:endParaRPr>
          </a:p>
          <a:p>
            <a:pPr indent="0" lvl="0" marL="0" marR="0" rtl="0" algn="ctr">
              <a:spcBef>
                <a:spcPts val="0"/>
              </a:spcBef>
              <a:spcAft>
                <a:spcPts val="0"/>
              </a:spcAft>
              <a:buClr>
                <a:schemeClr val="dk1"/>
              </a:buClr>
              <a:buSzPts val="11200"/>
              <a:buFont typeface="Arial"/>
              <a:buNone/>
            </a:pPr>
            <a:br>
              <a:rPr lang="en-US" sz="11200">
                <a:solidFill>
                  <a:schemeClr val="dk1"/>
                </a:solidFill>
                <a:latin typeface="Arial"/>
                <a:ea typeface="Arial"/>
                <a:cs typeface="Arial"/>
                <a:sym typeface="Arial"/>
              </a:rPr>
            </a:br>
            <a:endParaRPr sz="11200">
              <a:solidFill>
                <a:schemeClr val="dk1"/>
              </a:solidFill>
              <a:latin typeface="Arial"/>
              <a:ea typeface="Arial"/>
              <a:cs typeface="Arial"/>
              <a:sym typeface="Arial"/>
            </a:endParaRPr>
          </a:p>
        </p:txBody>
      </p:sp>
      <p:sp>
        <p:nvSpPr>
          <p:cNvPr id="26" name="Google Shape;26;p2"/>
          <p:cNvSpPr txBox="1"/>
          <p:nvPr/>
        </p:nvSpPr>
        <p:spPr>
          <a:xfrm>
            <a:off x="5537494" y="31354173"/>
            <a:ext cx="21516300" cy="813600"/>
          </a:xfrm>
          <a:prstGeom prst="rect">
            <a:avLst/>
          </a:prstGeom>
          <a:noFill/>
          <a:ln>
            <a:noFill/>
          </a:ln>
        </p:spPr>
        <p:txBody>
          <a:bodyPr anchorCtr="0" anchor="t" bIns="36975" lIns="73975" spcFirstLastPara="1" rIns="73975" wrap="square" tIns="36975">
            <a:spAutoFit/>
          </a:bodyPr>
          <a:lstStyle/>
          <a:p>
            <a:pPr indent="0" lvl="0" marL="0" rtl="0" algn="l">
              <a:spcBef>
                <a:spcPts val="0"/>
              </a:spcBef>
              <a:spcAft>
                <a:spcPts val="0"/>
              </a:spcAft>
              <a:buClr>
                <a:srgbClr val="3333CC"/>
              </a:buClr>
              <a:buSzPts val="2400"/>
              <a:buFont typeface="Arial"/>
              <a:buNone/>
            </a:pPr>
            <a:r>
              <a:rPr lang="en-US" sz="2400">
                <a:solidFill>
                  <a:schemeClr val="lt1"/>
                </a:solidFill>
              </a:rPr>
              <a:t>The material presented in this poster is based upon the work supported by James Beswick (</a:t>
            </a:r>
            <a:r>
              <a:rPr i="1" lang="en-US" sz="2400">
                <a:solidFill>
                  <a:schemeClr val="lt1"/>
                </a:solidFill>
              </a:rPr>
              <a:t>AWS Development Team Staff</a:t>
            </a:r>
            <a:r>
              <a:rPr lang="en-US" sz="2400">
                <a:solidFill>
                  <a:schemeClr val="lt1"/>
                </a:solidFill>
              </a:rPr>
              <a:t>), Sebastian Pina, Marcos Yauner, and Carlos Leal . We/I thank James Beswick for his/her/their assistance and mentorship that I/we received throughout the senior design project.</a:t>
            </a:r>
            <a:endParaRPr sz="11200">
              <a:solidFill>
                <a:schemeClr val="dk1"/>
              </a:solidFill>
              <a:latin typeface="Arial"/>
              <a:ea typeface="Arial"/>
              <a:cs typeface="Arial"/>
              <a:sym typeface="Arial"/>
            </a:endParaRPr>
          </a:p>
        </p:txBody>
      </p:sp>
      <p:sp>
        <p:nvSpPr>
          <p:cNvPr id="27" name="Google Shape;27;p2"/>
          <p:cNvSpPr txBox="1"/>
          <p:nvPr/>
        </p:nvSpPr>
        <p:spPr>
          <a:xfrm>
            <a:off x="7732054" y="30770278"/>
            <a:ext cx="4578237" cy="547919"/>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00FFFF"/>
                </a:solidFill>
                <a:latin typeface="Arial"/>
                <a:ea typeface="Arial"/>
                <a:cs typeface="Arial"/>
                <a:sym typeface="Arial"/>
              </a:rPr>
              <a:t>ACKNOWLEDGEMENT</a:t>
            </a:r>
            <a:endParaRPr/>
          </a:p>
        </p:txBody>
      </p:sp>
      <p:sp>
        <p:nvSpPr>
          <p:cNvPr id="28" name="Google Shape;28;p2"/>
          <p:cNvSpPr txBox="1"/>
          <p:nvPr/>
        </p:nvSpPr>
        <p:spPr>
          <a:xfrm>
            <a:off x="5891647" y="6920483"/>
            <a:ext cx="4114800"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PROBLEM</a:t>
            </a:r>
            <a:endParaRPr/>
          </a:p>
        </p:txBody>
      </p:sp>
      <p:sp>
        <p:nvSpPr>
          <p:cNvPr id="29" name="Google Shape;29;p2"/>
          <p:cNvSpPr txBox="1"/>
          <p:nvPr/>
        </p:nvSpPr>
        <p:spPr>
          <a:xfrm>
            <a:off x="31002767" y="13515818"/>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CURRENT SYSTEM</a:t>
            </a:r>
            <a:endParaRPr/>
          </a:p>
        </p:txBody>
      </p:sp>
      <p:sp>
        <p:nvSpPr>
          <p:cNvPr id="30" name="Google Shape;30;p2"/>
          <p:cNvSpPr txBox="1"/>
          <p:nvPr/>
        </p:nvSpPr>
        <p:spPr>
          <a:xfrm>
            <a:off x="5095859" y="14068046"/>
            <a:ext cx="4114800"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REQUIREMENTS</a:t>
            </a:r>
            <a:endParaRPr/>
          </a:p>
        </p:txBody>
      </p:sp>
      <p:sp>
        <p:nvSpPr>
          <p:cNvPr id="31" name="Google Shape;31;p2"/>
          <p:cNvSpPr txBox="1"/>
          <p:nvPr/>
        </p:nvSpPr>
        <p:spPr>
          <a:xfrm>
            <a:off x="19762922" y="6919735"/>
            <a:ext cx="4114800" cy="1013431"/>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50">
                <a:solidFill>
                  <a:schemeClr val="lt2"/>
                </a:solidFill>
                <a:latin typeface="Arial"/>
                <a:ea typeface="Arial"/>
                <a:cs typeface="Arial"/>
                <a:sym typeface="Arial"/>
              </a:rPr>
              <a:t>SYSTEM/OBJECT DESIGN</a:t>
            </a:r>
            <a:endParaRPr/>
          </a:p>
        </p:txBody>
      </p:sp>
      <p:sp>
        <p:nvSpPr>
          <p:cNvPr id="32" name="Google Shape;32;p2"/>
          <p:cNvSpPr txBox="1"/>
          <p:nvPr/>
        </p:nvSpPr>
        <p:spPr>
          <a:xfrm>
            <a:off x="35427998" y="6919733"/>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t/>
            </a:r>
            <a:endParaRPr b="1" sz="3050">
              <a:solidFill>
                <a:schemeClr val="lt2"/>
              </a:solidFill>
              <a:latin typeface="Arial"/>
              <a:ea typeface="Arial"/>
              <a:cs typeface="Arial"/>
              <a:sym typeface="Arial"/>
            </a:endParaRPr>
          </a:p>
        </p:txBody>
      </p:sp>
      <p:sp>
        <p:nvSpPr>
          <p:cNvPr id="33" name="Google Shape;33;p2"/>
          <p:cNvSpPr txBox="1"/>
          <p:nvPr/>
        </p:nvSpPr>
        <p:spPr>
          <a:xfrm>
            <a:off x="20274112" y="13422474"/>
            <a:ext cx="4114800" cy="5442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50">
                <a:solidFill>
                  <a:srgbClr val="F2F2F2"/>
                </a:solidFill>
              </a:rPr>
              <a:t>RISK ANALYSIS</a:t>
            </a:r>
            <a:endParaRPr b="1" sz="3050">
              <a:solidFill>
                <a:srgbClr val="F2F2F2"/>
              </a:solidFill>
            </a:endParaRPr>
          </a:p>
        </p:txBody>
      </p:sp>
      <p:sp>
        <p:nvSpPr>
          <p:cNvPr id="34" name="Google Shape;34;p2"/>
          <p:cNvSpPr txBox="1"/>
          <p:nvPr/>
        </p:nvSpPr>
        <p:spPr>
          <a:xfrm>
            <a:off x="5891647" y="23219346"/>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VERIFICATION</a:t>
            </a:r>
            <a:endParaRPr/>
          </a:p>
        </p:txBody>
      </p:sp>
      <p:sp>
        <p:nvSpPr>
          <p:cNvPr id="35" name="Google Shape;35;p2"/>
          <p:cNvSpPr txBox="1"/>
          <p:nvPr/>
        </p:nvSpPr>
        <p:spPr>
          <a:xfrm>
            <a:off x="19409654" y="22717608"/>
            <a:ext cx="4114800" cy="544200"/>
          </a:xfrm>
          <a:prstGeom prst="rect">
            <a:avLst/>
          </a:prstGeom>
          <a:noFill/>
          <a:ln>
            <a:noFill/>
          </a:ln>
        </p:spPr>
        <p:txBody>
          <a:bodyPr anchorCtr="0" anchor="t" bIns="36975" lIns="73975" spcFirstLastPara="1" rIns="73975" wrap="square" tIns="36975">
            <a:spAutoFit/>
          </a:bodyPr>
          <a:lstStyle/>
          <a:p>
            <a:pPr indent="0" lvl="0" marL="0" rtl="0" algn="ctr">
              <a:spcBef>
                <a:spcPts val="0"/>
              </a:spcBef>
              <a:spcAft>
                <a:spcPts val="0"/>
              </a:spcAft>
              <a:buClr>
                <a:schemeClr val="dk1"/>
              </a:buClr>
              <a:buFont typeface="Arial"/>
              <a:buNone/>
            </a:pPr>
            <a:r>
              <a:rPr b="1" lang="en-US" sz="3050">
                <a:solidFill>
                  <a:schemeClr val="lt2"/>
                </a:solidFill>
              </a:rPr>
              <a:t>RISK CONTROLS</a:t>
            </a:r>
            <a:endParaRPr/>
          </a:p>
        </p:txBody>
      </p:sp>
      <p:sp>
        <p:nvSpPr>
          <p:cNvPr id="36" name="Google Shape;36;p2"/>
          <p:cNvSpPr txBox="1"/>
          <p:nvPr/>
        </p:nvSpPr>
        <p:spPr>
          <a:xfrm>
            <a:off x="33666547" y="23258744"/>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REFERENCES</a:t>
            </a:r>
            <a:endParaRPr/>
          </a:p>
        </p:txBody>
      </p:sp>
      <p:sp>
        <p:nvSpPr>
          <p:cNvPr id="37" name="Google Shape;37;p2"/>
          <p:cNvSpPr txBox="1"/>
          <p:nvPr/>
        </p:nvSpPr>
        <p:spPr>
          <a:xfrm>
            <a:off x="1306513" y="1136650"/>
            <a:ext cx="3181350" cy="78483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chemeClr val="dk1"/>
              </a:buClr>
              <a:buSzPts val="4500"/>
              <a:buFont typeface="Arial"/>
              <a:buNone/>
            </a:pPr>
            <a:r>
              <a:t/>
            </a:r>
            <a:endParaRPr sz="4500">
              <a:solidFill>
                <a:schemeClr val="lt1"/>
              </a:solidFill>
              <a:latin typeface="Arial"/>
              <a:ea typeface="Arial"/>
              <a:cs typeface="Arial"/>
              <a:sym typeface="Arial"/>
            </a:endParaRPr>
          </a:p>
        </p:txBody>
      </p:sp>
      <p:sp>
        <p:nvSpPr>
          <p:cNvPr id="38" name="Google Shape;38;p2"/>
          <p:cNvSpPr txBox="1"/>
          <p:nvPr/>
        </p:nvSpPr>
        <p:spPr>
          <a:xfrm>
            <a:off x="37987911" y="1006908"/>
            <a:ext cx="459677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Clr>
                <a:schemeClr val="dk1"/>
              </a:buClr>
              <a:buSzPts val="4000"/>
              <a:buFont typeface="Arial"/>
              <a:buNone/>
            </a:pPr>
            <a:r>
              <a:t/>
            </a:r>
            <a:endParaRPr sz="4000">
              <a:solidFill>
                <a:schemeClr val="lt1"/>
              </a:solidFill>
              <a:latin typeface="Arial"/>
              <a:ea typeface="Arial"/>
              <a:cs typeface="Arial"/>
              <a:sym typeface="Arial"/>
            </a:endParaRPr>
          </a:p>
        </p:txBody>
      </p:sp>
      <p:sp>
        <p:nvSpPr>
          <p:cNvPr id="39" name="Google Shape;39;p2"/>
          <p:cNvSpPr txBox="1"/>
          <p:nvPr/>
        </p:nvSpPr>
        <p:spPr>
          <a:xfrm>
            <a:off x="1782446" y="23389890"/>
            <a:ext cx="42012900" cy="5850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i="1" sz="3200">
              <a:solidFill>
                <a:srgbClr val="FFFF00"/>
              </a:solidFill>
              <a:latin typeface="Calibri"/>
              <a:ea typeface="Calibri"/>
              <a:cs typeface="Calibri"/>
              <a:sym typeface="Calibri"/>
            </a:endParaRPr>
          </a:p>
        </p:txBody>
      </p:sp>
      <p:sp>
        <p:nvSpPr>
          <p:cNvPr id="40" name="Google Shape;40;p2"/>
          <p:cNvSpPr txBox="1"/>
          <p:nvPr/>
        </p:nvSpPr>
        <p:spPr>
          <a:xfrm>
            <a:off x="3993059" y="7764916"/>
            <a:ext cx="10270803" cy="59607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3200">
                <a:solidFill>
                  <a:srgbClr val="FFFFFF"/>
                </a:solidFill>
                <a:latin typeface="Arial"/>
                <a:ea typeface="Arial"/>
                <a:cs typeface="Arial"/>
                <a:sym typeface="Arial"/>
              </a:rPr>
              <a:t>Creating a server to host a website can be a complex and expensive process that requires specialized knowledge of server administration, security, and scalability. However, serverless computing through AWS offers a solution to this problem. With serverless computing, developers can write and deploy code without managing servers, making it more cost-effective and scalable. AWS offers several services, such as AWS Lambda, API Gateway, and DynamoDB, that allow developers to build and deploy serverless applications quickly and easily, with high scalability and fault tolerance</a:t>
            </a:r>
            <a:endParaRPr sz="1800">
              <a:solidFill>
                <a:schemeClr val="dk1"/>
              </a:solidFill>
              <a:latin typeface="Calibri"/>
              <a:ea typeface="Calibri"/>
              <a:cs typeface="Calibri"/>
              <a:sym typeface="Calibri"/>
            </a:endParaRPr>
          </a:p>
        </p:txBody>
      </p:sp>
      <p:pic>
        <p:nvPicPr>
          <p:cNvPr descr="Diagram&#10;&#10;Description automatically generated" id="41" name="Google Shape;41;p2"/>
          <p:cNvPicPr preferRelativeResize="0"/>
          <p:nvPr/>
        </p:nvPicPr>
        <p:blipFill rotWithShape="1">
          <a:blip r:embed="rId4">
            <a:alphaModFix/>
          </a:blip>
          <a:srcRect b="0" l="0" r="0" t="0"/>
          <a:stretch/>
        </p:blipFill>
        <p:spPr>
          <a:xfrm>
            <a:off x="15467342" y="8085288"/>
            <a:ext cx="12680471" cy="5015901"/>
          </a:xfrm>
          <a:prstGeom prst="rect">
            <a:avLst/>
          </a:prstGeom>
          <a:noFill/>
          <a:ln>
            <a:noFill/>
          </a:ln>
        </p:spPr>
      </p:pic>
      <p:pic>
        <p:nvPicPr>
          <p:cNvPr descr="A picture containing graphical user interface&#10;&#10;Description automatically generated" id="42" name="Google Shape;42;p2"/>
          <p:cNvPicPr preferRelativeResize="0"/>
          <p:nvPr/>
        </p:nvPicPr>
        <p:blipFill rotWithShape="1">
          <a:blip r:embed="rId5">
            <a:alphaModFix/>
          </a:blip>
          <a:srcRect b="0" l="0" r="0" t="0"/>
          <a:stretch/>
        </p:blipFill>
        <p:spPr>
          <a:xfrm>
            <a:off x="30678122" y="6767157"/>
            <a:ext cx="5560725" cy="3343275"/>
          </a:xfrm>
          <a:prstGeom prst="rect">
            <a:avLst/>
          </a:prstGeom>
          <a:noFill/>
          <a:ln>
            <a:noFill/>
          </a:ln>
        </p:spPr>
      </p:pic>
      <p:pic>
        <p:nvPicPr>
          <p:cNvPr descr="A picture containing diagram&#10;&#10;Description automatically generated" id="43" name="Google Shape;43;p2"/>
          <p:cNvPicPr preferRelativeResize="0"/>
          <p:nvPr/>
        </p:nvPicPr>
        <p:blipFill rotWithShape="1">
          <a:blip r:embed="rId6">
            <a:alphaModFix/>
          </a:blip>
          <a:srcRect b="0" l="0" r="0" t="0"/>
          <a:stretch/>
        </p:blipFill>
        <p:spPr>
          <a:xfrm>
            <a:off x="30598276" y="10103392"/>
            <a:ext cx="5709168" cy="3200400"/>
          </a:xfrm>
          <a:prstGeom prst="rect">
            <a:avLst/>
          </a:prstGeom>
          <a:noFill/>
          <a:ln>
            <a:noFill/>
          </a:ln>
        </p:spPr>
      </p:pic>
      <p:sp>
        <p:nvSpPr>
          <p:cNvPr id="44" name="Google Shape;44;p2"/>
          <p:cNvSpPr txBox="1"/>
          <p:nvPr/>
        </p:nvSpPr>
        <p:spPr>
          <a:xfrm>
            <a:off x="2705025" y="14521325"/>
            <a:ext cx="13293600" cy="8958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3600">
                <a:solidFill>
                  <a:srgbClr val="FFFFFF"/>
                </a:solidFill>
              </a:rPr>
              <a:t>Cloud9 IDE: Cloud service with resizable compute capacity.</a:t>
            </a:r>
            <a:endParaRPr sz="1800">
              <a:solidFill>
                <a:schemeClr val="dk1"/>
              </a:solidFill>
            </a:endParaRPr>
          </a:p>
          <a:p>
            <a:pPr indent="0" lvl="0" marL="0" marR="0" rtl="0" algn="l">
              <a:spcBef>
                <a:spcPts val="0"/>
              </a:spcBef>
              <a:spcAft>
                <a:spcPts val="0"/>
              </a:spcAft>
              <a:buNone/>
            </a:pPr>
            <a:br>
              <a:rPr lang="en-US" sz="1800">
                <a:solidFill>
                  <a:schemeClr val="dk1"/>
                </a:solidFill>
              </a:rPr>
            </a:br>
            <a:endParaRPr sz="1800">
              <a:solidFill>
                <a:schemeClr val="dk1"/>
              </a:solidFill>
            </a:endParaRPr>
          </a:p>
          <a:p>
            <a:pPr indent="0" lvl="0" marL="0" marR="0" rtl="0" algn="l">
              <a:spcBef>
                <a:spcPts val="0"/>
              </a:spcBef>
              <a:spcAft>
                <a:spcPts val="0"/>
              </a:spcAft>
              <a:buNone/>
            </a:pPr>
            <a:r>
              <a:rPr lang="en-US" sz="3600">
                <a:solidFill>
                  <a:srgbClr val="FFFFFF"/>
                </a:solidFill>
              </a:rPr>
              <a:t>CodeCommit: Secure Git repository for code management.</a:t>
            </a:r>
            <a:endParaRPr sz="1800">
              <a:solidFill>
                <a:schemeClr val="dk1"/>
              </a:solidFill>
            </a:endParaRPr>
          </a:p>
          <a:p>
            <a:pPr indent="0" lvl="0" marL="0" marR="0" rtl="0" algn="l">
              <a:spcBef>
                <a:spcPts val="0"/>
              </a:spcBef>
              <a:spcAft>
                <a:spcPts val="0"/>
              </a:spcAft>
              <a:buNone/>
            </a:pPr>
            <a:br>
              <a:rPr lang="en-US" sz="1800">
                <a:solidFill>
                  <a:schemeClr val="dk1"/>
                </a:solidFill>
              </a:rPr>
            </a:br>
            <a:endParaRPr sz="1800">
              <a:solidFill>
                <a:schemeClr val="dk1"/>
              </a:solidFill>
            </a:endParaRPr>
          </a:p>
          <a:p>
            <a:pPr indent="0" lvl="0" marL="0" marR="0" rtl="0" algn="l">
              <a:spcBef>
                <a:spcPts val="0"/>
              </a:spcBef>
              <a:spcAft>
                <a:spcPts val="0"/>
              </a:spcAft>
              <a:buNone/>
            </a:pPr>
            <a:r>
              <a:rPr lang="en-US" sz="3600">
                <a:solidFill>
                  <a:srgbClr val="FFFFFF"/>
                </a:solidFill>
              </a:rPr>
              <a:t>AWS Amplify: Platform for scalable cloud apps.</a:t>
            </a:r>
            <a:endParaRPr sz="1800">
              <a:solidFill>
                <a:schemeClr val="dk1"/>
              </a:solidFill>
            </a:endParaRPr>
          </a:p>
          <a:p>
            <a:pPr indent="0" lvl="0" marL="0" marR="0" rtl="0" algn="l">
              <a:spcBef>
                <a:spcPts val="0"/>
              </a:spcBef>
              <a:spcAft>
                <a:spcPts val="0"/>
              </a:spcAft>
              <a:buNone/>
            </a:pPr>
            <a:br>
              <a:rPr lang="en-US" sz="1800">
                <a:solidFill>
                  <a:schemeClr val="dk1"/>
                </a:solidFill>
              </a:rPr>
            </a:br>
            <a:endParaRPr sz="1800">
              <a:solidFill>
                <a:schemeClr val="dk1"/>
              </a:solidFill>
            </a:endParaRPr>
          </a:p>
          <a:p>
            <a:pPr indent="0" lvl="0" marL="0" marR="0" rtl="0" algn="l">
              <a:spcBef>
                <a:spcPts val="0"/>
              </a:spcBef>
              <a:spcAft>
                <a:spcPts val="0"/>
              </a:spcAft>
              <a:buNone/>
            </a:pPr>
            <a:r>
              <a:rPr lang="en-US" sz="3600">
                <a:solidFill>
                  <a:srgbClr val="FFFFFF"/>
                </a:solidFill>
              </a:rPr>
              <a:t>AWS S3: Scalable and durable object storage.</a:t>
            </a:r>
            <a:endParaRPr sz="1800">
              <a:solidFill>
                <a:schemeClr val="dk1"/>
              </a:solidFill>
            </a:endParaRPr>
          </a:p>
          <a:p>
            <a:pPr indent="0" lvl="0" marL="0" marR="0" rtl="0" algn="l">
              <a:spcBef>
                <a:spcPts val="0"/>
              </a:spcBef>
              <a:spcAft>
                <a:spcPts val="0"/>
              </a:spcAft>
              <a:buNone/>
            </a:pPr>
            <a:br>
              <a:rPr lang="en-US" sz="1800">
                <a:solidFill>
                  <a:schemeClr val="dk1"/>
                </a:solidFill>
              </a:rPr>
            </a:br>
            <a:endParaRPr sz="1800">
              <a:solidFill>
                <a:schemeClr val="dk1"/>
              </a:solidFill>
            </a:endParaRPr>
          </a:p>
          <a:p>
            <a:pPr indent="0" lvl="0" marL="0" marR="0" rtl="0" algn="l">
              <a:spcBef>
                <a:spcPts val="0"/>
              </a:spcBef>
              <a:spcAft>
                <a:spcPts val="0"/>
              </a:spcAft>
              <a:buNone/>
            </a:pPr>
            <a:r>
              <a:rPr lang="en-US" sz="3600">
                <a:solidFill>
                  <a:srgbClr val="FFFFFF"/>
                </a:solidFill>
              </a:rPr>
              <a:t>AWS Lambda: Serverless code execution.</a:t>
            </a:r>
            <a:endParaRPr sz="1800">
              <a:solidFill>
                <a:schemeClr val="dk1"/>
              </a:solidFill>
            </a:endParaRPr>
          </a:p>
          <a:p>
            <a:pPr indent="0" lvl="0" marL="0" marR="0" rtl="0" algn="l">
              <a:spcBef>
                <a:spcPts val="0"/>
              </a:spcBef>
              <a:spcAft>
                <a:spcPts val="0"/>
              </a:spcAft>
              <a:buNone/>
            </a:pPr>
            <a:br>
              <a:rPr lang="en-US" sz="1800">
                <a:solidFill>
                  <a:schemeClr val="dk1"/>
                </a:solidFill>
              </a:rPr>
            </a:br>
            <a:endParaRPr sz="1800">
              <a:solidFill>
                <a:schemeClr val="dk1"/>
              </a:solidFill>
            </a:endParaRPr>
          </a:p>
          <a:p>
            <a:pPr indent="0" lvl="0" marL="0" marR="0" rtl="0" algn="l">
              <a:spcBef>
                <a:spcPts val="0"/>
              </a:spcBef>
              <a:spcAft>
                <a:spcPts val="0"/>
              </a:spcAft>
              <a:buNone/>
            </a:pPr>
            <a:r>
              <a:rPr lang="en-US" sz="3600">
                <a:solidFill>
                  <a:srgbClr val="FFFFFF"/>
                </a:solidFill>
              </a:rPr>
              <a:t>API Gateway: API development, deployment, and management.</a:t>
            </a:r>
            <a:endParaRPr sz="1800">
              <a:solidFill>
                <a:schemeClr val="dk1"/>
              </a:solidFill>
            </a:endParaRPr>
          </a:p>
          <a:p>
            <a:pPr indent="0" lvl="0" marL="0" marR="0" rtl="0" algn="l">
              <a:spcBef>
                <a:spcPts val="0"/>
              </a:spcBef>
              <a:spcAft>
                <a:spcPts val="0"/>
              </a:spcAft>
              <a:buNone/>
            </a:pPr>
            <a:br>
              <a:rPr lang="en-US" sz="1800">
                <a:solidFill>
                  <a:schemeClr val="dk1"/>
                </a:solidFill>
              </a:rPr>
            </a:br>
            <a:endParaRPr sz="1800">
              <a:solidFill>
                <a:schemeClr val="dk1"/>
              </a:solidFill>
            </a:endParaRPr>
          </a:p>
          <a:p>
            <a:pPr indent="0" lvl="0" marL="0" marR="0" rtl="0" algn="l">
              <a:spcBef>
                <a:spcPts val="0"/>
              </a:spcBef>
              <a:spcAft>
                <a:spcPts val="0"/>
              </a:spcAft>
              <a:buNone/>
            </a:pPr>
            <a:r>
              <a:rPr lang="en-US" sz="3600">
                <a:solidFill>
                  <a:srgbClr val="FFFFFF"/>
                </a:solidFill>
              </a:rPr>
              <a:t>AWS DynamoDB: Fully-managed NoSQL database.</a:t>
            </a:r>
            <a:endParaRPr sz="1800">
              <a:solidFill>
                <a:schemeClr val="dk1"/>
              </a:solidFill>
            </a:endParaRPr>
          </a:p>
          <a:p>
            <a:pPr indent="0" lvl="0" marL="0" marR="0" rtl="0" algn="l">
              <a:spcBef>
                <a:spcPts val="0"/>
              </a:spcBef>
              <a:spcAft>
                <a:spcPts val="0"/>
              </a:spcAft>
              <a:buNone/>
            </a:pPr>
            <a:br>
              <a:rPr lang="en-US" sz="1800">
                <a:solidFill>
                  <a:schemeClr val="dk1"/>
                </a:solidFill>
              </a:rPr>
            </a:br>
            <a:endParaRPr sz="1800">
              <a:solidFill>
                <a:schemeClr val="dk1"/>
              </a:solidFill>
            </a:endParaRPr>
          </a:p>
          <a:p>
            <a:pPr indent="0" lvl="0" marL="0" marR="0" rtl="0" algn="l">
              <a:spcBef>
                <a:spcPts val="0"/>
              </a:spcBef>
              <a:spcAft>
                <a:spcPts val="0"/>
              </a:spcAft>
              <a:buNone/>
            </a:pPr>
            <a:r>
              <a:rPr lang="en-US" sz="3600">
                <a:solidFill>
                  <a:srgbClr val="FFFFFF"/>
                </a:solidFill>
              </a:rPr>
              <a:t>AWS Cognito: Managed authentication and user management</a:t>
            </a:r>
            <a:endParaRPr sz="1800">
              <a:solidFill>
                <a:schemeClr val="dk1"/>
              </a:solidFill>
            </a:endParaRPr>
          </a:p>
          <a:p>
            <a:pPr indent="0" lvl="0" marL="0" marR="0" rtl="0" algn="l">
              <a:spcBef>
                <a:spcPts val="0"/>
              </a:spcBef>
              <a:spcAft>
                <a:spcPts val="0"/>
              </a:spcAft>
              <a:buNone/>
            </a:pPr>
            <a:br>
              <a:rPr lang="en-US" sz="1800">
                <a:solidFill>
                  <a:schemeClr val="dk1"/>
                </a:solidFill>
                <a:latin typeface="Calibri"/>
                <a:ea typeface="Calibri"/>
                <a:cs typeface="Calibri"/>
                <a:sym typeface="Calibri"/>
              </a:rPr>
            </a:br>
            <a:endParaRPr sz="1800">
              <a:solidFill>
                <a:schemeClr val="dk1"/>
              </a:solidFill>
              <a:latin typeface="Calibri"/>
              <a:ea typeface="Calibri"/>
              <a:cs typeface="Calibri"/>
              <a:sym typeface="Calibri"/>
            </a:endParaRPr>
          </a:p>
        </p:txBody>
      </p:sp>
      <p:sp>
        <p:nvSpPr>
          <p:cNvPr id="45" name="Google Shape;45;p2"/>
          <p:cNvSpPr txBox="1"/>
          <p:nvPr/>
        </p:nvSpPr>
        <p:spPr>
          <a:xfrm>
            <a:off x="15988625" y="14366938"/>
            <a:ext cx="11663400" cy="8293500"/>
          </a:xfrm>
          <a:prstGeom prst="rect">
            <a:avLst/>
          </a:prstGeom>
          <a:noFill/>
          <a:ln>
            <a:noFill/>
          </a:ln>
        </p:spPr>
        <p:txBody>
          <a:bodyPr anchorCtr="0" anchor="t" bIns="45700" lIns="91425" spcFirstLastPara="1" rIns="91425" wrap="square" tIns="45700">
            <a:spAutoFit/>
          </a:bodyPr>
          <a:lstStyle/>
          <a:p>
            <a:pPr indent="0" lvl="0" marL="0" rtl="0" algn="l">
              <a:lnSpc>
                <a:spcPct val="115000"/>
              </a:lnSpc>
              <a:spcBef>
                <a:spcPts val="0"/>
              </a:spcBef>
              <a:spcAft>
                <a:spcPts val="0"/>
              </a:spcAft>
              <a:buClr>
                <a:schemeClr val="dk1"/>
              </a:buClr>
              <a:buFont typeface="Arial"/>
              <a:buNone/>
            </a:pPr>
            <a:r>
              <a:rPr lang="en-US" sz="3600">
                <a:solidFill>
                  <a:schemeClr val="lt1"/>
                </a:solidFill>
              </a:rPr>
              <a:t>Due to the nature of cloud computing, it was imperative</a:t>
            </a:r>
            <a:endParaRPr sz="3600">
              <a:solidFill>
                <a:schemeClr val="lt1"/>
              </a:solidFill>
            </a:endParaRPr>
          </a:p>
          <a:p>
            <a:pPr indent="0" lvl="0" marL="0" rtl="0" algn="l">
              <a:lnSpc>
                <a:spcPct val="115000"/>
              </a:lnSpc>
              <a:spcBef>
                <a:spcPts val="0"/>
              </a:spcBef>
              <a:spcAft>
                <a:spcPts val="0"/>
              </a:spcAft>
              <a:buClr>
                <a:schemeClr val="dk1"/>
              </a:buClr>
              <a:buFont typeface="Arial"/>
              <a:buNone/>
            </a:pPr>
            <a:r>
              <a:rPr lang="en-US" sz="3600">
                <a:solidFill>
                  <a:schemeClr val="lt1"/>
                </a:solidFill>
              </a:rPr>
              <a:t>that we set our User Policies and Parameters. Threads identified were establishing IAM controls that would align with C.I.A best practice. From the imported GIT-Repository folder, in Codecommit, we had to make sure that the objects and files in the newly made repository were audited and parameters were set. In the S3 buckets, where our objects were stored, needed a restrictive policy that prohibited global access except from the core team. In Lambda, where we created our API Gateways and Functions, needed to be tied with our policies and parameters created.</a:t>
            </a:r>
            <a:endParaRPr sz="3600">
              <a:solidFill>
                <a:schemeClr val="lt1"/>
              </a:solidFill>
            </a:endParaRPr>
          </a:p>
          <a:p>
            <a:pPr indent="0" lvl="0" marL="0" marR="0" rtl="0" algn="l">
              <a:spcBef>
                <a:spcPts val="0"/>
              </a:spcBef>
              <a:spcAft>
                <a:spcPts val="0"/>
              </a:spcAft>
              <a:buNone/>
            </a:pPr>
            <a:r>
              <a:t/>
            </a:r>
            <a:endParaRPr sz="3600">
              <a:solidFill>
                <a:srgbClr val="FFFFFF"/>
              </a:solidFill>
              <a:latin typeface="Calibri"/>
              <a:ea typeface="Calibri"/>
              <a:cs typeface="Calibri"/>
              <a:sym typeface="Calibri"/>
            </a:endParaRPr>
          </a:p>
        </p:txBody>
      </p:sp>
      <p:sp>
        <p:nvSpPr>
          <p:cNvPr id="46" name="Google Shape;46;p2"/>
          <p:cNvSpPr txBox="1"/>
          <p:nvPr/>
        </p:nvSpPr>
        <p:spPr>
          <a:xfrm>
            <a:off x="28664533" y="14506784"/>
            <a:ext cx="8682254" cy="784830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3600">
                <a:solidFill>
                  <a:srgbClr val="FFFFFF"/>
                </a:solidFill>
                <a:latin typeface="Arial"/>
                <a:ea typeface="Arial"/>
                <a:cs typeface="Arial"/>
                <a:sym typeface="Arial"/>
              </a:rPr>
              <a:t>The present-day AWS Cloud9 IDE employs JavaScript to set up serverless applications for both the frontend and backend. The JavaScript code runs in the frontend browser application, communicating with a public backend API that's constructed with API Gateway and Lambda, sending and receiving data. The backend comprises a Git-repository, deployed and hosted in CodeCommit, together with SAM that uploads the code to the S3 bucket and deploys application services. To update the frontend, an API endpoint is used to modify a JSON file</a:t>
            </a:r>
            <a:endParaRPr sz="1800">
              <a:solidFill>
                <a:schemeClr val="dk1"/>
              </a:solidFill>
              <a:latin typeface="Calibri"/>
              <a:ea typeface="Calibri"/>
              <a:cs typeface="Calibri"/>
              <a:sym typeface="Calibri"/>
            </a:endParaRPr>
          </a:p>
        </p:txBody>
      </p:sp>
      <p:sp>
        <p:nvSpPr>
          <p:cNvPr id="47" name="Google Shape;47;p2"/>
          <p:cNvSpPr txBox="1"/>
          <p:nvPr/>
        </p:nvSpPr>
        <p:spPr>
          <a:xfrm>
            <a:off x="3126775" y="23705320"/>
            <a:ext cx="5664552"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3600">
                <a:solidFill>
                  <a:srgbClr val="FFFFFF"/>
                </a:solidFill>
                <a:latin typeface="Arial"/>
                <a:ea typeface="Arial"/>
                <a:cs typeface="Arial"/>
                <a:sym typeface="Arial"/>
              </a:rPr>
              <a:t>The Serverless Frontend</a:t>
            </a:r>
            <a:endParaRPr sz="1800">
              <a:solidFill>
                <a:schemeClr val="dk1"/>
              </a:solidFill>
              <a:latin typeface="Calibri"/>
              <a:ea typeface="Calibri"/>
              <a:cs typeface="Calibri"/>
              <a:sym typeface="Calibri"/>
            </a:endParaRPr>
          </a:p>
        </p:txBody>
      </p:sp>
      <p:pic>
        <p:nvPicPr>
          <p:cNvPr descr="Diagram&#10;&#10;Description automatically generated" id="48" name="Google Shape;48;p2"/>
          <p:cNvPicPr preferRelativeResize="0"/>
          <p:nvPr/>
        </p:nvPicPr>
        <p:blipFill rotWithShape="1">
          <a:blip r:embed="rId7">
            <a:alphaModFix/>
          </a:blip>
          <a:srcRect b="0" l="0" r="0" t="0"/>
          <a:stretch/>
        </p:blipFill>
        <p:spPr>
          <a:xfrm>
            <a:off x="2894586" y="24324606"/>
            <a:ext cx="9437495" cy="1568254"/>
          </a:xfrm>
          <a:prstGeom prst="rect">
            <a:avLst/>
          </a:prstGeom>
          <a:noFill/>
          <a:ln>
            <a:noFill/>
          </a:ln>
        </p:spPr>
      </p:pic>
      <p:pic>
        <p:nvPicPr>
          <p:cNvPr descr="Application&#10;&#10;Description automatically generated" id="49" name="Google Shape;49;p2"/>
          <p:cNvPicPr preferRelativeResize="0"/>
          <p:nvPr/>
        </p:nvPicPr>
        <p:blipFill rotWithShape="1">
          <a:blip r:embed="rId8">
            <a:alphaModFix/>
          </a:blip>
          <a:srcRect b="0" l="0" r="0" t="0"/>
          <a:stretch/>
        </p:blipFill>
        <p:spPr>
          <a:xfrm>
            <a:off x="2903524" y="25902470"/>
            <a:ext cx="9419618" cy="2884541"/>
          </a:xfrm>
          <a:prstGeom prst="rect">
            <a:avLst/>
          </a:prstGeom>
          <a:noFill/>
          <a:ln>
            <a:noFill/>
          </a:ln>
        </p:spPr>
      </p:pic>
      <p:sp>
        <p:nvSpPr>
          <p:cNvPr id="50" name="Google Shape;50;p2"/>
          <p:cNvSpPr txBox="1"/>
          <p:nvPr/>
        </p:nvSpPr>
        <p:spPr>
          <a:xfrm>
            <a:off x="14458950" y="23389900"/>
            <a:ext cx="13792200" cy="5855100"/>
          </a:xfrm>
          <a:prstGeom prst="rect">
            <a:avLst/>
          </a:prstGeom>
          <a:noFill/>
          <a:ln>
            <a:noFill/>
          </a:ln>
        </p:spPr>
        <p:txBody>
          <a:bodyPr anchorCtr="0" anchor="t" bIns="45700" lIns="91425" spcFirstLastPara="1" rIns="91425" wrap="square" tIns="45700">
            <a:spAutoFit/>
          </a:bodyPr>
          <a:lstStyle/>
          <a:p>
            <a:pPr indent="-114300" lvl="0" marL="228600" rtl="0" algn="l">
              <a:lnSpc>
                <a:spcPct val="90000"/>
              </a:lnSpc>
              <a:spcBef>
                <a:spcPts val="0"/>
              </a:spcBef>
              <a:spcAft>
                <a:spcPts val="0"/>
              </a:spcAft>
              <a:buClr>
                <a:srgbClr val="3F3F3F"/>
              </a:buClr>
              <a:buSzPts val="1800"/>
              <a:buFont typeface="Arial"/>
              <a:buNone/>
            </a:pPr>
            <a:r>
              <a:rPr lang="en-US" sz="3200">
                <a:solidFill>
                  <a:schemeClr val="lt1"/>
                </a:solidFill>
              </a:rPr>
              <a:t>-</a:t>
            </a:r>
            <a:r>
              <a:rPr b="1" lang="en-US" sz="3200">
                <a:solidFill>
                  <a:schemeClr val="lt1"/>
                </a:solidFill>
              </a:rPr>
              <a:t>IAM</a:t>
            </a:r>
            <a:r>
              <a:rPr lang="en-US" sz="3200">
                <a:solidFill>
                  <a:schemeClr val="lt1"/>
                </a:solidFill>
              </a:rPr>
              <a:t>: Assign User roles and policies to comply with  C.I.A best </a:t>
            </a:r>
            <a:endParaRPr sz="3200">
              <a:solidFill>
                <a:schemeClr val="lt1"/>
              </a:solidFill>
            </a:endParaRPr>
          </a:p>
          <a:p>
            <a:pPr indent="-114300" lvl="0" marL="228600" rtl="0" algn="l">
              <a:lnSpc>
                <a:spcPct val="90000"/>
              </a:lnSpc>
              <a:spcBef>
                <a:spcPts val="0"/>
              </a:spcBef>
              <a:spcAft>
                <a:spcPts val="0"/>
              </a:spcAft>
              <a:buClr>
                <a:srgbClr val="3F3F3F"/>
              </a:buClr>
              <a:buSzPts val="1800"/>
              <a:buFont typeface="Arial"/>
              <a:buNone/>
            </a:pPr>
            <a:r>
              <a:rPr lang="en-US" sz="3200">
                <a:solidFill>
                  <a:schemeClr val="lt1"/>
                </a:solidFill>
              </a:rPr>
              <a:t>           practice.</a:t>
            </a:r>
            <a:endParaRPr sz="3200">
              <a:solidFill>
                <a:schemeClr val="lt1"/>
              </a:solidFill>
            </a:endParaRPr>
          </a:p>
          <a:p>
            <a:pPr indent="-114300" lvl="0" marL="228600" rtl="0" algn="l">
              <a:lnSpc>
                <a:spcPct val="90000"/>
              </a:lnSpc>
              <a:spcBef>
                <a:spcPts val="0"/>
              </a:spcBef>
              <a:spcAft>
                <a:spcPts val="0"/>
              </a:spcAft>
              <a:buClr>
                <a:srgbClr val="3F3F3F"/>
              </a:buClr>
              <a:buSzPts val="1800"/>
              <a:buFont typeface="Arial"/>
              <a:buNone/>
            </a:pPr>
            <a:r>
              <a:t/>
            </a:r>
            <a:endParaRPr sz="3200">
              <a:solidFill>
                <a:schemeClr val="lt1"/>
              </a:solidFill>
            </a:endParaRPr>
          </a:p>
          <a:p>
            <a:pPr indent="-114300" lvl="0" marL="228600" rtl="0" algn="l">
              <a:lnSpc>
                <a:spcPct val="90000"/>
              </a:lnSpc>
              <a:spcBef>
                <a:spcPts val="0"/>
              </a:spcBef>
              <a:spcAft>
                <a:spcPts val="0"/>
              </a:spcAft>
              <a:buClr>
                <a:srgbClr val="3F3F3F"/>
              </a:buClr>
              <a:buSzPts val="1800"/>
              <a:buFont typeface="Arial"/>
              <a:buNone/>
            </a:pPr>
            <a:r>
              <a:rPr lang="en-US" sz="3200">
                <a:solidFill>
                  <a:schemeClr val="lt1"/>
                </a:solidFill>
              </a:rPr>
              <a:t>-</a:t>
            </a:r>
            <a:r>
              <a:rPr b="1" lang="en-US" sz="3200">
                <a:solidFill>
                  <a:schemeClr val="lt1"/>
                </a:solidFill>
              </a:rPr>
              <a:t>Cloudtrail</a:t>
            </a:r>
            <a:r>
              <a:rPr lang="en-US" sz="3200">
                <a:solidFill>
                  <a:schemeClr val="lt1"/>
                </a:solidFill>
              </a:rPr>
              <a:t>: To trace and monitor movement across AWS.</a:t>
            </a:r>
            <a:endParaRPr sz="3200">
              <a:solidFill>
                <a:schemeClr val="lt1"/>
              </a:solidFill>
            </a:endParaRPr>
          </a:p>
          <a:p>
            <a:pPr indent="-114300" lvl="0" marL="228600" rtl="0" algn="l">
              <a:lnSpc>
                <a:spcPct val="90000"/>
              </a:lnSpc>
              <a:spcBef>
                <a:spcPts val="0"/>
              </a:spcBef>
              <a:spcAft>
                <a:spcPts val="0"/>
              </a:spcAft>
              <a:buClr>
                <a:srgbClr val="3F3F3F"/>
              </a:buClr>
              <a:buSzPts val="1800"/>
              <a:buFont typeface="Arial"/>
              <a:buNone/>
            </a:pPr>
            <a:r>
              <a:t/>
            </a:r>
            <a:endParaRPr sz="3200">
              <a:solidFill>
                <a:schemeClr val="lt1"/>
              </a:solidFill>
            </a:endParaRPr>
          </a:p>
          <a:p>
            <a:pPr indent="-114300" lvl="0" marL="228600" rtl="0" algn="l">
              <a:lnSpc>
                <a:spcPct val="90000"/>
              </a:lnSpc>
              <a:spcBef>
                <a:spcPts val="0"/>
              </a:spcBef>
              <a:spcAft>
                <a:spcPts val="0"/>
              </a:spcAft>
              <a:buClr>
                <a:srgbClr val="3F3F3F"/>
              </a:buClr>
              <a:buSzPts val="1800"/>
              <a:buFont typeface="Arial"/>
              <a:buNone/>
            </a:pPr>
            <a:r>
              <a:rPr lang="en-US" sz="3200">
                <a:solidFill>
                  <a:schemeClr val="lt1"/>
                </a:solidFill>
              </a:rPr>
              <a:t>-</a:t>
            </a:r>
            <a:r>
              <a:rPr b="1" lang="en-US" sz="3200">
                <a:solidFill>
                  <a:schemeClr val="lt1"/>
                </a:solidFill>
              </a:rPr>
              <a:t>Lambda</a:t>
            </a:r>
            <a:r>
              <a:rPr lang="en-US" sz="3200">
                <a:solidFill>
                  <a:schemeClr val="lt1"/>
                </a:solidFill>
              </a:rPr>
              <a:t>:  Assign Functions and API Gateways with set parameters.</a:t>
            </a:r>
            <a:endParaRPr sz="3200">
              <a:solidFill>
                <a:schemeClr val="lt1"/>
              </a:solidFill>
            </a:endParaRPr>
          </a:p>
          <a:p>
            <a:pPr indent="-114300" lvl="0" marL="228600" rtl="0" algn="l">
              <a:lnSpc>
                <a:spcPct val="90000"/>
              </a:lnSpc>
              <a:spcBef>
                <a:spcPts val="0"/>
              </a:spcBef>
              <a:spcAft>
                <a:spcPts val="0"/>
              </a:spcAft>
              <a:buClr>
                <a:srgbClr val="3F3F3F"/>
              </a:buClr>
              <a:buSzPts val="1800"/>
              <a:buFont typeface="Arial"/>
              <a:buNone/>
            </a:pPr>
            <a:r>
              <a:t/>
            </a:r>
            <a:endParaRPr sz="3200">
              <a:solidFill>
                <a:schemeClr val="lt1"/>
              </a:solidFill>
            </a:endParaRPr>
          </a:p>
          <a:p>
            <a:pPr indent="-114300" lvl="0" marL="228600" rtl="0" algn="l">
              <a:lnSpc>
                <a:spcPct val="90000"/>
              </a:lnSpc>
              <a:spcBef>
                <a:spcPts val="0"/>
              </a:spcBef>
              <a:spcAft>
                <a:spcPts val="0"/>
              </a:spcAft>
              <a:buClr>
                <a:srgbClr val="3F3F3F"/>
              </a:buClr>
              <a:buSzPts val="1800"/>
              <a:buFont typeface="Arial"/>
              <a:buNone/>
            </a:pPr>
            <a:r>
              <a:rPr lang="en-US" sz="3200">
                <a:solidFill>
                  <a:schemeClr val="lt1"/>
                </a:solidFill>
              </a:rPr>
              <a:t>-</a:t>
            </a:r>
            <a:r>
              <a:rPr b="1" lang="en-US" sz="3200">
                <a:solidFill>
                  <a:schemeClr val="lt1"/>
                </a:solidFill>
              </a:rPr>
              <a:t>S3 Bucket</a:t>
            </a:r>
            <a:r>
              <a:rPr lang="en-US" sz="3200">
                <a:solidFill>
                  <a:schemeClr val="lt1"/>
                </a:solidFill>
              </a:rPr>
              <a:t>:  Store our objects with set parameters revoking</a:t>
            </a:r>
            <a:endParaRPr sz="3200">
              <a:solidFill>
                <a:schemeClr val="lt1"/>
              </a:solidFill>
            </a:endParaRPr>
          </a:p>
          <a:p>
            <a:pPr indent="-114300" lvl="0" marL="228600" rtl="0" algn="l">
              <a:lnSpc>
                <a:spcPct val="90000"/>
              </a:lnSpc>
              <a:spcBef>
                <a:spcPts val="0"/>
              </a:spcBef>
              <a:spcAft>
                <a:spcPts val="0"/>
              </a:spcAft>
              <a:buClr>
                <a:srgbClr val="3F3F3F"/>
              </a:buClr>
              <a:buSzPts val="1800"/>
              <a:buFont typeface="Arial"/>
              <a:buNone/>
            </a:pPr>
            <a:r>
              <a:rPr lang="en-US" sz="3200">
                <a:solidFill>
                  <a:schemeClr val="lt1"/>
                </a:solidFill>
              </a:rPr>
              <a:t>                      public access.</a:t>
            </a:r>
            <a:endParaRPr sz="3200">
              <a:solidFill>
                <a:schemeClr val="lt1"/>
              </a:solidFill>
            </a:endParaRPr>
          </a:p>
          <a:p>
            <a:pPr indent="-114300" lvl="0" marL="228600" rtl="0" algn="l">
              <a:lnSpc>
                <a:spcPct val="90000"/>
              </a:lnSpc>
              <a:spcBef>
                <a:spcPts val="0"/>
              </a:spcBef>
              <a:spcAft>
                <a:spcPts val="0"/>
              </a:spcAft>
              <a:buClr>
                <a:srgbClr val="3F3F3F"/>
              </a:buClr>
              <a:buSzPts val="1800"/>
              <a:buFont typeface="Arial"/>
              <a:buNone/>
            </a:pPr>
            <a:r>
              <a:t/>
            </a:r>
            <a:endParaRPr sz="3200">
              <a:solidFill>
                <a:schemeClr val="lt1"/>
              </a:solidFill>
            </a:endParaRPr>
          </a:p>
          <a:p>
            <a:pPr indent="-114300" lvl="0" marL="228600" rtl="0" algn="l">
              <a:lnSpc>
                <a:spcPct val="90000"/>
              </a:lnSpc>
              <a:spcBef>
                <a:spcPts val="0"/>
              </a:spcBef>
              <a:spcAft>
                <a:spcPts val="0"/>
              </a:spcAft>
              <a:buClr>
                <a:srgbClr val="3F3F3F"/>
              </a:buClr>
              <a:buSzPts val="1800"/>
              <a:buFont typeface="Arial"/>
              <a:buNone/>
            </a:pPr>
            <a:r>
              <a:rPr lang="en-US" sz="3200">
                <a:solidFill>
                  <a:schemeClr val="lt1"/>
                </a:solidFill>
              </a:rPr>
              <a:t>-</a:t>
            </a:r>
            <a:r>
              <a:rPr b="1" lang="en-US" sz="3200">
                <a:solidFill>
                  <a:schemeClr val="lt1"/>
                </a:solidFill>
              </a:rPr>
              <a:t>Amplify</a:t>
            </a:r>
            <a:r>
              <a:rPr lang="en-US" sz="3200">
                <a:solidFill>
                  <a:schemeClr val="lt1"/>
                </a:solidFill>
              </a:rPr>
              <a:t>: Securely deploy our app with automatic security updates,</a:t>
            </a:r>
            <a:endParaRPr sz="3200">
              <a:solidFill>
                <a:schemeClr val="lt1"/>
              </a:solidFill>
            </a:endParaRPr>
          </a:p>
          <a:p>
            <a:pPr indent="-114300" lvl="0" marL="228600" rtl="0" algn="l">
              <a:lnSpc>
                <a:spcPct val="90000"/>
              </a:lnSpc>
              <a:spcBef>
                <a:spcPts val="0"/>
              </a:spcBef>
              <a:spcAft>
                <a:spcPts val="0"/>
              </a:spcAft>
              <a:buClr>
                <a:srgbClr val="3F3F3F"/>
              </a:buClr>
              <a:buSzPts val="1800"/>
              <a:buFont typeface="Arial"/>
              <a:buNone/>
            </a:pPr>
            <a:r>
              <a:rPr lang="en-US" sz="3200">
                <a:solidFill>
                  <a:schemeClr val="lt1"/>
                </a:solidFill>
              </a:rPr>
              <a:t>                  encryption, IAM, Application-level security and</a:t>
            </a:r>
            <a:endParaRPr sz="3200">
              <a:solidFill>
                <a:schemeClr val="lt1"/>
              </a:solidFill>
            </a:endParaRPr>
          </a:p>
          <a:p>
            <a:pPr indent="-114300" lvl="0" marL="228600" rtl="0" algn="l">
              <a:lnSpc>
                <a:spcPct val="90000"/>
              </a:lnSpc>
              <a:spcBef>
                <a:spcPts val="0"/>
              </a:spcBef>
              <a:spcAft>
                <a:spcPts val="0"/>
              </a:spcAft>
              <a:buClr>
                <a:srgbClr val="3F3F3F"/>
              </a:buClr>
              <a:buSzPts val="1800"/>
              <a:buFont typeface="Arial"/>
              <a:buNone/>
            </a:pPr>
            <a:r>
              <a:rPr lang="en-US" sz="3200">
                <a:solidFill>
                  <a:schemeClr val="lt1"/>
                </a:solidFill>
              </a:rPr>
              <a:t>                  compliance.</a:t>
            </a:r>
            <a:endParaRPr b="1" sz="3200">
              <a:solidFill>
                <a:srgbClr val="FFFFFF"/>
              </a:solidFill>
            </a:endParaRPr>
          </a:p>
        </p:txBody>
      </p:sp>
      <p:sp>
        <p:nvSpPr>
          <p:cNvPr id="51" name="Google Shape;51;p2"/>
          <p:cNvSpPr txBox="1"/>
          <p:nvPr/>
        </p:nvSpPr>
        <p:spPr>
          <a:xfrm>
            <a:off x="28425475" y="24456670"/>
            <a:ext cx="11073008" cy="3970318"/>
          </a:xfrm>
          <a:prstGeom prst="rect">
            <a:avLst/>
          </a:prstGeom>
          <a:noFill/>
          <a:ln>
            <a:noFill/>
          </a:ln>
        </p:spPr>
        <p:txBody>
          <a:bodyPr anchorCtr="0" anchor="t" bIns="45700" lIns="91425" spcFirstLastPara="1" rIns="91425" wrap="square" tIns="45700">
            <a:spAutoFit/>
          </a:bodyPr>
          <a:lstStyle/>
          <a:p>
            <a:pPr indent="-285750" lvl="0" marL="285750" marR="0" rtl="0" algn="l">
              <a:spcBef>
                <a:spcPts val="0"/>
              </a:spcBef>
              <a:spcAft>
                <a:spcPts val="0"/>
              </a:spcAft>
              <a:buClr>
                <a:srgbClr val="FFFFFF"/>
              </a:buClr>
              <a:buSzPts val="2800"/>
              <a:buFont typeface="Arial"/>
              <a:buChar char="•"/>
            </a:pPr>
            <a:r>
              <a:rPr lang="en-US" sz="2800">
                <a:solidFill>
                  <a:srgbClr val="FFFFFF"/>
                </a:solidFill>
                <a:latin typeface="Calibri"/>
                <a:ea typeface="Calibri"/>
                <a:cs typeface="Calibri"/>
                <a:sym typeface="Calibri"/>
              </a:rPr>
              <a:t>Beswick, J. (n.d.). </a:t>
            </a:r>
            <a:r>
              <a:rPr i="1" lang="en-US" sz="2800">
                <a:solidFill>
                  <a:srgbClr val="FFFFFF"/>
                </a:solidFill>
                <a:latin typeface="Calibri"/>
                <a:ea typeface="Calibri"/>
                <a:cs typeface="Calibri"/>
                <a:sym typeface="Calibri"/>
              </a:rPr>
              <a:t>Innovator island</a:t>
            </a:r>
            <a:r>
              <a:rPr lang="en-US" sz="2800">
                <a:solidFill>
                  <a:srgbClr val="FFFFFF"/>
                </a:solidFill>
                <a:latin typeface="Calibri"/>
                <a:ea typeface="Calibri"/>
                <a:cs typeface="Calibri"/>
                <a:sym typeface="Calibri"/>
              </a:rPr>
              <a:t>. Innovator Island. Retrieved April 6, 2023, from </a:t>
            </a:r>
            <a:r>
              <a:rPr lang="en-US" sz="2800" u="sng">
                <a:solidFill>
                  <a:srgbClr val="FFFFFF"/>
                </a:solidFill>
                <a:latin typeface="Calibri"/>
                <a:ea typeface="Calibri"/>
                <a:cs typeface="Calibri"/>
                <a:sym typeface="Calibri"/>
                <a:hlinkClick r:id="rId9">
                  <a:extLst>
                    <a:ext uri="{A12FA001-AC4F-418D-AE19-62706E023703}">
                      <ahyp:hlinkClr val="tx"/>
                    </a:ext>
                  </a:extLst>
                </a:hlinkClick>
              </a:rPr>
              <a:t>https://www.eventbox.dev/published/lesson/innovator-island/index.html</a:t>
            </a:r>
            <a:r>
              <a:rPr lang="en-US" sz="2800">
                <a:solidFill>
                  <a:srgbClr val="FFFFFF"/>
                </a:solidFill>
                <a:latin typeface="Calibri"/>
                <a:ea typeface="Calibri"/>
                <a:cs typeface="Calibri"/>
                <a:sym typeface="Calibri"/>
              </a:rPr>
              <a:t> </a:t>
            </a:r>
            <a:endParaRPr sz="1800">
              <a:solidFill>
                <a:schemeClr val="dk1"/>
              </a:solidFill>
              <a:latin typeface="Calibri"/>
              <a:ea typeface="Calibri"/>
              <a:cs typeface="Calibri"/>
              <a:sym typeface="Calibri"/>
            </a:endParaRPr>
          </a:p>
          <a:p>
            <a:pPr indent="-285750" lvl="0" marL="285750" marR="0" rtl="0" algn="l">
              <a:spcBef>
                <a:spcPts val="0"/>
              </a:spcBef>
              <a:spcAft>
                <a:spcPts val="0"/>
              </a:spcAft>
              <a:buClr>
                <a:srgbClr val="FFFFFF"/>
              </a:buClr>
              <a:buSzPts val="2800"/>
              <a:buFont typeface="Arial"/>
              <a:buChar char="•"/>
            </a:pPr>
            <a:r>
              <a:rPr lang="en-US" sz="2800">
                <a:solidFill>
                  <a:srgbClr val="FFFFFF"/>
                </a:solidFill>
                <a:latin typeface="Calibri"/>
                <a:ea typeface="Calibri"/>
                <a:cs typeface="Calibri"/>
                <a:sym typeface="Calibri"/>
              </a:rPr>
              <a:t>Beswick, J. (2021, April 26). </a:t>
            </a:r>
            <a:r>
              <a:rPr i="1" lang="en-US" sz="2800">
                <a:solidFill>
                  <a:srgbClr val="FFFFFF"/>
                </a:solidFill>
                <a:latin typeface="Calibri"/>
                <a:ea typeface="Calibri"/>
                <a:cs typeface="Calibri"/>
                <a:sym typeface="Calibri"/>
              </a:rPr>
              <a:t>Build a serverless web app for a theme park: Episode 1 - AWS virtual workshop</a:t>
            </a:r>
            <a:r>
              <a:rPr lang="en-US" sz="2800">
                <a:solidFill>
                  <a:srgbClr val="FFFFFF"/>
                </a:solidFill>
                <a:latin typeface="Calibri"/>
                <a:ea typeface="Calibri"/>
                <a:cs typeface="Calibri"/>
                <a:sym typeface="Calibri"/>
              </a:rPr>
              <a:t>. YouTube. Retrieved April 6, 2023, from </a:t>
            </a:r>
            <a:r>
              <a:rPr lang="en-US" sz="2800" u="sng">
                <a:solidFill>
                  <a:srgbClr val="FFFFFF"/>
                </a:solidFill>
                <a:latin typeface="Calibri"/>
                <a:ea typeface="Calibri"/>
                <a:cs typeface="Calibri"/>
                <a:sym typeface="Calibri"/>
                <a:hlinkClick r:id="rId10">
                  <a:extLst>
                    <a:ext uri="{A12FA001-AC4F-418D-AE19-62706E023703}">
                      <ahyp:hlinkClr val="tx"/>
                    </a:ext>
                  </a:extLst>
                </a:hlinkClick>
              </a:rPr>
              <a:t>https://www.youtube.com/watch?v=GhZpSYQ6F9M&amp;t=2804s</a:t>
            </a:r>
            <a:r>
              <a:rPr lang="en-US" sz="2800">
                <a:solidFill>
                  <a:srgbClr val="FFFFFF"/>
                </a:solidFill>
                <a:latin typeface="Calibri"/>
                <a:ea typeface="Calibri"/>
                <a:cs typeface="Calibri"/>
                <a:sym typeface="Calibri"/>
              </a:rPr>
              <a:t> </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rPr lang="en-US" sz="2800">
                <a:solidFill>
                  <a:srgbClr val="FFFFFF"/>
                </a:solidFill>
                <a:latin typeface="Calibri"/>
                <a:ea typeface="Calibri"/>
                <a:cs typeface="Calibri"/>
                <a:sym typeface="Calibri"/>
              </a:rPr>
              <a:t>Team, T. S. (2022, June 8). </a:t>
            </a:r>
            <a:r>
              <a:rPr i="1" lang="en-US" sz="2800">
                <a:solidFill>
                  <a:srgbClr val="FFFFFF"/>
                </a:solidFill>
                <a:latin typeface="Calibri"/>
                <a:ea typeface="Calibri"/>
                <a:cs typeface="Calibri"/>
                <a:sym typeface="Calibri"/>
              </a:rPr>
              <a:t>Total cost of ownership of servers</a:t>
            </a:r>
            <a:r>
              <a:rPr lang="en-US" sz="2800">
                <a:solidFill>
                  <a:srgbClr val="FFFFFF"/>
                </a:solidFill>
                <a:latin typeface="Calibri"/>
                <a:ea typeface="Calibri"/>
                <a:cs typeface="Calibri"/>
                <a:sym typeface="Calibri"/>
              </a:rPr>
              <a:t>. Sherweb. Retrieved April 6, 2023, from https://www.sherweb.com/blog/cloud-server/total-cost-of-ownership-of-servers-iaas-vs-on-premises/ </a:t>
            </a:r>
            <a:endParaRPr sz="1800">
              <a:solidFill>
                <a:schemeClr val="dk1"/>
              </a:solidFill>
              <a:latin typeface="Calibri"/>
              <a:ea typeface="Calibri"/>
              <a:cs typeface="Calibri"/>
              <a:sym typeface="Calibri"/>
            </a:endParaRPr>
          </a:p>
        </p:txBody>
      </p:sp>
      <p:pic>
        <p:nvPicPr>
          <p:cNvPr descr="Logo&#10;&#10;Description automatically generated" id="52" name="Google Shape;52;p2"/>
          <p:cNvPicPr preferRelativeResize="0"/>
          <p:nvPr/>
        </p:nvPicPr>
        <p:blipFill rotWithShape="1">
          <a:blip r:embed="rId11">
            <a:alphaModFix/>
          </a:blip>
          <a:srcRect b="0" l="0" r="0" t="0"/>
          <a:stretch/>
        </p:blipFill>
        <p:spPr>
          <a:xfrm>
            <a:off x="641344" y="4066144"/>
            <a:ext cx="3394243" cy="1905126"/>
          </a:xfrm>
          <a:prstGeom prst="rect">
            <a:avLst/>
          </a:prstGeom>
          <a:noFill/>
          <a:ln>
            <a:noFill/>
          </a:ln>
        </p:spPr>
      </p:pic>
      <p:pic>
        <p:nvPicPr>
          <p:cNvPr descr="Icon&#10;&#10;Description automatically generated" id="53" name="Google Shape;53;p2"/>
          <p:cNvPicPr preferRelativeResize="0"/>
          <p:nvPr/>
        </p:nvPicPr>
        <p:blipFill rotWithShape="1">
          <a:blip r:embed="rId12">
            <a:alphaModFix/>
          </a:blip>
          <a:srcRect b="0" l="0" r="0" t="0"/>
          <a:stretch/>
        </p:blipFill>
        <p:spPr>
          <a:xfrm>
            <a:off x="4647465" y="3514209"/>
            <a:ext cx="2757160" cy="2721184"/>
          </a:xfrm>
          <a:prstGeom prst="rect">
            <a:avLst/>
          </a:prstGeom>
          <a:noFill/>
          <a:ln>
            <a:noFill/>
          </a:ln>
        </p:spPr>
      </p:pic>
      <p:pic>
        <p:nvPicPr>
          <p:cNvPr descr="A picture containing graphical user interface&#10;&#10;Description automatically generated" id="54" name="Google Shape;54;p2"/>
          <p:cNvPicPr preferRelativeResize="0"/>
          <p:nvPr/>
        </p:nvPicPr>
        <p:blipFill rotWithShape="1">
          <a:blip r:embed="rId13">
            <a:alphaModFix/>
          </a:blip>
          <a:srcRect b="0" l="0" r="0" t="0"/>
          <a:stretch/>
        </p:blipFill>
        <p:spPr>
          <a:xfrm>
            <a:off x="7741436" y="3190421"/>
            <a:ext cx="3404736" cy="3332783"/>
          </a:xfrm>
          <a:prstGeom prst="rect">
            <a:avLst/>
          </a:prstGeom>
          <a:noFill/>
          <a:ln>
            <a:noFill/>
          </a:ln>
        </p:spPr>
      </p:pic>
      <p:pic>
        <p:nvPicPr>
          <p:cNvPr id="55" name="Google Shape;55;p2"/>
          <p:cNvPicPr preferRelativeResize="0"/>
          <p:nvPr/>
        </p:nvPicPr>
        <p:blipFill rotWithShape="1">
          <a:blip r:embed="rId14">
            <a:alphaModFix/>
          </a:blip>
          <a:srcRect b="0" l="0" r="0" t="0"/>
          <a:stretch/>
        </p:blipFill>
        <p:spPr>
          <a:xfrm>
            <a:off x="738655" y="1720403"/>
            <a:ext cx="4638675" cy="1811747"/>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