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M5Lwbs2MHr57SBUYEeYlK+V6Z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6.png"/><Relationship Id="rId9" Type="http://schemas.openxmlformats.org/officeDocument/2006/relationships/image" Target="../media/image5.png"/><Relationship Id="rId5" Type="http://schemas.openxmlformats.org/officeDocument/2006/relationships/image" Target="../media/image9.png"/><Relationship Id="rId6" Type="http://schemas.openxmlformats.org/officeDocument/2006/relationships/image" Target="../media/image7.png"/><Relationship Id="rId7" Type="http://schemas.openxmlformats.org/officeDocument/2006/relationships/image" Target="../media/image12.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601200" y="617630"/>
            <a:ext cx="24688800" cy="215443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000" u="none" cap="none" strike="noStrike">
                <a:solidFill>
                  <a:schemeClr val="lt1"/>
                </a:solidFill>
                <a:latin typeface="Arial"/>
                <a:ea typeface="Arial"/>
                <a:cs typeface="Arial"/>
                <a:sym typeface="Arial"/>
              </a:rPr>
              <a:t>FIU Department of Engineering and Computing</a:t>
            </a:r>
            <a:endParaRPr/>
          </a:p>
          <a:p>
            <a:pPr indent="0" lvl="0" marL="0" marR="0" rtl="0" algn="ctr">
              <a:spcBef>
                <a:spcPts val="0"/>
              </a:spcBef>
              <a:spcAft>
                <a:spcPts val="0"/>
              </a:spcAft>
              <a:buNone/>
            </a:pPr>
            <a:r>
              <a:rPr b="0" i="1" lang="en-US" sz="5400" u="none" cap="none" strike="noStrike">
                <a:solidFill>
                  <a:schemeClr val="lt1"/>
                </a:solidFill>
                <a:latin typeface="Arial"/>
                <a:ea typeface="Arial"/>
                <a:cs typeface="Arial"/>
                <a:sym typeface="Arial"/>
              </a:rPr>
              <a:t>Spring 2023 Senior Design Project</a:t>
            </a:r>
            <a:endParaRPr/>
          </a:p>
        </p:txBody>
      </p:sp>
      <p:sp>
        <p:nvSpPr>
          <p:cNvPr id="25" name="Google Shape;25;p1"/>
          <p:cNvSpPr txBox="1"/>
          <p:nvPr/>
        </p:nvSpPr>
        <p:spPr>
          <a:xfrm>
            <a:off x="4343400"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Securing a Serverless Server via AWS</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Sebastian Pina</a:t>
            </a:r>
            <a:endParaRPr b="0" i="0" sz="35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James Beswick &amp;</a:t>
            </a:r>
            <a:r>
              <a:rPr b="0" i="1" lang="en-US" sz="3500" u="none" cap="none" strike="noStrike">
                <a:solidFill>
                  <a:schemeClr val="lt1"/>
                </a:solidFill>
                <a:latin typeface="Arial"/>
                <a:ea typeface="Arial"/>
                <a:cs typeface="Arial"/>
                <a:sym typeface="Arial"/>
              </a:rPr>
              <a:t> Amazon Web Services Support</a:t>
            </a:r>
            <a:r>
              <a:rPr b="0" i="0" lang="en-US" sz="3500" u="none" cap="none" strike="noStrike">
                <a:solidFill>
                  <a:schemeClr val="lt1"/>
                </a:solidFill>
                <a:latin typeface="Arial"/>
                <a:ea typeface="Arial"/>
                <a:cs typeface="Arial"/>
                <a:sym typeface="Arial"/>
              </a:rPr>
              <a:t> </a:t>
            </a:r>
            <a:endParaRPr/>
          </a:p>
          <a:p>
            <a:pPr indent="0" lvl="0" marL="0" marR="0" rtl="0" algn="ctr">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a:t>
            </a:r>
            <a:r>
              <a:rPr b="1" i="1" lang="en-US" sz="3500" u="none" cap="none" strike="noStrike">
                <a:solidFill>
                  <a:schemeClr val="lt1"/>
                </a:solidFill>
                <a:latin typeface="Arial"/>
                <a:ea typeface="Arial"/>
                <a:cs typeface="Arial"/>
                <a:sym typeface="Arial"/>
              </a:rPr>
              <a:t> Seyedmasoud Sadjadi</a:t>
            </a:r>
            <a:r>
              <a:rPr b="0" i="0" lang="en-US" sz="3500" u="none" cap="none" strike="noStrike">
                <a:solidFill>
                  <a:schemeClr val="lt1"/>
                </a:solidFill>
                <a:latin typeface="Arial"/>
                <a:ea typeface="Arial"/>
                <a:cs typeface="Arial"/>
                <a:sym typeface="Arial"/>
              </a:rPr>
              <a:t>,</a:t>
            </a:r>
            <a:r>
              <a:rPr b="0"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Florida International University</a:t>
            </a:r>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9551447" y="691095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29" name="Google Shape;29;p1"/>
          <p:cNvSpPr txBox="1"/>
          <p:nvPr/>
        </p:nvSpPr>
        <p:spPr>
          <a:xfrm>
            <a:off x="22871453" y="731712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0" name="Google Shape;30;p1"/>
          <p:cNvSpPr txBox="1"/>
          <p:nvPr/>
        </p:nvSpPr>
        <p:spPr>
          <a:xfrm>
            <a:off x="33666547" y="6959881"/>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a:t>
            </a:r>
            <a:endParaRPr/>
          </a:p>
        </p:txBody>
      </p:sp>
      <p:sp>
        <p:nvSpPr>
          <p:cNvPr id="31" name="Google Shape;31;p1"/>
          <p:cNvSpPr txBox="1"/>
          <p:nvPr/>
        </p:nvSpPr>
        <p:spPr>
          <a:xfrm>
            <a:off x="9890438" y="1406950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1"/>
          <p:cNvSpPr txBox="1"/>
          <p:nvPr/>
        </p:nvSpPr>
        <p:spPr>
          <a:xfrm>
            <a:off x="34827168" y="2034383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33" name="Google Shape;33;p1"/>
          <p:cNvSpPr txBox="1"/>
          <p:nvPr/>
        </p:nvSpPr>
        <p:spPr>
          <a:xfrm>
            <a:off x="22247935" y="13675683"/>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34" name="Google Shape;34;p1"/>
          <p:cNvSpPr txBox="1"/>
          <p:nvPr/>
        </p:nvSpPr>
        <p:spPr>
          <a:xfrm>
            <a:off x="22247923" y="2067476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Risk Analysis</a:t>
            </a:r>
            <a:endParaRPr/>
          </a:p>
        </p:txBody>
      </p:sp>
      <p:sp>
        <p:nvSpPr>
          <p:cNvPr id="35" name="Google Shape;35;p1"/>
          <p:cNvSpPr txBox="1"/>
          <p:nvPr/>
        </p:nvSpPr>
        <p:spPr>
          <a:xfrm>
            <a:off x="9890438" y="22495715"/>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sp>
        <p:nvSpPr>
          <p:cNvPr id="36" name="Google Shape;36;p1"/>
          <p:cNvSpPr txBox="1"/>
          <p:nvPr/>
        </p:nvSpPr>
        <p:spPr>
          <a:xfrm>
            <a:off x="1421102" y="27673868"/>
            <a:ext cx="42012898"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1" lang="en-US" sz="3200" u="none" cap="none" strike="noStrike">
                <a:solidFill>
                  <a:srgbClr val="FFFF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pic>
        <p:nvPicPr>
          <p:cNvPr id="37" name="Google Shape;37;p1"/>
          <p:cNvPicPr preferRelativeResize="0"/>
          <p:nvPr/>
        </p:nvPicPr>
        <p:blipFill rotWithShape="1">
          <a:blip r:embed="rId4">
            <a:alphaModFix/>
          </a:blip>
          <a:srcRect b="0" l="0" r="0" t="0"/>
          <a:stretch/>
        </p:blipFill>
        <p:spPr>
          <a:xfrm>
            <a:off x="39781809" y="2066478"/>
            <a:ext cx="3337560" cy="1998834"/>
          </a:xfrm>
          <a:prstGeom prst="rect">
            <a:avLst/>
          </a:prstGeom>
          <a:noFill/>
          <a:ln>
            <a:noFill/>
          </a:ln>
        </p:spPr>
      </p:pic>
      <p:pic>
        <p:nvPicPr>
          <p:cNvPr id="38" name="Google Shape;38;p1"/>
          <p:cNvPicPr preferRelativeResize="0"/>
          <p:nvPr/>
        </p:nvPicPr>
        <p:blipFill rotWithShape="1">
          <a:blip r:embed="rId5">
            <a:alphaModFix/>
          </a:blip>
          <a:srcRect b="0" l="0" r="0" t="0"/>
          <a:stretch/>
        </p:blipFill>
        <p:spPr>
          <a:xfrm>
            <a:off x="40293369" y="6208137"/>
            <a:ext cx="2766060" cy="2766060"/>
          </a:xfrm>
          <a:prstGeom prst="rect">
            <a:avLst/>
          </a:prstGeom>
          <a:noFill/>
          <a:ln>
            <a:noFill/>
          </a:ln>
        </p:spPr>
      </p:pic>
      <p:pic>
        <p:nvPicPr>
          <p:cNvPr id="39" name="Google Shape;39;p1"/>
          <p:cNvPicPr preferRelativeResize="0"/>
          <p:nvPr/>
        </p:nvPicPr>
        <p:blipFill rotWithShape="1">
          <a:blip r:embed="rId6">
            <a:alphaModFix/>
          </a:blip>
          <a:srcRect b="0" l="0" r="0" t="0"/>
          <a:stretch/>
        </p:blipFill>
        <p:spPr>
          <a:xfrm>
            <a:off x="40024749" y="10448175"/>
            <a:ext cx="3303299" cy="3303299"/>
          </a:xfrm>
          <a:prstGeom prst="rect">
            <a:avLst/>
          </a:prstGeom>
          <a:noFill/>
          <a:ln>
            <a:noFill/>
          </a:ln>
        </p:spPr>
      </p:pic>
      <p:sp>
        <p:nvSpPr>
          <p:cNvPr id="40" name="Google Shape;40;p1"/>
          <p:cNvSpPr txBox="1"/>
          <p:nvPr/>
        </p:nvSpPr>
        <p:spPr>
          <a:xfrm>
            <a:off x="6189254" y="7648132"/>
            <a:ext cx="12693106" cy="618630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600">
                <a:solidFill>
                  <a:schemeClr val="lt1"/>
                </a:solidFill>
                <a:latin typeface="Arial"/>
                <a:ea typeface="Arial"/>
                <a:cs typeface="Arial"/>
                <a:sym typeface="Arial"/>
              </a:rPr>
              <a:t>Building a server to host a website can be a daunting and costly undertaking that necessitates expertise in server management, security, and expansion. Nevertheless, AWS's serverless computing provides a remedy for this issue. By employing serverless computing, developers may write and release code without worrying about server management, which makes it more cost-efficient and scalable. AWS offers various services, including AWS Lambda, API Gateway, and DynamoDB, that enable developers to create and deploy serverless applications quickly and effortlessly, with great scalability and fault tolerance.</a:t>
            </a:r>
            <a:endParaRPr sz="3600">
              <a:solidFill>
                <a:schemeClr val="lt1"/>
              </a:solidFill>
              <a:latin typeface="Arial"/>
              <a:ea typeface="Arial"/>
              <a:cs typeface="Arial"/>
              <a:sym typeface="Arial"/>
            </a:endParaRPr>
          </a:p>
        </p:txBody>
      </p:sp>
      <p:sp>
        <p:nvSpPr>
          <p:cNvPr id="41" name="Google Shape;41;p1"/>
          <p:cNvSpPr txBox="1"/>
          <p:nvPr/>
        </p:nvSpPr>
        <p:spPr>
          <a:xfrm>
            <a:off x="18882360" y="7924432"/>
            <a:ext cx="12093000" cy="5633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600">
                <a:solidFill>
                  <a:schemeClr val="lt1"/>
                </a:solidFill>
                <a:latin typeface="Arial"/>
                <a:ea typeface="Arial"/>
                <a:cs typeface="Arial"/>
                <a:sym typeface="Arial"/>
              </a:rPr>
              <a:t>At present, the AWS Cloud9 IDE system leverages JavaScript to set up frontend and backend serverless applications. The JavaScript code executed in the frontend browser app facilitates the transmission and retrieval of data from a public backend API constructed with API Gateway and Lambda. For the backend, a Git repository is deployed and housed in Codecommit, along with SAM that uploads the code to the S3 bucket and deploys the application services. Thereafter, the application is updated via an API endpoint using a JSON file for the frontend</a:t>
            </a:r>
            <a:endParaRPr sz="3600">
              <a:solidFill>
                <a:schemeClr val="lt1"/>
              </a:solidFill>
              <a:latin typeface="Arial"/>
              <a:ea typeface="Arial"/>
              <a:cs typeface="Arial"/>
              <a:sym typeface="Arial"/>
            </a:endParaRPr>
          </a:p>
        </p:txBody>
      </p:sp>
      <p:pic>
        <p:nvPicPr>
          <p:cNvPr descr="FIU College of Engineering and Computing | Miami FL" id="42" name="Google Shape;42;p1"/>
          <p:cNvPicPr preferRelativeResize="0"/>
          <p:nvPr/>
        </p:nvPicPr>
        <p:blipFill rotWithShape="1">
          <a:blip r:embed="rId7">
            <a:alphaModFix/>
          </a:blip>
          <a:srcRect b="0" l="0" r="0" t="0"/>
          <a:stretch/>
        </p:blipFill>
        <p:spPr>
          <a:xfrm>
            <a:off x="528638" y="593785"/>
            <a:ext cx="4366835" cy="4366835"/>
          </a:xfrm>
          <a:prstGeom prst="rect">
            <a:avLst/>
          </a:prstGeom>
          <a:noFill/>
          <a:ln>
            <a:noFill/>
          </a:ln>
        </p:spPr>
      </p:pic>
      <p:sp>
        <p:nvSpPr>
          <p:cNvPr id="43" name="Google Shape;43;p1"/>
          <p:cNvSpPr txBox="1"/>
          <p:nvPr/>
        </p:nvSpPr>
        <p:spPr>
          <a:xfrm>
            <a:off x="31912560" y="7648132"/>
            <a:ext cx="8380800" cy="1346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900">
                <a:solidFill>
                  <a:schemeClr val="lt1"/>
                </a:solidFill>
              </a:rPr>
              <a:t>DynamoDB - DynamoDB is a fully managed NoSQL database service</a:t>
            </a:r>
            <a:endParaRPr sz="1500"/>
          </a:p>
          <a:p>
            <a:pPr indent="0" lvl="0" marL="0" marR="0" rtl="0" algn="l">
              <a:spcBef>
                <a:spcPts val="0"/>
              </a:spcBef>
              <a:spcAft>
                <a:spcPts val="0"/>
              </a:spcAft>
              <a:buNone/>
            </a:pPr>
            <a:r>
              <a:t/>
            </a:r>
            <a:endParaRPr b="0" i="0" sz="2900">
              <a:solidFill>
                <a:schemeClr val="lt1"/>
              </a:solidFill>
              <a:latin typeface="Arial"/>
              <a:ea typeface="Arial"/>
              <a:cs typeface="Arial"/>
              <a:sym typeface="Arial"/>
            </a:endParaRPr>
          </a:p>
          <a:p>
            <a:pPr indent="0" lvl="0" marL="0" marR="0" rtl="0" algn="l">
              <a:spcBef>
                <a:spcPts val="0"/>
              </a:spcBef>
              <a:spcAft>
                <a:spcPts val="0"/>
              </a:spcAft>
              <a:buNone/>
            </a:pPr>
            <a:r>
              <a:rPr b="0" i="0" lang="en-US" sz="2900">
                <a:solidFill>
                  <a:schemeClr val="lt1"/>
                </a:solidFill>
                <a:latin typeface="Arial"/>
                <a:ea typeface="Arial"/>
                <a:cs typeface="Arial"/>
                <a:sym typeface="Arial"/>
              </a:rPr>
              <a:t>AWS Amplify - is a development platform that empowers the development of cloud-based mobile and web applications that are both scalable and secure.</a:t>
            </a:r>
            <a:endParaRPr sz="1500"/>
          </a:p>
          <a:p>
            <a:pPr indent="0" lvl="0" marL="0" marR="0" rtl="0" algn="l">
              <a:spcBef>
                <a:spcPts val="0"/>
              </a:spcBef>
              <a:spcAft>
                <a:spcPts val="0"/>
              </a:spcAft>
              <a:buNone/>
            </a:pPr>
            <a:r>
              <a:t/>
            </a:r>
            <a:endParaRPr b="0" i="0" sz="2900">
              <a:solidFill>
                <a:schemeClr val="lt1"/>
              </a:solidFill>
              <a:latin typeface="Arial"/>
              <a:ea typeface="Arial"/>
              <a:cs typeface="Arial"/>
              <a:sym typeface="Arial"/>
            </a:endParaRPr>
          </a:p>
          <a:p>
            <a:pPr indent="0" lvl="0" marL="0" marR="0" rtl="0" algn="l">
              <a:spcBef>
                <a:spcPts val="0"/>
              </a:spcBef>
              <a:spcAft>
                <a:spcPts val="0"/>
              </a:spcAft>
              <a:buNone/>
            </a:pPr>
            <a:r>
              <a:rPr b="0" i="0" lang="en-US" sz="2900">
                <a:solidFill>
                  <a:schemeClr val="lt1"/>
                </a:solidFill>
                <a:latin typeface="Arial"/>
                <a:ea typeface="Arial"/>
                <a:cs typeface="Arial"/>
                <a:sym typeface="Arial"/>
              </a:rPr>
              <a:t>AWS S3 - is a highly expandable and reliable object storage service.</a:t>
            </a:r>
            <a:endParaRPr sz="1500"/>
          </a:p>
          <a:p>
            <a:pPr indent="0" lvl="0" marL="0" marR="0" rtl="0" algn="l">
              <a:spcBef>
                <a:spcPts val="0"/>
              </a:spcBef>
              <a:spcAft>
                <a:spcPts val="0"/>
              </a:spcAft>
              <a:buNone/>
            </a:pPr>
            <a:r>
              <a:rPr b="0" i="0" lang="en-US" sz="2900">
                <a:solidFill>
                  <a:schemeClr val="lt1"/>
                </a:solidFill>
                <a:latin typeface="Arial"/>
                <a:ea typeface="Arial"/>
                <a:cs typeface="Arial"/>
                <a:sym typeface="Arial"/>
              </a:rPr>
              <a:t>AWS Lambda allows for code execution without the need for server management.</a:t>
            </a:r>
            <a:endParaRPr sz="1500"/>
          </a:p>
          <a:p>
            <a:pPr indent="0" lvl="0" marL="0" marR="0" rtl="0" algn="l">
              <a:spcBef>
                <a:spcPts val="0"/>
              </a:spcBef>
              <a:spcAft>
                <a:spcPts val="0"/>
              </a:spcAft>
              <a:buNone/>
            </a:pPr>
            <a:r>
              <a:t/>
            </a:r>
            <a:endParaRPr sz="2900">
              <a:solidFill>
                <a:schemeClr val="lt1"/>
              </a:solidFill>
              <a:latin typeface="Arial"/>
              <a:ea typeface="Arial"/>
              <a:cs typeface="Arial"/>
              <a:sym typeface="Arial"/>
            </a:endParaRPr>
          </a:p>
          <a:p>
            <a:pPr indent="0" lvl="0" marL="0" marR="0" rtl="0" algn="l">
              <a:spcBef>
                <a:spcPts val="0"/>
              </a:spcBef>
              <a:spcAft>
                <a:spcPts val="0"/>
              </a:spcAft>
              <a:buNone/>
            </a:pPr>
            <a:r>
              <a:rPr b="0" i="0" lang="en-US" sz="2900">
                <a:solidFill>
                  <a:schemeClr val="lt1"/>
                </a:solidFill>
                <a:latin typeface="Arial"/>
                <a:ea typeface="Arial"/>
                <a:cs typeface="Arial"/>
                <a:sym typeface="Arial"/>
              </a:rPr>
              <a:t>AWS Cognito - is a managed service for authentication, authorization, and user management</a:t>
            </a:r>
            <a:endParaRPr sz="1500"/>
          </a:p>
          <a:p>
            <a:pPr indent="0" lvl="0" marL="0" marR="0" rtl="0" algn="l">
              <a:spcBef>
                <a:spcPts val="0"/>
              </a:spcBef>
              <a:spcAft>
                <a:spcPts val="0"/>
              </a:spcAft>
              <a:buNone/>
            </a:pPr>
            <a:r>
              <a:t/>
            </a:r>
            <a:endParaRPr b="0" i="0" sz="2900">
              <a:solidFill>
                <a:schemeClr val="lt1"/>
              </a:solidFill>
              <a:latin typeface="Arial"/>
              <a:ea typeface="Arial"/>
              <a:cs typeface="Arial"/>
              <a:sym typeface="Arial"/>
            </a:endParaRPr>
          </a:p>
          <a:p>
            <a:pPr indent="0" lvl="0" marL="0" marR="0" rtl="0" algn="l">
              <a:spcBef>
                <a:spcPts val="0"/>
              </a:spcBef>
              <a:spcAft>
                <a:spcPts val="0"/>
              </a:spcAft>
              <a:buNone/>
            </a:pPr>
            <a:r>
              <a:rPr b="0" i="0" lang="en-US" sz="2900">
                <a:solidFill>
                  <a:schemeClr val="lt1"/>
                </a:solidFill>
                <a:latin typeface="Arial"/>
                <a:ea typeface="Arial"/>
                <a:cs typeface="Arial"/>
                <a:sym typeface="Arial"/>
              </a:rPr>
              <a:t>API Gateway - enables the creation, deployment, and administration of APIs.</a:t>
            </a:r>
            <a:endParaRPr sz="1500"/>
          </a:p>
          <a:p>
            <a:pPr indent="0" lvl="0" marL="0" marR="0" rtl="0" algn="l">
              <a:spcBef>
                <a:spcPts val="0"/>
              </a:spcBef>
              <a:spcAft>
                <a:spcPts val="0"/>
              </a:spcAft>
              <a:buNone/>
            </a:pPr>
            <a:r>
              <a:rPr b="0" i="0" lang="en-US" sz="2900">
                <a:solidFill>
                  <a:schemeClr val="lt1"/>
                </a:solidFill>
                <a:latin typeface="Arial"/>
                <a:ea typeface="Arial"/>
                <a:cs typeface="Arial"/>
                <a:sym typeface="Arial"/>
              </a:rPr>
              <a:t>AWS DynamoDB is a completely managed NoSQL database service that provides high scalability and performance.</a:t>
            </a:r>
            <a:endParaRPr b="0" i="0" sz="2900">
              <a:solidFill>
                <a:schemeClr val="lt1"/>
              </a:solidFill>
              <a:latin typeface="Arial"/>
              <a:ea typeface="Arial"/>
              <a:cs typeface="Arial"/>
              <a:sym typeface="Arial"/>
            </a:endParaRPr>
          </a:p>
          <a:p>
            <a:pPr indent="0" lvl="0" marL="0" marR="0" rtl="0" algn="l">
              <a:spcBef>
                <a:spcPts val="0"/>
              </a:spcBef>
              <a:spcAft>
                <a:spcPts val="0"/>
              </a:spcAft>
              <a:buNone/>
            </a:pPr>
            <a:r>
              <a:t/>
            </a:r>
            <a:endParaRPr sz="2900">
              <a:solidFill>
                <a:schemeClr val="lt1"/>
              </a:solidFill>
            </a:endParaRPr>
          </a:p>
          <a:p>
            <a:pPr indent="0" lvl="0" marL="0" rtl="0" algn="l">
              <a:spcBef>
                <a:spcPts val="0"/>
              </a:spcBef>
              <a:spcAft>
                <a:spcPts val="0"/>
              </a:spcAft>
              <a:buClr>
                <a:schemeClr val="dk1"/>
              </a:buClr>
              <a:buFont typeface="Arial"/>
              <a:buNone/>
            </a:pPr>
            <a:r>
              <a:rPr lang="en-US" sz="3300">
                <a:solidFill>
                  <a:schemeClr val="lt1"/>
                </a:solidFill>
              </a:rPr>
              <a:t>Amplify Libraries: Pre-built UI components and back-end libraries that help developers quickly build common features such as authentication, storage, and data synchronization.</a:t>
            </a:r>
            <a:endParaRPr sz="2900">
              <a:solidFill>
                <a:schemeClr val="lt1"/>
              </a:solidFill>
            </a:endParaRPr>
          </a:p>
          <a:p>
            <a:pPr indent="0" lvl="0" marL="0" marR="0" rtl="0" algn="l">
              <a:spcBef>
                <a:spcPts val="0"/>
              </a:spcBef>
              <a:spcAft>
                <a:spcPts val="0"/>
              </a:spcAft>
              <a:buNone/>
            </a:pPr>
            <a:r>
              <a:t/>
            </a:r>
            <a:endParaRPr b="0" i="0" sz="3700">
              <a:solidFill>
                <a:schemeClr val="lt1"/>
              </a:solidFill>
              <a:latin typeface="Arial"/>
              <a:ea typeface="Arial"/>
              <a:cs typeface="Arial"/>
              <a:sym typeface="Arial"/>
            </a:endParaRPr>
          </a:p>
        </p:txBody>
      </p:sp>
      <p:sp>
        <p:nvSpPr>
          <p:cNvPr id="44" name="Google Shape;44;p1"/>
          <p:cNvSpPr txBox="1"/>
          <p:nvPr/>
        </p:nvSpPr>
        <p:spPr>
          <a:xfrm>
            <a:off x="18810850" y="13641749"/>
            <a:ext cx="11210700" cy="72036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0" i="0" sz="3200">
              <a:solidFill>
                <a:schemeClr val="lt1"/>
              </a:solidFill>
              <a:latin typeface="Arial"/>
              <a:ea typeface="Arial"/>
              <a:cs typeface="Arial"/>
              <a:sym typeface="Arial"/>
            </a:endParaRPr>
          </a:p>
          <a:p>
            <a:pPr indent="0" lvl="0" marL="0" marR="0" rtl="0" algn="l">
              <a:spcBef>
                <a:spcPts val="0"/>
              </a:spcBef>
              <a:spcAft>
                <a:spcPts val="0"/>
              </a:spcAft>
              <a:buNone/>
            </a:pPr>
            <a:r>
              <a:rPr lang="en-US" sz="3200">
                <a:solidFill>
                  <a:schemeClr val="lt1"/>
                </a:solidFill>
              </a:rPr>
              <a:t>Amplify CLI: A command-line we used to enables developers to create and manage AWS resources such as authentication, storage, APIs, and more.</a:t>
            </a:r>
            <a:endParaRPr sz="3200">
              <a:solidFill>
                <a:schemeClr val="lt1"/>
              </a:solidFill>
            </a:endParaRPr>
          </a:p>
          <a:p>
            <a:pPr indent="0" lvl="0" marL="0" marR="0" rtl="0" algn="l">
              <a:spcBef>
                <a:spcPts val="0"/>
              </a:spcBef>
              <a:spcAft>
                <a:spcPts val="0"/>
              </a:spcAft>
              <a:buNone/>
            </a:pPr>
            <a:r>
              <a:t/>
            </a:r>
            <a:endParaRPr sz="3200">
              <a:solidFill>
                <a:schemeClr val="lt1"/>
              </a:solidFill>
            </a:endParaRPr>
          </a:p>
          <a:p>
            <a:pPr indent="0" lvl="0" marL="0" marR="0" rtl="0" algn="l">
              <a:spcBef>
                <a:spcPts val="0"/>
              </a:spcBef>
              <a:spcAft>
                <a:spcPts val="0"/>
              </a:spcAft>
              <a:buNone/>
            </a:pPr>
            <a:r>
              <a:rPr lang="en-US" sz="3200">
                <a:solidFill>
                  <a:schemeClr val="lt1"/>
                </a:solidFill>
              </a:rPr>
              <a:t>Amplify Console: A web-based console that we used to provide a single place for developers to manage their application's front-end and back-end code, as well as deploy and host their application on AWS.</a:t>
            </a:r>
            <a:endParaRPr sz="3200">
              <a:solidFill>
                <a:schemeClr val="lt1"/>
              </a:solidFill>
            </a:endParaRPr>
          </a:p>
          <a:p>
            <a:pPr indent="0" lvl="0" marL="0" marR="0" rtl="0" algn="l">
              <a:spcBef>
                <a:spcPts val="0"/>
              </a:spcBef>
              <a:spcAft>
                <a:spcPts val="0"/>
              </a:spcAft>
              <a:buNone/>
            </a:pPr>
            <a:r>
              <a:t/>
            </a:r>
            <a:endParaRPr sz="3200">
              <a:solidFill>
                <a:schemeClr val="lt1"/>
              </a:solidFill>
            </a:endParaRPr>
          </a:p>
          <a:p>
            <a:pPr indent="0" lvl="0" marL="0" marR="0" rtl="0" algn="l">
              <a:spcBef>
                <a:spcPts val="0"/>
              </a:spcBef>
              <a:spcAft>
                <a:spcPts val="0"/>
              </a:spcAft>
              <a:buNone/>
            </a:pPr>
            <a:r>
              <a:rPr lang="en-US" sz="3200">
                <a:solidFill>
                  <a:schemeClr val="lt1"/>
                </a:solidFill>
              </a:rPr>
              <a:t>Amplify Framework: A set of open-source libraries and tools that enable developers to build custom back-end services and integrate them with their front-end applications.</a:t>
            </a:r>
            <a:endParaRPr sz="3200">
              <a:solidFill>
                <a:schemeClr val="lt1"/>
              </a:solidFill>
            </a:endParaRPr>
          </a:p>
          <a:p>
            <a:pPr indent="0" lvl="0" marL="0" marR="0" rtl="0" algn="l">
              <a:spcBef>
                <a:spcPts val="0"/>
              </a:spcBef>
              <a:spcAft>
                <a:spcPts val="0"/>
              </a:spcAft>
              <a:buNone/>
            </a:pPr>
            <a:r>
              <a:t/>
            </a:r>
            <a:endParaRPr sz="3200">
              <a:solidFill>
                <a:schemeClr val="lt1"/>
              </a:solidFill>
            </a:endParaRPr>
          </a:p>
          <a:p>
            <a:pPr indent="0" lvl="0" marL="0" marR="0" rtl="0" algn="l">
              <a:spcBef>
                <a:spcPts val="0"/>
              </a:spcBef>
              <a:spcAft>
                <a:spcPts val="0"/>
              </a:spcAft>
              <a:buNone/>
            </a:pPr>
            <a:r>
              <a:t/>
            </a:r>
            <a:endParaRPr/>
          </a:p>
        </p:txBody>
      </p:sp>
      <p:sp>
        <p:nvSpPr>
          <p:cNvPr id="45" name="Google Shape;45;p1"/>
          <p:cNvSpPr txBox="1"/>
          <p:nvPr/>
        </p:nvSpPr>
        <p:spPr>
          <a:xfrm>
            <a:off x="6189254" y="23171359"/>
            <a:ext cx="9286966" cy="4524315"/>
          </a:xfrm>
          <a:prstGeom prst="rect">
            <a:avLst/>
          </a:prstGeom>
          <a:noFill/>
          <a:ln>
            <a:noFill/>
          </a:ln>
        </p:spPr>
        <p:txBody>
          <a:bodyPr anchorCtr="0" anchor="t" bIns="45700" lIns="91425" spcFirstLastPara="1" rIns="91425" wrap="square" tIns="45700">
            <a:spAutoFit/>
          </a:bodyPr>
          <a:lstStyle/>
          <a:p>
            <a:pPr indent="-152400" lvl="0" marL="0" marR="0" rtl="0" algn="l">
              <a:spcBef>
                <a:spcPts val="0"/>
              </a:spcBef>
              <a:spcAft>
                <a:spcPts val="0"/>
              </a:spcAft>
              <a:buClr>
                <a:schemeClr val="lt1"/>
              </a:buClr>
              <a:buSzPts val="2400"/>
              <a:buFont typeface="Arial"/>
              <a:buChar char="•"/>
            </a:pPr>
            <a:r>
              <a:rPr b="0" i="0" lang="en-US" sz="2400" u="none" strike="noStrike">
                <a:solidFill>
                  <a:schemeClr val="lt1"/>
                </a:solidFill>
                <a:latin typeface="Arial"/>
                <a:ea typeface="Arial"/>
                <a:cs typeface="Arial"/>
                <a:sym typeface="Arial"/>
              </a:rPr>
              <a:t>Beswick, J. (n.d.). </a:t>
            </a:r>
            <a:r>
              <a:rPr b="0" i="1" lang="en-US" sz="2400" u="none" strike="noStrike">
                <a:solidFill>
                  <a:schemeClr val="lt1"/>
                </a:solidFill>
                <a:latin typeface="Arial"/>
                <a:ea typeface="Arial"/>
                <a:cs typeface="Arial"/>
                <a:sym typeface="Arial"/>
              </a:rPr>
              <a:t>Innovator island</a:t>
            </a:r>
            <a:r>
              <a:rPr b="0" i="0" lang="en-US" sz="2400" u="none" strike="noStrike">
                <a:solidFill>
                  <a:schemeClr val="lt1"/>
                </a:solidFill>
                <a:latin typeface="Arial"/>
                <a:ea typeface="Arial"/>
                <a:cs typeface="Arial"/>
                <a:sym typeface="Arial"/>
              </a:rPr>
              <a:t>. Innovator Island. Retrieved April 6, 2023, from https://www.eventbox.dev/published/lesson/innovator-island/index.html </a:t>
            </a:r>
            <a:endParaRPr/>
          </a:p>
          <a:p>
            <a:pPr indent="-152400" lvl="0" marL="0" marR="0" rtl="0" algn="l">
              <a:spcBef>
                <a:spcPts val="0"/>
              </a:spcBef>
              <a:spcAft>
                <a:spcPts val="0"/>
              </a:spcAft>
              <a:buClr>
                <a:schemeClr val="lt1"/>
              </a:buClr>
              <a:buSzPts val="2400"/>
              <a:buFont typeface="Arial"/>
              <a:buChar char="•"/>
            </a:pPr>
            <a:r>
              <a:rPr b="0" i="0" lang="en-US" sz="2400" u="none" strike="noStrike">
                <a:solidFill>
                  <a:schemeClr val="lt1"/>
                </a:solidFill>
                <a:latin typeface="Arial"/>
                <a:ea typeface="Arial"/>
                <a:cs typeface="Arial"/>
                <a:sym typeface="Arial"/>
              </a:rPr>
              <a:t>Beswick, J. (2021, April 26). </a:t>
            </a:r>
            <a:r>
              <a:rPr b="0" i="1" lang="en-US" sz="2400" u="none" strike="noStrike">
                <a:solidFill>
                  <a:schemeClr val="lt1"/>
                </a:solidFill>
                <a:latin typeface="Arial"/>
                <a:ea typeface="Arial"/>
                <a:cs typeface="Arial"/>
                <a:sym typeface="Arial"/>
              </a:rPr>
              <a:t>Build a serverless web app for a theme park: Episode 1 - AWS virtual workshop</a:t>
            </a:r>
            <a:r>
              <a:rPr b="0" i="0" lang="en-US" sz="2400" u="none" strike="noStrike">
                <a:solidFill>
                  <a:schemeClr val="lt1"/>
                </a:solidFill>
                <a:latin typeface="Arial"/>
                <a:ea typeface="Arial"/>
                <a:cs typeface="Arial"/>
                <a:sym typeface="Arial"/>
              </a:rPr>
              <a:t>. YouTube. Retrieved April 6, 2023, from https://www.youtube.com/watch?v=GhZpSYQ6F9M&amp;t=2804s </a:t>
            </a:r>
            <a:endParaRPr/>
          </a:p>
          <a:p>
            <a:pPr indent="-152400" lvl="0" marL="0" marR="0" rtl="0" algn="l">
              <a:spcBef>
                <a:spcPts val="0"/>
              </a:spcBef>
              <a:spcAft>
                <a:spcPts val="0"/>
              </a:spcAft>
              <a:buClr>
                <a:schemeClr val="lt1"/>
              </a:buClr>
              <a:buSzPts val="2400"/>
              <a:buFont typeface="Arial"/>
              <a:buChar char="•"/>
            </a:pPr>
            <a:r>
              <a:rPr b="0" i="0" lang="en-US" sz="2400" u="none" strike="noStrike">
                <a:solidFill>
                  <a:schemeClr val="lt1"/>
                </a:solidFill>
                <a:latin typeface="Arial"/>
                <a:ea typeface="Arial"/>
                <a:cs typeface="Arial"/>
                <a:sym typeface="Arial"/>
              </a:rPr>
              <a:t>Team, T. S. (2022, June 8). </a:t>
            </a:r>
            <a:r>
              <a:rPr b="0" i="1" lang="en-US" sz="2400" u="none" strike="noStrike">
                <a:solidFill>
                  <a:schemeClr val="lt1"/>
                </a:solidFill>
                <a:latin typeface="Arial"/>
                <a:ea typeface="Arial"/>
                <a:cs typeface="Arial"/>
                <a:sym typeface="Arial"/>
              </a:rPr>
              <a:t>Total cost of ownership of servers</a:t>
            </a:r>
            <a:r>
              <a:rPr b="0" i="0" lang="en-US" sz="2400" u="none" strike="noStrike">
                <a:solidFill>
                  <a:schemeClr val="lt1"/>
                </a:solidFill>
                <a:latin typeface="Arial"/>
                <a:ea typeface="Arial"/>
                <a:cs typeface="Arial"/>
                <a:sym typeface="Arial"/>
              </a:rPr>
              <a:t>. Sherweb. Retrieved April 6, 2023, from https://www.sherweb.com/blog/cloud-server/total-cost-of-ownership-of-servers-iaas-vs-on-premises/ </a:t>
            </a:r>
            <a:endParaRPr/>
          </a:p>
        </p:txBody>
      </p:sp>
      <p:pic>
        <p:nvPicPr>
          <p:cNvPr descr="A picture containing graphical user interface&#10;&#10;Description automatically generated" id="46" name="Google Shape;46;p1"/>
          <p:cNvPicPr preferRelativeResize="0"/>
          <p:nvPr/>
        </p:nvPicPr>
        <p:blipFill rotWithShape="1">
          <a:blip r:embed="rId8">
            <a:alphaModFix/>
          </a:blip>
          <a:srcRect b="0" l="0" r="0" t="0"/>
          <a:stretch/>
        </p:blipFill>
        <p:spPr>
          <a:xfrm>
            <a:off x="32785053" y="21466549"/>
            <a:ext cx="7508327" cy="5632301"/>
          </a:xfrm>
          <a:prstGeom prst="rect">
            <a:avLst/>
          </a:prstGeom>
          <a:noFill/>
          <a:ln>
            <a:noFill/>
          </a:ln>
        </p:spPr>
      </p:pic>
      <p:sp>
        <p:nvSpPr>
          <p:cNvPr id="47" name="Google Shape;47;p1"/>
          <p:cNvSpPr txBox="1"/>
          <p:nvPr/>
        </p:nvSpPr>
        <p:spPr>
          <a:xfrm>
            <a:off x="19228637" y="21222875"/>
            <a:ext cx="9804000" cy="11744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heee</a:t>
            </a:r>
            <a:endParaRPr/>
          </a:p>
          <a:p>
            <a:pPr indent="0" lvl="0" marL="0" rtl="0" algn="l">
              <a:spcBef>
                <a:spcPts val="0"/>
              </a:spcBef>
              <a:spcAft>
                <a:spcPts val="0"/>
              </a:spcAft>
              <a:buNone/>
            </a:pPr>
            <a:r>
              <a:rPr lang="en-US" sz="2900">
                <a:solidFill>
                  <a:schemeClr val="lt1"/>
                </a:solidFill>
              </a:rPr>
              <a:t>Misconfigured IAM roles and policies: Developers need to be careful when configuring IAM roles and policies for their Amplify projects. Misconfigured IAM roles and policies can lead to unauthorized access to sensitive resources or data.</a:t>
            </a:r>
            <a:endParaRPr sz="2900">
              <a:solidFill>
                <a:schemeClr val="lt1"/>
              </a:solidFill>
            </a:endParaRPr>
          </a:p>
          <a:p>
            <a:pPr indent="0" lvl="0" marL="0" rtl="0" algn="l">
              <a:spcBef>
                <a:spcPts val="0"/>
              </a:spcBef>
              <a:spcAft>
                <a:spcPts val="0"/>
              </a:spcAft>
              <a:buNone/>
            </a:pPr>
            <a:r>
              <a:t/>
            </a:r>
            <a:endParaRPr sz="2900">
              <a:solidFill>
                <a:schemeClr val="lt1"/>
              </a:solidFill>
            </a:endParaRPr>
          </a:p>
          <a:p>
            <a:pPr indent="0" lvl="0" marL="0" rtl="0" algn="l">
              <a:spcBef>
                <a:spcPts val="0"/>
              </a:spcBef>
              <a:spcAft>
                <a:spcPts val="0"/>
              </a:spcAft>
              <a:buNone/>
            </a:pPr>
            <a:r>
              <a:rPr lang="en-US" sz="2900">
                <a:solidFill>
                  <a:schemeClr val="lt1"/>
                </a:solidFill>
              </a:rPr>
              <a:t>Insecure data storage: Developers need to ensure that they store sensitive data securely in Amplify services, such as Amazon S3 or Amazon DynamoDB. </a:t>
            </a:r>
            <a:endParaRPr sz="2900">
              <a:solidFill>
                <a:schemeClr val="lt1"/>
              </a:solidFill>
            </a:endParaRPr>
          </a:p>
          <a:p>
            <a:pPr indent="0" lvl="0" marL="0" rtl="0" algn="l">
              <a:spcBef>
                <a:spcPts val="0"/>
              </a:spcBef>
              <a:spcAft>
                <a:spcPts val="0"/>
              </a:spcAft>
              <a:buNone/>
            </a:pPr>
            <a:r>
              <a:t/>
            </a:r>
            <a:endParaRPr sz="2900">
              <a:solidFill>
                <a:schemeClr val="lt1"/>
              </a:solidFill>
            </a:endParaRPr>
          </a:p>
          <a:p>
            <a:pPr indent="0" lvl="0" marL="0" rtl="0" algn="l">
              <a:spcBef>
                <a:spcPts val="0"/>
              </a:spcBef>
              <a:spcAft>
                <a:spcPts val="0"/>
              </a:spcAft>
              <a:buNone/>
            </a:pPr>
            <a:r>
              <a:rPr lang="en-US" sz="2900">
                <a:solidFill>
                  <a:schemeClr val="lt1"/>
                </a:solidFill>
              </a:rPr>
              <a:t>Injection attacks: Developers should be aware of the risk of injection attacks, such as SQL injection or cross-site scripting (XSS), when using Amplify services such as AWS AppSync or Amazon API Gateway.</a:t>
            </a:r>
            <a:endParaRPr sz="2900">
              <a:solidFill>
                <a:schemeClr val="lt1"/>
              </a:solidFill>
            </a:endParaRPr>
          </a:p>
          <a:p>
            <a:pPr indent="0" lvl="0" marL="0" rtl="0" algn="l">
              <a:spcBef>
                <a:spcPts val="0"/>
              </a:spcBef>
              <a:spcAft>
                <a:spcPts val="0"/>
              </a:spcAft>
              <a:buNone/>
            </a:pPr>
            <a:r>
              <a:t/>
            </a:r>
            <a:endParaRPr sz="3200">
              <a:solidFill>
                <a:schemeClr val="lt1"/>
              </a:solidFill>
            </a:endParaRPr>
          </a:p>
          <a:p>
            <a:pPr indent="0" lvl="0" marL="0" rtl="0" algn="l">
              <a:spcBef>
                <a:spcPts val="0"/>
              </a:spcBef>
              <a:spcAft>
                <a:spcPts val="0"/>
              </a:spcAft>
              <a:buNone/>
            </a:pPr>
            <a:r>
              <a:t/>
            </a:r>
            <a:endParaRPr sz="3200">
              <a:solidFill>
                <a:schemeClr val="lt1"/>
              </a:solidFill>
            </a:endParaRPr>
          </a:p>
          <a:p>
            <a:pPr indent="0" lvl="0" marL="0" rtl="0" algn="l">
              <a:spcBef>
                <a:spcPts val="0"/>
              </a:spcBef>
              <a:spcAft>
                <a:spcPts val="0"/>
              </a:spcAft>
              <a:buNone/>
            </a:pPr>
            <a:r>
              <a:t/>
            </a:r>
            <a:endParaRPr sz="3200">
              <a:solidFill>
                <a:schemeClr val="lt1"/>
              </a:solidFill>
            </a:endParaRPr>
          </a:p>
          <a:p>
            <a:pPr indent="0" lvl="0" marL="0" rtl="0" algn="l">
              <a:spcBef>
                <a:spcPts val="0"/>
              </a:spcBef>
              <a:spcAft>
                <a:spcPts val="0"/>
              </a:spcAft>
              <a:buNone/>
            </a:pPr>
            <a:r>
              <a:t/>
            </a:r>
            <a:endParaRPr sz="3200">
              <a:solidFill>
                <a:schemeClr val="lt1"/>
              </a:solidFill>
            </a:endParaRPr>
          </a:p>
          <a:p>
            <a:pPr indent="0" lvl="0" marL="0" rtl="0" algn="l">
              <a:spcBef>
                <a:spcPts val="0"/>
              </a:spcBef>
              <a:spcAft>
                <a:spcPts val="0"/>
              </a:spcAft>
              <a:buNone/>
            </a:pPr>
            <a:r>
              <a:t/>
            </a:r>
            <a:endParaRPr sz="3200">
              <a:solidFill>
                <a:schemeClr val="lt1"/>
              </a:solidFill>
            </a:endParaRPr>
          </a:p>
          <a:p>
            <a:pPr indent="0" lvl="0" marL="0" rtl="0" algn="l">
              <a:spcBef>
                <a:spcPts val="0"/>
              </a:spcBef>
              <a:spcAft>
                <a:spcPts val="0"/>
              </a:spcAft>
              <a:buNone/>
            </a:pPr>
            <a:r>
              <a:t/>
            </a:r>
            <a:endParaRPr sz="3200">
              <a:solidFill>
                <a:schemeClr val="lt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pic>
        <p:nvPicPr>
          <p:cNvPr descr="Diagram&#10;&#10;Description automatically generated" id="48" name="Google Shape;48;p1"/>
          <p:cNvPicPr preferRelativeResize="0"/>
          <p:nvPr/>
        </p:nvPicPr>
        <p:blipFill rotWithShape="1">
          <a:blip r:embed="rId9">
            <a:alphaModFix/>
          </a:blip>
          <a:srcRect b="0" l="0" r="0" t="0"/>
          <a:stretch/>
        </p:blipFill>
        <p:spPr>
          <a:xfrm>
            <a:off x="5607625" y="15059100"/>
            <a:ext cx="12693100" cy="502090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