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gIIwZeFgoLUdDT+we+vPXLNlOh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9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18" name="Google Shape;18;p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"/>
          <p:cNvSpPr/>
          <p:nvPr/>
        </p:nvSpPr>
        <p:spPr>
          <a:xfrm rot="-54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3"/>
          <p:cNvGrpSpPr/>
          <p:nvPr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21" name="Google Shape;21;p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23" name="Google Shape;2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3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6" name="Google Shape;26;p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4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" name="Google Shape;28;p4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29" name="Google Shape;29;p4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4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31" name="Google Shape;3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4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34" name="Google Shape;34;p5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5618095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/>
          <p:nvPr/>
        </p:nvSpPr>
        <p:spPr>
          <a:xfrm flipH="1" rot="5400000">
            <a:off x="-10665972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" name="Google Shape;36;p5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37" name="Google Shape;37;p5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5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picture containing drawing&#10;&#10;Description automatically generated" id="39" name="Google Shape;3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097" y="28947040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5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1.jp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idx="11" type="ftr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576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8" name="Google Shape;8;p2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2"/>
          <p:cNvSpPr txBox="1"/>
          <p:nvPr/>
        </p:nvSpPr>
        <p:spPr>
          <a:xfrm>
            <a:off x="6912862" y="2555688"/>
            <a:ext cx="34987151" cy="56839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2"/>
          <p:cNvSpPr txBox="1"/>
          <p:nvPr/>
        </p:nvSpPr>
        <p:spPr>
          <a:xfrm>
            <a:off x="6912864" y="8763002"/>
            <a:ext cx="34987147" cy="18985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oogle Shape;12;p2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13" name="Google Shape;13;p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" name="Google Shape;15;p2"/>
          <p:cNvSpPr txBox="1"/>
          <p:nvPr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pic>
        <p:nvPicPr>
          <p:cNvPr descr="A close up of a sign&#10;&#10;Description automatically generated" id="16" name="Google Shape;16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12.png"/><Relationship Id="rId11" Type="http://schemas.openxmlformats.org/officeDocument/2006/relationships/image" Target="../media/image15.png"/><Relationship Id="rId10" Type="http://schemas.openxmlformats.org/officeDocument/2006/relationships/image" Target="../media/image3.png"/><Relationship Id="rId9" Type="http://schemas.openxmlformats.org/officeDocument/2006/relationships/image" Target="../media/image4.png"/><Relationship Id="rId5" Type="http://schemas.openxmlformats.org/officeDocument/2006/relationships/image" Target="../media/image13.png"/><Relationship Id="rId6" Type="http://schemas.openxmlformats.org/officeDocument/2006/relationships/image" Target="../media/image10.png"/><Relationship Id="rId7" Type="http://schemas.openxmlformats.org/officeDocument/2006/relationships/image" Target="../media/image5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"/>
          <p:cNvSpPr txBox="1"/>
          <p:nvPr/>
        </p:nvSpPr>
        <p:spPr>
          <a:xfrm>
            <a:off x="6816436" y="617630"/>
            <a:ext cx="24688800" cy="2278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800"/>
              <a:buFont typeface="Arial"/>
              <a:buNone/>
            </a:pPr>
            <a:r>
              <a:rPr b="1" i="0" lang="en-US" sz="8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FIU Department of Engineering &amp; Computing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5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Spring 2023 Senior Design Project</a:t>
            </a:r>
            <a:endParaRPr/>
          </a:p>
        </p:txBody>
      </p:sp>
      <p:sp>
        <p:nvSpPr>
          <p:cNvPr id="46" name="Google Shape;46;p1"/>
          <p:cNvSpPr txBox="1"/>
          <p:nvPr/>
        </p:nvSpPr>
        <p:spPr>
          <a:xfrm>
            <a:off x="6816436" y="2979162"/>
            <a:ext cx="35204400" cy="32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10000"/>
              <a:buFont typeface="Arial"/>
              <a:buNone/>
            </a:pPr>
            <a:r>
              <a:rPr b="1" i="0" lang="en-US" sz="10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Securing a Serverless Server via AWS</a:t>
            </a:r>
            <a:endParaRPr b="0" i="0" sz="1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Student: Marcos Yauner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James Beswick &amp; </a:t>
            </a:r>
            <a:r>
              <a:rPr b="0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Amazon Web Services Support</a:t>
            </a:r>
            <a:endParaRPr b="0" i="0" sz="3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Seyedmasoud Sadjadi</a:t>
            </a:r>
            <a:endParaRPr b="0" i="0" sz="3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"/>
          <p:cNvSpPr txBox="1"/>
          <p:nvPr/>
        </p:nvSpPr>
        <p:spPr>
          <a:xfrm>
            <a:off x="8909769" y="6752354"/>
            <a:ext cx="4114800" cy="549275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</p:txBody>
      </p:sp>
      <p:sp>
        <p:nvSpPr>
          <p:cNvPr id="48" name="Google Shape;48;p1"/>
          <p:cNvSpPr txBox="1"/>
          <p:nvPr/>
        </p:nvSpPr>
        <p:spPr>
          <a:xfrm>
            <a:off x="22285684" y="6615810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/>
          </a:p>
        </p:txBody>
      </p:sp>
      <p:sp>
        <p:nvSpPr>
          <p:cNvPr id="49" name="Google Shape;49;p1"/>
          <p:cNvSpPr txBox="1"/>
          <p:nvPr/>
        </p:nvSpPr>
        <p:spPr>
          <a:xfrm>
            <a:off x="34981431" y="6609193"/>
            <a:ext cx="4114800" cy="549275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sp>
        <p:nvSpPr>
          <p:cNvPr id="50" name="Google Shape;50;p1"/>
          <p:cNvSpPr txBox="1"/>
          <p:nvPr/>
        </p:nvSpPr>
        <p:spPr>
          <a:xfrm>
            <a:off x="21452231" y="15090491"/>
            <a:ext cx="5932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SYSTEM / OBJECT DESIGN</a:t>
            </a:r>
            <a:endParaRPr/>
          </a:p>
        </p:txBody>
      </p:sp>
      <p:sp>
        <p:nvSpPr>
          <p:cNvPr id="51" name="Google Shape;51;p1"/>
          <p:cNvSpPr txBox="1"/>
          <p:nvPr/>
        </p:nvSpPr>
        <p:spPr>
          <a:xfrm>
            <a:off x="8909769" y="15090495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</a:rPr>
              <a:t>RISK ANALYSIS</a:t>
            </a:r>
            <a:endParaRPr/>
          </a:p>
        </p:txBody>
      </p:sp>
      <p:sp>
        <p:nvSpPr>
          <p:cNvPr id="52" name="Google Shape;52;p1"/>
          <p:cNvSpPr txBox="1"/>
          <p:nvPr/>
        </p:nvSpPr>
        <p:spPr>
          <a:xfrm>
            <a:off x="8909780" y="24144235"/>
            <a:ext cx="4114800" cy="5442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50">
                <a:solidFill>
                  <a:schemeClr val="lt2"/>
                </a:solidFill>
              </a:rPr>
              <a:t>RISK CONTROLS</a:t>
            </a:r>
            <a:endParaRPr sz="3050"/>
          </a:p>
        </p:txBody>
      </p:sp>
      <p:sp>
        <p:nvSpPr>
          <p:cNvPr id="53" name="Google Shape;53;p1"/>
          <p:cNvSpPr txBox="1"/>
          <p:nvPr/>
        </p:nvSpPr>
        <p:spPr>
          <a:xfrm>
            <a:off x="35732421" y="24037509"/>
            <a:ext cx="4114800" cy="547687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REFERENCES</a:t>
            </a:r>
            <a:endParaRPr/>
          </a:p>
        </p:txBody>
      </p:sp>
      <p:sp>
        <p:nvSpPr>
          <p:cNvPr id="54" name="Google Shape;54;p1"/>
          <p:cNvSpPr txBox="1"/>
          <p:nvPr/>
        </p:nvSpPr>
        <p:spPr>
          <a:xfrm>
            <a:off x="6655820" y="31775400"/>
            <a:ext cx="21444300" cy="8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James Beswick (</a:t>
            </a:r>
            <a:r>
              <a:rPr b="0" i="1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AWS Development Team Staff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r>
              <a:rPr lang="en-US" sz="2400">
                <a:solidFill>
                  <a:schemeClr val="lt1"/>
                </a:solidFill>
              </a:rPr>
              <a:t>, </a:t>
            </a:r>
            <a:r>
              <a:rPr lang="en-US" sz="2400">
                <a:solidFill>
                  <a:schemeClr val="lt1"/>
                </a:solidFill>
              </a:rPr>
              <a:t>Sebastian Pina, Nicholas Sadiku, and Carlos Leal </a:t>
            </a:r>
            <a:r>
              <a:rPr b="0" i="0" lang="en-US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 We/I thank James Beswick for his/her/their assistance and mentorship that I/we received throughout the senior design project.</a:t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6620651" y="31264309"/>
            <a:ext cx="4578237" cy="547919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75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56" name="Google Shape;56;p1"/>
          <p:cNvSpPr txBox="1"/>
          <p:nvPr/>
        </p:nvSpPr>
        <p:spPr>
          <a:xfrm>
            <a:off x="6816436" y="7559077"/>
            <a:ext cx="10886100" cy="637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solidFill>
                  <a:schemeClr val="lt1"/>
                </a:solidFill>
              </a:rPr>
              <a:t>Building a server to host a website can be a difficult and expensive project that requires knowledge of server administration, security, and scalability. However, AWS offers a solution to this problem in the form of serverless computing. This technology makes it possible for programmers to write and distribute code without having to operate servers, which makes it a more cost-effective and scalable solution. AWS offers a number of services, including AWS Lambda, API Gateway, and DynamoDB, that make it simple and quick to design and deploy serverless applications with high levels of scalability and fault tolerance.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7" name="Google Shape;57;p1"/>
          <p:cNvSpPr txBox="1"/>
          <p:nvPr/>
        </p:nvSpPr>
        <p:spPr>
          <a:xfrm>
            <a:off x="19401467" y="7510425"/>
            <a:ext cx="10886100" cy="78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present-day AWS Cloud9 IDE employs JavaScript to set up serverless applications for both the frontend and backend. </a:t>
            </a:r>
            <a:r>
              <a:rPr lang="en-US" sz="3600">
                <a:solidFill>
                  <a:schemeClr val="lt1"/>
                </a:solidFill>
              </a:rPr>
              <a:t>I created the Cloud9 environment and through </a:t>
            </a:r>
            <a:r>
              <a:rPr lang="en-US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JavaScript </a:t>
            </a:r>
            <a:r>
              <a:rPr lang="en-US" sz="3600">
                <a:solidFill>
                  <a:schemeClr val="lt1"/>
                </a:solidFill>
              </a:rPr>
              <a:t>created the backend directories which allowed the import of git-repositories and creation of  the translation set and conversion for 20 languages. I also interconnected the objects functionality through the updated S3 buckets once my teammate created them. Additionally, I established user roles and policies which allowed my teammates to have full administrative access that allowed them to commence development on the frontend of the website.</a:t>
            </a:r>
            <a:endParaRPr/>
          </a:p>
        </p:txBody>
      </p:sp>
      <p:sp>
        <p:nvSpPr>
          <p:cNvPr id="58" name="Google Shape;58;p1"/>
          <p:cNvSpPr txBox="1"/>
          <p:nvPr/>
        </p:nvSpPr>
        <p:spPr>
          <a:xfrm>
            <a:off x="31688443" y="7336578"/>
            <a:ext cx="12202757" cy="84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Cloud9 IDE: Cloud service with resizable compute capacity.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CodeCommit: Secure Git repository for code management.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AWS Amplify: Platform for scalable cloud apps.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AWS S3: Scalable and durable object storage.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AWS Lambda: Serverless code execution.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API Gateway: API development, deployment, and management.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AWS DynamoDB: Fully-managed NoSQL database.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AWS Cognito: Managed authentication and user management.</a:t>
            </a:r>
            <a:endParaRPr/>
          </a:p>
        </p:txBody>
      </p:sp>
      <p:sp>
        <p:nvSpPr>
          <p:cNvPr id="59" name="Google Shape;59;p1"/>
          <p:cNvSpPr txBox="1"/>
          <p:nvPr/>
        </p:nvSpPr>
        <p:spPr>
          <a:xfrm>
            <a:off x="6805686" y="16063408"/>
            <a:ext cx="10676100" cy="76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Due to the nature of cloud computing, it was imperative</a:t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that we set our User Policies and Parameters. Threads identified were establishing IAM controls that would align with C.I.A best practice. From the imported GIT-Repository folder, in Codecommit, we had to make sure that the objects and files in the newly made repository were audited and </a:t>
            </a: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parameters</a:t>
            </a: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were set. In the S3 buckets, where our objects were stored, needed a restrictive policy that </a:t>
            </a: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prohibited</a:t>
            </a: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global access except from the core team. In Lambda, where we created our API Gateways and </a:t>
            </a: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Functions,</a:t>
            </a:r>
            <a:r>
              <a:rPr lang="en-US" sz="3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needed to be tied with our policies and parameters created.</a:t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Diagram&#10;&#10;Description automatically generated with low confidence" id="60" name="Google Shape;60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225003" y="16459200"/>
            <a:ext cx="16821604" cy="65307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graphical user interface&#10;&#10;Description automatically generated" id="61" name="Google Shape;61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789821" y="16459200"/>
            <a:ext cx="4452804" cy="33402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hape&#10;&#10;Description automatically generated with low confidence" id="62" name="Google Shape;62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074764" y="19790200"/>
            <a:ext cx="5904251" cy="31997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creenshot of a computer&#10;&#10;Description automatically generated with low confidence" id="63" name="Google Shape;63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282007" y="27662284"/>
            <a:ext cx="9722976" cy="29699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athletic game, sport&#10;&#10;Description automatically generated" id="64" name="Google Shape;64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282007" y="25624134"/>
            <a:ext cx="11704523" cy="18965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text, sign&#10;&#10;Description automatically generated" id="65" name="Google Shape;65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75320" y="1694779"/>
            <a:ext cx="4642113" cy="1200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94601" y="8910352"/>
            <a:ext cx="3803550" cy="380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61216" y="14100368"/>
            <a:ext cx="3803550" cy="3803550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"/>
          <p:cNvSpPr txBox="1"/>
          <p:nvPr/>
        </p:nvSpPr>
        <p:spPr>
          <a:xfrm>
            <a:off x="22718225" y="24023840"/>
            <a:ext cx="3400800" cy="56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8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</p:txBody>
      </p:sp>
      <p:sp>
        <p:nvSpPr>
          <p:cNvPr id="69" name="Google Shape;69;p1"/>
          <p:cNvSpPr txBox="1"/>
          <p:nvPr/>
        </p:nvSpPr>
        <p:spPr>
          <a:xfrm>
            <a:off x="19225008" y="24988223"/>
            <a:ext cx="58698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Serverless Frontend</a:t>
            </a:r>
            <a:endParaRPr/>
          </a:p>
        </p:txBody>
      </p:sp>
      <p:sp>
        <p:nvSpPr>
          <p:cNvPr id="70" name="Google Shape;70;p1"/>
          <p:cNvSpPr txBox="1"/>
          <p:nvPr/>
        </p:nvSpPr>
        <p:spPr>
          <a:xfrm>
            <a:off x="6816425" y="24868663"/>
            <a:ext cx="12202800" cy="6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IAM</a:t>
            </a: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Assign User roles and </a:t>
            </a: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policies</a:t>
            </a: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to comply with  C.I.A best </a:t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    practice.</a:t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t/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Cloudtrail</a:t>
            </a: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To trace and monitor movement across AWS.</a:t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t/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Lambda</a:t>
            </a: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 Assign Functions and API Gateways with set parameters.</a:t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t/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S3 Bucket</a:t>
            </a: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 Store our objects with set parameters revoking</a:t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               public access.</a:t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t/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b="1"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Amplify</a:t>
            </a: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: Securely deploy our app with automatic security updates,</a:t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           encryption, IAM, Application-level security and</a:t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43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</a:pPr>
            <a:r>
              <a:rPr lang="en-US" sz="3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            compliance.</a:t>
            </a:r>
            <a:endParaRPr sz="3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"/>
          <p:cNvSpPr txBox="1"/>
          <p:nvPr/>
        </p:nvSpPr>
        <p:spPr>
          <a:xfrm>
            <a:off x="32725895" y="24937760"/>
            <a:ext cx="10507578" cy="60094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●"/>
            </a:pP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Beswick, J. (n.d.). </a:t>
            </a:r>
            <a:r>
              <a:rPr i="1"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Innovator island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. Innovator Island. Retrieved April 6, 2023, from https://www.eventbox.dev/published/lesson/innovator-island/index.html </a:t>
            </a:r>
            <a:endParaRPr/>
          </a:p>
          <a:p>
            <a: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●"/>
            </a:pP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Beswick, J. (2021, April 26). </a:t>
            </a:r>
            <a:r>
              <a:rPr i="1"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Build a serverless web app for a theme park: Episode 1 - AWS virtual workshop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. YouTube. Retrieved April 6, 2023, from https://www.youtube.com/watch?v=GhZpSYQ6F9M&amp;t=2804s </a:t>
            </a:r>
            <a:endParaRPr/>
          </a:p>
          <a:p>
            <a: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Char char="●"/>
            </a:pP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Team, T. S. (2022, June 8). </a:t>
            </a:r>
            <a:r>
              <a:rPr i="1"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Total cost of ownership of servers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. Sherweb. Retrieved April 6, 2023, from https://www.sherweb.com/blog/cloud-server/total-cost-of-ownership-of-servers-iaas-vs-on-premises/ </a:t>
            </a:r>
            <a:endParaRPr/>
          </a:p>
        </p:txBody>
      </p:sp>
      <p:pic>
        <p:nvPicPr>
          <p:cNvPr descr="Logo&#10;&#10;Description automatically generated" id="72" name="Google Shape;72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67297" y="4968991"/>
            <a:ext cx="4258158" cy="2554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