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23" roundtripDataSignature="AMtx7mjDrkQmNnj8bf+ToEbQzONCOVfsE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11" Type="http://schemas.openxmlformats.org/officeDocument/2006/relationships/slide" Target="slides/slide7.xml"/><Relationship Id="rId22" Type="http://schemas.openxmlformats.org/officeDocument/2006/relationships/slide" Target="slides/slide18.xml"/><Relationship Id="rId10" Type="http://schemas.openxmlformats.org/officeDocument/2006/relationships/slide" Target="slides/slide6.xml"/><Relationship Id="rId21" Type="http://schemas.openxmlformats.org/officeDocument/2006/relationships/slide" Target="slides/slide17.xml"/><Relationship Id="rId13" Type="http://schemas.openxmlformats.org/officeDocument/2006/relationships/slide" Target="slides/slide9.xml"/><Relationship Id="rId12" Type="http://schemas.openxmlformats.org/officeDocument/2006/relationships/slide" Target="slides/slide8.xml"/><Relationship Id="rId23" Type="http://customschemas.google.com/relationships/presentationmetadata" Target="meta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5" Type="http://schemas.openxmlformats.org/officeDocument/2006/relationships/slide" Target="slides/slide1.xml"/><Relationship Id="rId19" Type="http://schemas.openxmlformats.org/officeDocument/2006/relationships/slide" Target="slides/slide15.xml"/><Relationship Id="rId6" Type="http://schemas.openxmlformats.org/officeDocument/2006/relationships/slide" Target="slides/slide2.xml"/><Relationship Id="rId18" Type="http://schemas.openxmlformats.org/officeDocument/2006/relationships/slide" Target="slides/slide14.xml"/><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 name="Shape 177"/>
        <p:cNvGrpSpPr/>
        <p:nvPr/>
      </p:nvGrpSpPr>
      <p:grpSpPr>
        <a:xfrm>
          <a:off x="0" y="0"/>
          <a:ext cx="0" cy="0"/>
          <a:chOff x="0" y="0"/>
          <a:chExt cx="0" cy="0"/>
        </a:xfrm>
      </p:grpSpPr>
      <p:sp>
        <p:nvSpPr>
          <p:cNvPr id="178" name="Google Shape;178;g1a22dda5e88_0_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79" name="Google Shape;179;g1a22dda5e88_0_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9" name="Shape 239"/>
        <p:cNvGrpSpPr/>
        <p:nvPr/>
      </p:nvGrpSpPr>
      <p:grpSpPr>
        <a:xfrm>
          <a:off x="0" y="0"/>
          <a:ext cx="0" cy="0"/>
          <a:chOff x="0" y="0"/>
          <a:chExt cx="0" cy="0"/>
        </a:xfrm>
      </p:grpSpPr>
      <p:sp>
        <p:nvSpPr>
          <p:cNvPr id="240" name="Google Shape;240;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41" name="Google Shape;241;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8" name="Shape 248"/>
        <p:cNvGrpSpPr/>
        <p:nvPr/>
      </p:nvGrpSpPr>
      <p:grpSpPr>
        <a:xfrm>
          <a:off x="0" y="0"/>
          <a:ext cx="0" cy="0"/>
          <a:chOff x="0" y="0"/>
          <a:chExt cx="0" cy="0"/>
        </a:xfrm>
      </p:grpSpPr>
      <p:sp>
        <p:nvSpPr>
          <p:cNvPr id="249" name="Google Shape;249;g19a2df54606_2_1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50" name="Google Shape;250;g19a2df54606_2_1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1" name="Shape 261"/>
        <p:cNvGrpSpPr/>
        <p:nvPr/>
      </p:nvGrpSpPr>
      <p:grpSpPr>
        <a:xfrm>
          <a:off x="0" y="0"/>
          <a:ext cx="0" cy="0"/>
          <a:chOff x="0" y="0"/>
          <a:chExt cx="0" cy="0"/>
        </a:xfrm>
      </p:grpSpPr>
      <p:sp>
        <p:nvSpPr>
          <p:cNvPr id="262" name="Google Shape;262;g1a22dda5e88_0_3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63" name="Google Shape;263;g1a22dda5e88_0_3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3" name="Shape 283"/>
        <p:cNvGrpSpPr/>
        <p:nvPr/>
      </p:nvGrpSpPr>
      <p:grpSpPr>
        <a:xfrm>
          <a:off x="0" y="0"/>
          <a:ext cx="0" cy="0"/>
          <a:chOff x="0" y="0"/>
          <a:chExt cx="0" cy="0"/>
        </a:xfrm>
      </p:grpSpPr>
      <p:sp>
        <p:nvSpPr>
          <p:cNvPr id="284" name="Google Shape;284;g1a22dda5e88_0_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85" name="Google Shape;285;g1a22dda5e88_0_2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0" name="Shape 290"/>
        <p:cNvGrpSpPr/>
        <p:nvPr/>
      </p:nvGrpSpPr>
      <p:grpSpPr>
        <a:xfrm>
          <a:off x="0" y="0"/>
          <a:ext cx="0" cy="0"/>
          <a:chOff x="0" y="0"/>
          <a:chExt cx="0" cy="0"/>
        </a:xfrm>
      </p:grpSpPr>
      <p:sp>
        <p:nvSpPr>
          <p:cNvPr id="291" name="Google Shape;291;g1a22dda5e88_0_4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92" name="Google Shape;292;g1a22dda5e88_0_4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9" name="Shape 299"/>
        <p:cNvGrpSpPr/>
        <p:nvPr/>
      </p:nvGrpSpPr>
      <p:grpSpPr>
        <a:xfrm>
          <a:off x="0" y="0"/>
          <a:ext cx="0" cy="0"/>
          <a:chOff x="0" y="0"/>
          <a:chExt cx="0" cy="0"/>
        </a:xfrm>
      </p:grpSpPr>
      <p:sp>
        <p:nvSpPr>
          <p:cNvPr id="300" name="Google Shape;300;g19a2df54606_1_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01" name="Google Shape;301;g19a2df54606_1_2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5" name="Shape 305"/>
        <p:cNvGrpSpPr/>
        <p:nvPr/>
      </p:nvGrpSpPr>
      <p:grpSpPr>
        <a:xfrm>
          <a:off x="0" y="0"/>
          <a:ext cx="0" cy="0"/>
          <a:chOff x="0" y="0"/>
          <a:chExt cx="0" cy="0"/>
        </a:xfrm>
      </p:grpSpPr>
      <p:sp>
        <p:nvSpPr>
          <p:cNvPr id="306" name="Google Shape;306;g19a2df54606_1_2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07" name="Google Shape;307;g19a2df54606_1_2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1" name="Shape 311"/>
        <p:cNvGrpSpPr/>
        <p:nvPr/>
      </p:nvGrpSpPr>
      <p:grpSpPr>
        <a:xfrm>
          <a:off x="0" y="0"/>
          <a:ext cx="0" cy="0"/>
          <a:chOff x="0" y="0"/>
          <a:chExt cx="0" cy="0"/>
        </a:xfrm>
      </p:grpSpPr>
      <p:sp>
        <p:nvSpPr>
          <p:cNvPr id="312" name="Google Shape;312;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13" name="Google Shape;313;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0" name="Shape 320"/>
        <p:cNvGrpSpPr/>
        <p:nvPr/>
      </p:nvGrpSpPr>
      <p:grpSpPr>
        <a:xfrm>
          <a:off x="0" y="0"/>
          <a:ext cx="0" cy="0"/>
          <a:chOff x="0" y="0"/>
          <a:chExt cx="0" cy="0"/>
        </a:xfrm>
      </p:grpSpPr>
      <p:sp>
        <p:nvSpPr>
          <p:cNvPr id="321" name="Google Shape;321;g19a2df54606_1_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22" name="Google Shape;322;g19a2df54606_1_1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3" name="Shape 183"/>
        <p:cNvGrpSpPr/>
        <p:nvPr/>
      </p:nvGrpSpPr>
      <p:grpSpPr>
        <a:xfrm>
          <a:off x="0" y="0"/>
          <a:ext cx="0" cy="0"/>
          <a:chOff x="0" y="0"/>
          <a:chExt cx="0" cy="0"/>
        </a:xfrm>
      </p:grpSpPr>
      <p:sp>
        <p:nvSpPr>
          <p:cNvPr id="184" name="Google Shape;184;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85" name="Google Shape;185;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9" name="Shape 189"/>
        <p:cNvGrpSpPr/>
        <p:nvPr/>
      </p:nvGrpSpPr>
      <p:grpSpPr>
        <a:xfrm>
          <a:off x="0" y="0"/>
          <a:ext cx="0" cy="0"/>
          <a:chOff x="0" y="0"/>
          <a:chExt cx="0" cy="0"/>
        </a:xfrm>
      </p:grpSpPr>
      <p:sp>
        <p:nvSpPr>
          <p:cNvPr id="190" name="Google Shape;190;g1a22dda5e88_0_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91" name="Google Shape;191;g1a22dda5e88_0_1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5" name="Shape 195"/>
        <p:cNvGrpSpPr/>
        <p:nvPr/>
      </p:nvGrpSpPr>
      <p:grpSpPr>
        <a:xfrm>
          <a:off x="0" y="0"/>
          <a:ext cx="0" cy="0"/>
          <a:chOff x="0" y="0"/>
          <a:chExt cx="0" cy="0"/>
        </a:xfrm>
      </p:grpSpPr>
      <p:sp>
        <p:nvSpPr>
          <p:cNvPr id="196" name="Google Shape;196;g1a22dda5e88_0_2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97" name="Google Shape;197;g1a22dda5e88_0_2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2" name="Shape 202"/>
        <p:cNvGrpSpPr/>
        <p:nvPr/>
      </p:nvGrpSpPr>
      <p:grpSpPr>
        <a:xfrm>
          <a:off x="0" y="0"/>
          <a:ext cx="0" cy="0"/>
          <a:chOff x="0" y="0"/>
          <a:chExt cx="0" cy="0"/>
        </a:xfrm>
      </p:grpSpPr>
      <p:sp>
        <p:nvSpPr>
          <p:cNvPr id="203" name="Google Shape;203;g1994c9e18ff_0_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04" name="Google Shape;204;g1994c9e18ff_0_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 name="Shape 208"/>
        <p:cNvGrpSpPr/>
        <p:nvPr/>
      </p:nvGrpSpPr>
      <p:grpSpPr>
        <a:xfrm>
          <a:off x="0" y="0"/>
          <a:ext cx="0" cy="0"/>
          <a:chOff x="0" y="0"/>
          <a:chExt cx="0" cy="0"/>
        </a:xfrm>
      </p:grpSpPr>
      <p:sp>
        <p:nvSpPr>
          <p:cNvPr id="209" name="Google Shape;209;g1994c9e18ff_0_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10" name="Google Shape;210;g1994c9e18ff_0_1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4" name="Shape 214"/>
        <p:cNvGrpSpPr/>
        <p:nvPr/>
      </p:nvGrpSpPr>
      <p:grpSpPr>
        <a:xfrm>
          <a:off x="0" y="0"/>
          <a:ext cx="0" cy="0"/>
          <a:chOff x="0" y="0"/>
          <a:chExt cx="0" cy="0"/>
        </a:xfrm>
      </p:grpSpPr>
      <p:sp>
        <p:nvSpPr>
          <p:cNvPr id="215" name="Google Shape;215;g1994c9e18ff_0_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16" name="Google Shape;216;g1994c9e18ff_0_1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5" name="Shape 225"/>
        <p:cNvGrpSpPr/>
        <p:nvPr/>
      </p:nvGrpSpPr>
      <p:grpSpPr>
        <a:xfrm>
          <a:off x="0" y="0"/>
          <a:ext cx="0" cy="0"/>
          <a:chOff x="0" y="0"/>
          <a:chExt cx="0" cy="0"/>
        </a:xfrm>
      </p:grpSpPr>
      <p:sp>
        <p:nvSpPr>
          <p:cNvPr id="226" name="Google Shape;226;g19a2df54606_1_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27" name="Google Shape;227;g19a2df54606_1_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1" name="Shape 231"/>
        <p:cNvGrpSpPr/>
        <p:nvPr/>
      </p:nvGrpSpPr>
      <p:grpSpPr>
        <a:xfrm>
          <a:off x="0" y="0"/>
          <a:ext cx="0" cy="0"/>
          <a:chOff x="0" y="0"/>
          <a:chExt cx="0" cy="0"/>
        </a:xfrm>
      </p:grpSpPr>
      <p:sp>
        <p:nvSpPr>
          <p:cNvPr id="232" name="Google Shape;232;g19a2df54606_4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3" name="Google Shape;233;g19a2df54606_4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 Id="rId3" Type="http://schemas.openxmlformats.org/officeDocument/2006/relationships/image" Target="../media/image8.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 Id="rId3" Type="http://schemas.openxmlformats.org/officeDocument/2006/relationships/image" Target="../media/image8.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 Id="rId3" Type="http://schemas.openxmlformats.org/officeDocument/2006/relationships/image" Target="../media/image8.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 Id="rId3" Type="http://schemas.openxmlformats.org/officeDocument/2006/relationships/image" Target="../media/image8.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jpg"/><Relationship Id="rId3" Type="http://schemas.openxmlformats.org/officeDocument/2006/relationships/image" Target="../media/image9.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jpg"/><Relationship Id="rId3" Type="http://schemas.openxmlformats.org/officeDocument/2006/relationships/image" Target="../media/image9.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jpg"/><Relationship Id="rId3" Type="http://schemas.openxmlformats.org/officeDocument/2006/relationships/image" Target="../media/image9.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jpg"/><Relationship Id="rId3" Type="http://schemas.openxmlformats.org/officeDocument/2006/relationships/image" Target="../media/image9.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jpg"/><Relationship Id="rId3" Type="http://schemas.openxmlformats.org/officeDocument/2006/relationships/image" Target="../media/image9.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jpg"/><Relationship Id="rId3" Type="http://schemas.openxmlformats.org/officeDocument/2006/relationships/image" Target="../media/image9.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 Id="rId3" Type="http://schemas.openxmlformats.org/officeDocument/2006/relationships/image" Target="../media/image8.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 Id="rId3" Type="http://schemas.openxmlformats.org/officeDocument/2006/relationships/image" Target="../media/image8.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20" name="Shape 20"/>
        <p:cNvGrpSpPr/>
        <p:nvPr/>
      </p:nvGrpSpPr>
      <p:grpSpPr>
        <a:xfrm>
          <a:off x="0" y="0"/>
          <a:ext cx="0" cy="0"/>
          <a:chOff x="0" y="0"/>
          <a:chExt cx="0" cy="0"/>
        </a:xfrm>
      </p:grpSpPr>
      <p:sp>
        <p:nvSpPr>
          <p:cNvPr id="21" name="Google Shape;21;p20"/>
          <p:cNvSpPr txBox="1"/>
          <p:nvPr>
            <p:ph type="ctrTitle"/>
          </p:nvPr>
        </p:nvSpPr>
        <p:spPr>
          <a:xfrm>
            <a:off x="1859280" y="1041400"/>
            <a:ext cx="9072880" cy="23876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6000"/>
              <a:buFont typeface="Arial"/>
              <a:buNone/>
              <a:defRPr sz="6000">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 name="Google Shape;22;p20"/>
          <p:cNvSpPr txBox="1"/>
          <p:nvPr>
            <p:ph idx="1" type="subTitle"/>
          </p:nvPr>
        </p:nvSpPr>
        <p:spPr>
          <a:xfrm>
            <a:off x="1859280" y="3521075"/>
            <a:ext cx="9072880" cy="1655762"/>
          </a:xfrm>
          <a:prstGeom prst="rect">
            <a:avLst/>
          </a:prstGeom>
          <a:noFill/>
          <a:ln>
            <a:noFill/>
          </a:ln>
        </p:spPr>
        <p:txBody>
          <a:bodyPr anchorCtr="0" anchor="t" bIns="45700" lIns="91425" spcFirstLastPara="1" rIns="91425" wrap="square" tIns="45700">
            <a:normAutofit/>
          </a:bodyPr>
          <a:lstStyle>
            <a:lvl1pPr lvl="0" algn="l">
              <a:lnSpc>
                <a:spcPct val="90000"/>
              </a:lnSpc>
              <a:spcBef>
                <a:spcPts val="1000"/>
              </a:spcBef>
              <a:spcAft>
                <a:spcPts val="0"/>
              </a:spcAft>
              <a:buClr>
                <a:schemeClr val="lt1"/>
              </a:buClr>
              <a:buSzPts val="2400"/>
              <a:buNone/>
              <a:defRPr sz="2400">
                <a:latin typeface="Arial"/>
                <a:ea typeface="Arial"/>
                <a:cs typeface="Arial"/>
                <a:sym typeface="Arial"/>
              </a:defRPr>
            </a:lvl1pPr>
            <a:lvl2pPr lvl="1" algn="ctr">
              <a:lnSpc>
                <a:spcPct val="90000"/>
              </a:lnSpc>
              <a:spcBef>
                <a:spcPts val="500"/>
              </a:spcBef>
              <a:spcAft>
                <a:spcPts val="0"/>
              </a:spcAft>
              <a:buClr>
                <a:schemeClr val="lt1"/>
              </a:buClr>
              <a:buSzPts val="2000"/>
              <a:buNone/>
              <a:defRPr sz="2000"/>
            </a:lvl2pPr>
            <a:lvl3pPr lvl="2" algn="ctr">
              <a:lnSpc>
                <a:spcPct val="90000"/>
              </a:lnSpc>
              <a:spcBef>
                <a:spcPts val="500"/>
              </a:spcBef>
              <a:spcAft>
                <a:spcPts val="0"/>
              </a:spcAft>
              <a:buClr>
                <a:schemeClr val="lt1"/>
              </a:buClr>
              <a:buSzPts val="1800"/>
              <a:buNone/>
              <a:defRPr sz="1800"/>
            </a:lvl3pPr>
            <a:lvl4pPr lvl="3" algn="ctr">
              <a:lnSpc>
                <a:spcPct val="90000"/>
              </a:lnSpc>
              <a:spcBef>
                <a:spcPts val="500"/>
              </a:spcBef>
              <a:spcAft>
                <a:spcPts val="0"/>
              </a:spcAft>
              <a:buClr>
                <a:schemeClr val="lt1"/>
              </a:buClr>
              <a:buSzPts val="1600"/>
              <a:buNone/>
              <a:defRPr sz="1600"/>
            </a:lvl4pPr>
            <a:lvl5pPr lvl="4" algn="ctr">
              <a:lnSpc>
                <a:spcPct val="90000"/>
              </a:lnSpc>
              <a:spcBef>
                <a:spcPts val="500"/>
              </a:spcBef>
              <a:spcAft>
                <a:spcPts val="0"/>
              </a:spcAft>
              <a:buClr>
                <a:schemeClr val="lt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Comparison" showMasterSp="0">
  <p:cSld name="5_Comparison">
    <p:spTree>
      <p:nvGrpSpPr>
        <p:cNvPr id="122" name="Shape 122"/>
        <p:cNvGrpSpPr/>
        <p:nvPr/>
      </p:nvGrpSpPr>
      <p:grpSpPr>
        <a:xfrm>
          <a:off x="0" y="0"/>
          <a:ext cx="0" cy="0"/>
          <a:chOff x="0" y="0"/>
          <a:chExt cx="0" cy="0"/>
        </a:xfrm>
      </p:grpSpPr>
      <p:sp>
        <p:nvSpPr>
          <p:cNvPr id="123" name="Google Shape;123;p29"/>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24" name="Google Shape;124;p29"/>
          <p:cNvPicPr preferRelativeResize="0"/>
          <p:nvPr/>
        </p:nvPicPr>
        <p:blipFill rotWithShape="1">
          <a:blip r:embed="rId2">
            <a:alphaModFix/>
          </a:blip>
          <a:srcRect b="15702" l="0" r="88418" t="0"/>
          <a:stretch/>
        </p:blipFill>
        <p:spPr>
          <a:xfrm>
            <a:off x="0" y="0"/>
            <a:ext cx="1560582" cy="6858000"/>
          </a:xfrm>
          <a:prstGeom prst="rect">
            <a:avLst/>
          </a:prstGeom>
          <a:noFill/>
          <a:ln>
            <a:noFill/>
          </a:ln>
        </p:spPr>
      </p:pic>
      <p:sp>
        <p:nvSpPr>
          <p:cNvPr id="125" name="Google Shape;125;p29"/>
          <p:cNvSpPr txBox="1"/>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lt1"/>
              </a:buClr>
              <a:buSzPts val="3600"/>
              <a:buFont typeface="Arial"/>
              <a:buNone/>
            </a:pPr>
            <a:r>
              <a:t/>
            </a:r>
            <a:endParaRPr b="0" i="0" sz="3600" u="none" cap="none" strike="noStrike">
              <a:solidFill>
                <a:srgbClr val="3F3F3F"/>
              </a:solidFill>
              <a:latin typeface="Arial"/>
              <a:ea typeface="Arial"/>
              <a:cs typeface="Arial"/>
              <a:sym typeface="Arial"/>
            </a:endParaRPr>
          </a:p>
        </p:txBody>
      </p:sp>
      <p:sp>
        <p:nvSpPr>
          <p:cNvPr id="126" name="Google Shape;126;p29"/>
          <p:cNvSpPr txBox="1"/>
          <p:nvPr>
            <p:ph idx="1" type="body"/>
          </p:nvPr>
        </p:nvSpPr>
        <p:spPr>
          <a:xfrm>
            <a:off x="6880537"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2400"/>
              <a:buNone/>
              <a:defRPr b="1" sz="2400">
                <a:solidFill>
                  <a:srgbClr val="3F3F3F"/>
                </a:solidFill>
              </a:defRPr>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27" name="Google Shape;127;p29"/>
          <p:cNvSpPr txBox="1"/>
          <p:nvPr>
            <p:ph idx="2" type="body"/>
          </p:nvPr>
        </p:nvSpPr>
        <p:spPr>
          <a:xfrm>
            <a:off x="191799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8" name="Google Shape;128;p29"/>
          <p:cNvSpPr txBox="1"/>
          <p:nvPr>
            <p:ph idx="3" type="body"/>
          </p:nvPr>
        </p:nvSpPr>
        <p:spPr>
          <a:xfrm>
            <a:off x="688053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9" name="Google Shape;129;p29"/>
          <p:cNvSpPr txBox="1"/>
          <p:nvPr>
            <p:ph idx="4" type="body"/>
          </p:nvPr>
        </p:nvSpPr>
        <p:spPr>
          <a:xfrm>
            <a:off x="1917998"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2400"/>
              <a:buNone/>
              <a:defRPr b="1" sz="2400">
                <a:solidFill>
                  <a:srgbClr val="3F3F3F"/>
                </a:solidFill>
              </a:defRPr>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30" name="Google Shape;130;p29"/>
          <p:cNvSpPr/>
          <p:nvPr/>
        </p:nvSpPr>
        <p:spPr>
          <a:xfrm rot="-5400000">
            <a:off x="-1822841" y="3374137"/>
            <a:ext cx="6858002" cy="109728"/>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131" name="Google Shape;131;p29"/>
          <p:cNvGrpSpPr/>
          <p:nvPr/>
        </p:nvGrpSpPr>
        <p:grpSpPr>
          <a:xfrm flipH="1">
            <a:off x="11449544" y="206704"/>
            <a:ext cx="522582" cy="530386"/>
            <a:chOff x="2645664" y="2011680"/>
            <a:chExt cx="735606" cy="746592"/>
          </a:xfrm>
        </p:grpSpPr>
        <p:sp>
          <p:nvSpPr>
            <p:cNvPr id="132" name="Google Shape;132;p29"/>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33" name="Google Shape;133;p29"/>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134" name="Google Shape;134;p29"/>
          <p:cNvSpPr txBox="1"/>
          <p:nvPr>
            <p:ph type="title"/>
          </p:nvPr>
        </p:nvSpPr>
        <p:spPr>
          <a:xfrm>
            <a:off x="1935502" y="484882"/>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5" name="Google Shape;135;p29"/>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picture containing drawing&#10;&#10;Description automatically generated" id="136" name="Google Shape;136;p29"/>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and Content" showMasterSp="0">
  <p:cSld name="2_Title and Content">
    <p:spTree>
      <p:nvGrpSpPr>
        <p:cNvPr id="137" name="Shape 137"/>
        <p:cNvGrpSpPr/>
        <p:nvPr/>
      </p:nvGrpSpPr>
      <p:grpSpPr>
        <a:xfrm>
          <a:off x="0" y="0"/>
          <a:ext cx="0" cy="0"/>
          <a:chOff x="0" y="0"/>
          <a:chExt cx="0" cy="0"/>
        </a:xfrm>
      </p:grpSpPr>
      <p:sp>
        <p:nvSpPr>
          <p:cNvPr id="138" name="Google Shape;138;p30"/>
          <p:cNvSpPr txBox="1"/>
          <p:nvPr>
            <p:ph idx="1" type="body"/>
          </p:nvPr>
        </p:nvSpPr>
        <p:spPr>
          <a:xfrm>
            <a:off x="1920240" y="1825625"/>
            <a:ext cx="9718652"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defRPr>
            </a:lvl1pPr>
            <a:lvl2pPr indent="-342900" lvl="1" marL="914400" algn="l">
              <a:lnSpc>
                <a:spcPct val="90000"/>
              </a:lnSpc>
              <a:spcBef>
                <a:spcPts val="500"/>
              </a:spcBef>
              <a:spcAft>
                <a:spcPts val="0"/>
              </a:spcAft>
              <a:buClr>
                <a:srgbClr val="3F3F3F"/>
              </a:buClr>
              <a:buSzPts val="1800"/>
              <a:buChar char="•"/>
              <a:defRPr>
                <a:solidFill>
                  <a:srgbClr val="3F3F3F"/>
                </a:solidFill>
              </a:defRPr>
            </a:lvl2pPr>
            <a:lvl3pPr indent="-330200" lvl="2" marL="1371600" algn="l">
              <a:lnSpc>
                <a:spcPct val="90000"/>
              </a:lnSpc>
              <a:spcBef>
                <a:spcPts val="500"/>
              </a:spcBef>
              <a:spcAft>
                <a:spcPts val="0"/>
              </a:spcAft>
              <a:buClr>
                <a:srgbClr val="3F3F3F"/>
              </a:buClr>
              <a:buSzPts val="1600"/>
              <a:buChar char="•"/>
              <a:defRPr>
                <a:solidFill>
                  <a:srgbClr val="3F3F3F"/>
                </a:solidFill>
              </a:defRPr>
            </a:lvl3pPr>
            <a:lvl4pPr indent="-317500" lvl="3" marL="1828800" algn="l">
              <a:lnSpc>
                <a:spcPct val="90000"/>
              </a:lnSpc>
              <a:spcBef>
                <a:spcPts val="500"/>
              </a:spcBef>
              <a:spcAft>
                <a:spcPts val="0"/>
              </a:spcAft>
              <a:buClr>
                <a:srgbClr val="3F3F3F"/>
              </a:buClr>
              <a:buSzPts val="1400"/>
              <a:buChar char="•"/>
              <a:defRPr>
                <a:solidFill>
                  <a:srgbClr val="3F3F3F"/>
                </a:solidFill>
              </a:defRPr>
            </a:lvl4pPr>
            <a:lvl5pPr indent="-317500" lvl="4" marL="2286000" algn="l">
              <a:lnSpc>
                <a:spcPct val="90000"/>
              </a:lnSpc>
              <a:spcBef>
                <a:spcPts val="500"/>
              </a:spcBef>
              <a:spcAft>
                <a:spcPts val="0"/>
              </a:spcAft>
              <a:buClr>
                <a:srgbClr val="3F3F3F"/>
              </a:buClr>
              <a:buSzPts val="1400"/>
              <a:buChar char="•"/>
              <a:defRPr>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9" name="Google Shape;139;p30"/>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40" name="Google Shape;140;p30"/>
          <p:cNvPicPr preferRelativeResize="0"/>
          <p:nvPr/>
        </p:nvPicPr>
        <p:blipFill rotWithShape="1">
          <a:blip r:embed="rId2">
            <a:alphaModFix/>
          </a:blip>
          <a:srcRect b="15702" l="0" r="88418" t="0"/>
          <a:stretch/>
        </p:blipFill>
        <p:spPr>
          <a:xfrm>
            <a:off x="0" y="0"/>
            <a:ext cx="1560582" cy="6858000"/>
          </a:xfrm>
          <a:prstGeom prst="rect">
            <a:avLst/>
          </a:prstGeom>
          <a:noFill/>
          <a:ln>
            <a:noFill/>
          </a:ln>
        </p:spPr>
      </p:pic>
      <p:sp>
        <p:nvSpPr>
          <p:cNvPr id="141" name="Google Shape;141;p30"/>
          <p:cNvSpPr/>
          <p:nvPr/>
        </p:nvSpPr>
        <p:spPr>
          <a:xfrm flipH="1" rot="5400000">
            <a:off x="-1819770"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142" name="Google Shape;142;p30"/>
          <p:cNvGrpSpPr/>
          <p:nvPr/>
        </p:nvGrpSpPr>
        <p:grpSpPr>
          <a:xfrm>
            <a:off x="11449163" y="211743"/>
            <a:ext cx="522582" cy="530387"/>
            <a:chOff x="11140977" y="745237"/>
            <a:chExt cx="522582" cy="530387"/>
          </a:xfrm>
        </p:grpSpPr>
        <p:sp>
          <p:nvSpPr>
            <p:cNvPr id="143" name="Google Shape;143;p30"/>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44" name="Google Shape;144;p30"/>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145" name="Google Shape;145;p30"/>
          <p:cNvSpPr txBox="1"/>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rgbClr val="3F3F3F"/>
              </a:buClr>
              <a:buSzPts val="3600"/>
              <a:buFont typeface="Arial"/>
              <a:buNone/>
            </a:pPr>
            <a:r>
              <a:rPr b="0" i="0" lang="en-US" sz="3600" u="none" cap="none" strike="noStrike">
                <a:solidFill>
                  <a:srgbClr val="3F3F3F"/>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p:txBody>
      </p:sp>
      <p:sp>
        <p:nvSpPr>
          <p:cNvPr id="146" name="Google Shape;146;p30"/>
          <p:cNvSpPr txBox="1"/>
          <p:nvPr>
            <p:ph type="title"/>
          </p:nvPr>
        </p:nvSpPr>
        <p:spPr>
          <a:xfrm>
            <a:off x="1935502" y="484882"/>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7" name="Google Shape;147;p30"/>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picture containing drawing&#10;&#10;Description automatically generated" id="148" name="Google Shape;148;p30"/>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wo Content" showMasterSp="0">
  <p:cSld name="2_Two Content">
    <p:spTree>
      <p:nvGrpSpPr>
        <p:cNvPr id="149" name="Shape 149"/>
        <p:cNvGrpSpPr/>
        <p:nvPr/>
      </p:nvGrpSpPr>
      <p:grpSpPr>
        <a:xfrm>
          <a:off x="0" y="0"/>
          <a:ext cx="0" cy="0"/>
          <a:chOff x="0" y="0"/>
          <a:chExt cx="0" cy="0"/>
        </a:xfrm>
      </p:grpSpPr>
      <p:sp>
        <p:nvSpPr>
          <p:cNvPr id="150" name="Google Shape;150;p31"/>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51" name="Google Shape;151;p31"/>
          <p:cNvPicPr preferRelativeResize="0"/>
          <p:nvPr/>
        </p:nvPicPr>
        <p:blipFill rotWithShape="1">
          <a:blip r:embed="rId2">
            <a:alphaModFix/>
          </a:blip>
          <a:srcRect b="15702" l="0" r="88418" t="0"/>
          <a:stretch/>
        </p:blipFill>
        <p:spPr>
          <a:xfrm>
            <a:off x="0" y="0"/>
            <a:ext cx="1560582" cy="6858000"/>
          </a:xfrm>
          <a:prstGeom prst="rect">
            <a:avLst/>
          </a:prstGeom>
          <a:noFill/>
          <a:ln>
            <a:noFill/>
          </a:ln>
        </p:spPr>
      </p:pic>
      <p:sp>
        <p:nvSpPr>
          <p:cNvPr id="152" name="Google Shape;152;p31"/>
          <p:cNvSpPr/>
          <p:nvPr/>
        </p:nvSpPr>
        <p:spPr>
          <a:xfrm flipH="1" rot="5400000">
            <a:off x="-1819770"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153" name="Google Shape;153;p31"/>
          <p:cNvGrpSpPr/>
          <p:nvPr/>
        </p:nvGrpSpPr>
        <p:grpSpPr>
          <a:xfrm>
            <a:off x="11449163" y="211743"/>
            <a:ext cx="522582" cy="530387"/>
            <a:chOff x="11140977" y="745237"/>
            <a:chExt cx="522582" cy="530387"/>
          </a:xfrm>
        </p:grpSpPr>
        <p:sp>
          <p:nvSpPr>
            <p:cNvPr id="154" name="Google Shape;154;p31"/>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55" name="Google Shape;155;p31"/>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156" name="Google Shape;156;p31"/>
          <p:cNvSpPr txBox="1"/>
          <p:nvPr>
            <p:ph idx="1" type="body"/>
          </p:nvPr>
        </p:nvSpPr>
        <p:spPr>
          <a:xfrm>
            <a:off x="1918000" y="1825625"/>
            <a:ext cx="4758352"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7" name="Google Shape;157;p31"/>
          <p:cNvSpPr txBox="1"/>
          <p:nvPr>
            <p:ph idx="2" type="body"/>
          </p:nvPr>
        </p:nvSpPr>
        <p:spPr>
          <a:xfrm>
            <a:off x="6880538" y="1825625"/>
            <a:ext cx="4758353"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8" name="Google Shape;158;p31"/>
          <p:cNvSpPr txBox="1"/>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lt1"/>
              </a:buClr>
              <a:buSzPts val="3600"/>
              <a:buFont typeface="Arial"/>
              <a:buNone/>
            </a:pPr>
            <a:r>
              <a:t/>
            </a:r>
            <a:endParaRPr b="0" i="0" sz="3600" u="none" cap="none" strike="noStrike">
              <a:solidFill>
                <a:srgbClr val="3F3F3F"/>
              </a:solidFill>
              <a:latin typeface="Arial"/>
              <a:ea typeface="Arial"/>
              <a:cs typeface="Arial"/>
              <a:sym typeface="Arial"/>
            </a:endParaRPr>
          </a:p>
        </p:txBody>
      </p:sp>
      <p:sp>
        <p:nvSpPr>
          <p:cNvPr id="159" name="Google Shape;159;p31"/>
          <p:cNvSpPr txBox="1"/>
          <p:nvPr>
            <p:ph type="title"/>
          </p:nvPr>
        </p:nvSpPr>
        <p:spPr>
          <a:xfrm>
            <a:off x="1935502" y="484882"/>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0" name="Google Shape;160;p31"/>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picture containing drawing&#10;&#10;Description automatically generated" id="161" name="Google Shape;161;p31"/>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Comparison" showMasterSp="0">
  <p:cSld name="2_Comparison">
    <p:spTree>
      <p:nvGrpSpPr>
        <p:cNvPr id="162" name="Shape 162"/>
        <p:cNvGrpSpPr/>
        <p:nvPr/>
      </p:nvGrpSpPr>
      <p:grpSpPr>
        <a:xfrm>
          <a:off x="0" y="0"/>
          <a:ext cx="0" cy="0"/>
          <a:chOff x="0" y="0"/>
          <a:chExt cx="0" cy="0"/>
        </a:xfrm>
      </p:grpSpPr>
      <p:sp>
        <p:nvSpPr>
          <p:cNvPr id="163" name="Google Shape;163;p32"/>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64" name="Google Shape;164;p32"/>
          <p:cNvPicPr preferRelativeResize="0"/>
          <p:nvPr/>
        </p:nvPicPr>
        <p:blipFill rotWithShape="1">
          <a:blip r:embed="rId2">
            <a:alphaModFix/>
          </a:blip>
          <a:srcRect b="15702" l="0" r="88418" t="0"/>
          <a:stretch/>
        </p:blipFill>
        <p:spPr>
          <a:xfrm>
            <a:off x="0" y="0"/>
            <a:ext cx="1560582" cy="6858000"/>
          </a:xfrm>
          <a:prstGeom prst="rect">
            <a:avLst/>
          </a:prstGeom>
          <a:noFill/>
          <a:ln>
            <a:noFill/>
          </a:ln>
        </p:spPr>
      </p:pic>
      <p:sp>
        <p:nvSpPr>
          <p:cNvPr id="165" name="Google Shape;165;p32"/>
          <p:cNvSpPr/>
          <p:nvPr/>
        </p:nvSpPr>
        <p:spPr>
          <a:xfrm flipH="1" rot="5400000">
            <a:off x="-1819770"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166" name="Google Shape;166;p32"/>
          <p:cNvGrpSpPr/>
          <p:nvPr/>
        </p:nvGrpSpPr>
        <p:grpSpPr>
          <a:xfrm>
            <a:off x="11449163" y="211743"/>
            <a:ext cx="522582" cy="530387"/>
            <a:chOff x="11140977" y="745237"/>
            <a:chExt cx="522582" cy="530387"/>
          </a:xfrm>
        </p:grpSpPr>
        <p:sp>
          <p:nvSpPr>
            <p:cNvPr id="167" name="Google Shape;167;p3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68" name="Google Shape;168;p3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169" name="Google Shape;169;p32"/>
          <p:cNvSpPr txBox="1"/>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lt1"/>
              </a:buClr>
              <a:buSzPts val="3600"/>
              <a:buFont typeface="Arial"/>
              <a:buNone/>
            </a:pPr>
            <a:r>
              <a:t/>
            </a:r>
            <a:endParaRPr b="0" i="0" sz="3600" u="none" cap="none" strike="noStrike">
              <a:solidFill>
                <a:srgbClr val="3F3F3F"/>
              </a:solidFill>
              <a:latin typeface="Arial"/>
              <a:ea typeface="Arial"/>
              <a:cs typeface="Arial"/>
              <a:sym typeface="Arial"/>
            </a:endParaRPr>
          </a:p>
        </p:txBody>
      </p:sp>
      <p:sp>
        <p:nvSpPr>
          <p:cNvPr id="170" name="Google Shape;170;p32"/>
          <p:cNvSpPr txBox="1"/>
          <p:nvPr>
            <p:ph idx="1" type="body"/>
          </p:nvPr>
        </p:nvSpPr>
        <p:spPr>
          <a:xfrm>
            <a:off x="6880537"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2400"/>
              <a:buNone/>
              <a:defRPr b="1" sz="2400">
                <a:solidFill>
                  <a:srgbClr val="3F3F3F"/>
                </a:solidFill>
              </a:defRPr>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71" name="Google Shape;171;p32"/>
          <p:cNvSpPr txBox="1"/>
          <p:nvPr>
            <p:ph idx="2" type="body"/>
          </p:nvPr>
        </p:nvSpPr>
        <p:spPr>
          <a:xfrm>
            <a:off x="191799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72" name="Google Shape;172;p32"/>
          <p:cNvSpPr txBox="1"/>
          <p:nvPr>
            <p:ph idx="3" type="body"/>
          </p:nvPr>
        </p:nvSpPr>
        <p:spPr>
          <a:xfrm>
            <a:off x="688053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73" name="Google Shape;173;p32"/>
          <p:cNvSpPr txBox="1"/>
          <p:nvPr>
            <p:ph idx="4" type="body"/>
          </p:nvPr>
        </p:nvSpPr>
        <p:spPr>
          <a:xfrm>
            <a:off x="1917998"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2400"/>
              <a:buNone/>
              <a:defRPr b="1" sz="2400">
                <a:solidFill>
                  <a:srgbClr val="3F3F3F"/>
                </a:solidFill>
              </a:defRPr>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74" name="Google Shape;174;p32"/>
          <p:cNvSpPr txBox="1"/>
          <p:nvPr>
            <p:ph type="title"/>
          </p:nvPr>
        </p:nvSpPr>
        <p:spPr>
          <a:xfrm>
            <a:off x="1935502" y="484882"/>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5" name="Google Shape;175;p32"/>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picture containing drawing&#10;&#10;Description automatically generated" id="176" name="Google Shape;176;p32"/>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showMasterSp="0">
  <p:cSld name="Title and Content">
    <p:spTree>
      <p:nvGrpSpPr>
        <p:cNvPr id="23" name="Shape 23"/>
        <p:cNvGrpSpPr/>
        <p:nvPr/>
      </p:nvGrpSpPr>
      <p:grpSpPr>
        <a:xfrm>
          <a:off x="0" y="0"/>
          <a:ext cx="0" cy="0"/>
          <a:chOff x="0" y="0"/>
          <a:chExt cx="0" cy="0"/>
        </a:xfrm>
      </p:grpSpPr>
      <p:pic>
        <p:nvPicPr>
          <p:cNvPr descr="A picture containing bird&#10;&#10;Description automatically generated" id="24" name="Google Shape;24;p21"/>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25" name="Google Shape;25;p21"/>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 name="Google Shape;26;p21"/>
          <p:cNvSpPr txBox="1"/>
          <p:nvPr>
            <p:ph idx="1" type="body"/>
          </p:nvPr>
        </p:nvSpPr>
        <p:spPr>
          <a:xfrm>
            <a:off x="1920240" y="1825625"/>
            <a:ext cx="9718652"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7" name="Google Shape;27;p21"/>
          <p:cNvSpPr/>
          <p:nvPr/>
        </p:nvSpPr>
        <p:spPr>
          <a:xfrm flipH="1" rot="5400000">
            <a:off x="-1807413"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28" name="Google Shape;28;p21"/>
          <p:cNvGrpSpPr/>
          <p:nvPr/>
        </p:nvGrpSpPr>
        <p:grpSpPr>
          <a:xfrm>
            <a:off x="11449163" y="211743"/>
            <a:ext cx="522582" cy="530387"/>
            <a:chOff x="11140977" y="745237"/>
            <a:chExt cx="522582" cy="530387"/>
          </a:xfrm>
        </p:grpSpPr>
        <p:sp>
          <p:nvSpPr>
            <p:cNvPr id="29" name="Google Shape;29;p21"/>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0" name="Google Shape;30;p21"/>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31" name="Google Shape;31;p21"/>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32" name="Google Shape;32;p21"/>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sign&#10;&#10;Description automatically generated" id="33" name="Google Shape;33;p21"/>
          <p:cNvPicPr preferRelativeResize="0"/>
          <p:nvPr/>
        </p:nvPicPr>
        <p:blipFill rotWithShape="1">
          <a:blip r:embed="rId3">
            <a:alphaModFix/>
          </a:blip>
          <a:srcRect b="0" l="0" r="0" t="0"/>
          <a:stretch/>
        </p:blipFill>
        <p:spPr>
          <a:xfrm>
            <a:off x="137163" y="5636108"/>
            <a:ext cx="1263219" cy="1084720"/>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showMasterSp="0">
  <p:cSld name="Two Content">
    <p:spTree>
      <p:nvGrpSpPr>
        <p:cNvPr id="34" name="Shape 34"/>
        <p:cNvGrpSpPr/>
        <p:nvPr/>
      </p:nvGrpSpPr>
      <p:grpSpPr>
        <a:xfrm>
          <a:off x="0" y="0"/>
          <a:ext cx="0" cy="0"/>
          <a:chOff x="0" y="0"/>
          <a:chExt cx="0" cy="0"/>
        </a:xfrm>
      </p:grpSpPr>
      <p:pic>
        <p:nvPicPr>
          <p:cNvPr descr="A picture containing bird&#10;&#10;Description automatically generated" id="35" name="Google Shape;35;p22"/>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36" name="Google Shape;36;p22"/>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
        <p:nvSpPr>
          <p:cNvPr id="37" name="Google Shape;37;p22"/>
          <p:cNvSpPr/>
          <p:nvPr/>
        </p:nvSpPr>
        <p:spPr>
          <a:xfrm flipH="1" rot="5400000">
            <a:off x="-1807413"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38" name="Google Shape;38;p22"/>
          <p:cNvGrpSpPr/>
          <p:nvPr/>
        </p:nvGrpSpPr>
        <p:grpSpPr>
          <a:xfrm>
            <a:off x="11449163" y="211743"/>
            <a:ext cx="522582" cy="530387"/>
            <a:chOff x="11140977" y="745237"/>
            <a:chExt cx="522582" cy="530387"/>
          </a:xfrm>
        </p:grpSpPr>
        <p:sp>
          <p:nvSpPr>
            <p:cNvPr id="39" name="Google Shape;39;p2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0" name="Google Shape;40;p2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41" name="Google Shape;41;p22"/>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2" name="Google Shape;42;p22"/>
          <p:cNvSpPr txBox="1"/>
          <p:nvPr>
            <p:ph idx="1" type="body"/>
          </p:nvPr>
        </p:nvSpPr>
        <p:spPr>
          <a:xfrm>
            <a:off x="1917998" y="1825625"/>
            <a:ext cx="4758353"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3" name="Google Shape;43;p22"/>
          <p:cNvSpPr txBox="1"/>
          <p:nvPr>
            <p:ph idx="2" type="body"/>
          </p:nvPr>
        </p:nvSpPr>
        <p:spPr>
          <a:xfrm>
            <a:off x="6880538" y="1825625"/>
            <a:ext cx="4758353"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4" name="Google Shape;44;p22"/>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close up of a sign&#10;&#10;Description automatically generated" id="45" name="Google Shape;45;p22"/>
          <p:cNvPicPr preferRelativeResize="0"/>
          <p:nvPr/>
        </p:nvPicPr>
        <p:blipFill rotWithShape="1">
          <a:blip r:embed="rId3">
            <a:alphaModFix/>
          </a:blip>
          <a:srcRect b="0" l="0" r="0" t="0"/>
          <a:stretch/>
        </p:blipFill>
        <p:spPr>
          <a:xfrm>
            <a:off x="137163" y="5636108"/>
            <a:ext cx="1263219" cy="1084720"/>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itle and Content" showMasterSp="0">
  <p:cSld name="5_Title and Content">
    <p:spTree>
      <p:nvGrpSpPr>
        <p:cNvPr id="46" name="Shape 46"/>
        <p:cNvGrpSpPr/>
        <p:nvPr/>
      </p:nvGrpSpPr>
      <p:grpSpPr>
        <a:xfrm>
          <a:off x="0" y="0"/>
          <a:ext cx="0" cy="0"/>
          <a:chOff x="0" y="0"/>
          <a:chExt cx="0" cy="0"/>
        </a:xfrm>
      </p:grpSpPr>
      <p:pic>
        <p:nvPicPr>
          <p:cNvPr descr="A picture containing bird&#10;&#10;Description automatically generated" id="47" name="Google Shape;47;p24"/>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48" name="Google Shape;48;p24"/>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9" name="Google Shape;49;p24"/>
          <p:cNvSpPr txBox="1"/>
          <p:nvPr>
            <p:ph idx="1" type="body"/>
          </p:nvPr>
        </p:nvSpPr>
        <p:spPr>
          <a:xfrm>
            <a:off x="1920240" y="1825625"/>
            <a:ext cx="9718652"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0" name="Google Shape;50;p24"/>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
        <p:nvSpPr>
          <p:cNvPr id="51" name="Google Shape;51;p24"/>
          <p:cNvSpPr/>
          <p:nvPr/>
        </p:nvSpPr>
        <p:spPr>
          <a:xfrm rot="-5400000">
            <a:off x="-1798127" y="3374137"/>
            <a:ext cx="6858002" cy="109728"/>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52" name="Google Shape;52;p24"/>
          <p:cNvGrpSpPr/>
          <p:nvPr/>
        </p:nvGrpSpPr>
        <p:grpSpPr>
          <a:xfrm flipH="1">
            <a:off x="11449544" y="206704"/>
            <a:ext cx="522582" cy="530386"/>
            <a:chOff x="2645664" y="2011680"/>
            <a:chExt cx="735606" cy="746592"/>
          </a:xfrm>
        </p:grpSpPr>
        <p:sp>
          <p:nvSpPr>
            <p:cNvPr id="53" name="Google Shape;53;p24"/>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4" name="Google Shape;54;p24"/>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55" name="Google Shape;55;p24"/>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close up of a sign&#10;&#10;Description automatically generated" id="56" name="Google Shape;56;p24"/>
          <p:cNvPicPr preferRelativeResize="0"/>
          <p:nvPr/>
        </p:nvPicPr>
        <p:blipFill rotWithShape="1">
          <a:blip r:embed="rId3">
            <a:alphaModFix/>
          </a:blip>
          <a:srcRect b="0" l="0" r="0" t="0"/>
          <a:stretch/>
        </p:blipFill>
        <p:spPr>
          <a:xfrm>
            <a:off x="137163" y="5636108"/>
            <a:ext cx="1263219" cy="1084720"/>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showMasterSp="0">
  <p:cSld name="Comparison">
    <p:spTree>
      <p:nvGrpSpPr>
        <p:cNvPr id="57" name="Shape 57"/>
        <p:cNvGrpSpPr/>
        <p:nvPr/>
      </p:nvGrpSpPr>
      <p:grpSpPr>
        <a:xfrm>
          <a:off x="0" y="0"/>
          <a:ext cx="0" cy="0"/>
          <a:chOff x="0" y="0"/>
          <a:chExt cx="0" cy="0"/>
        </a:xfrm>
      </p:grpSpPr>
      <p:pic>
        <p:nvPicPr>
          <p:cNvPr descr="A picture containing bird&#10;&#10;Description automatically generated" id="58" name="Google Shape;58;p23"/>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59" name="Google Shape;59;p23"/>
          <p:cNvSpPr txBox="1"/>
          <p:nvPr>
            <p:ph idx="1" type="body"/>
          </p:nvPr>
        </p:nvSpPr>
        <p:spPr>
          <a:xfrm>
            <a:off x="6880537"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1" sz="2400"/>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60" name="Google Shape;60;p23"/>
          <p:cNvSpPr/>
          <p:nvPr/>
        </p:nvSpPr>
        <p:spPr>
          <a:xfrm flipH="1" rot="5400000">
            <a:off x="-1807413"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61" name="Google Shape;61;p23"/>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2" name="Google Shape;62;p23"/>
          <p:cNvSpPr txBox="1"/>
          <p:nvPr>
            <p:ph idx="2" type="body"/>
          </p:nvPr>
        </p:nvSpPr>
        <p:spPr>
          <a:xfrm>
            <a:off x="191799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3" name="Google Shape;63;p23"/>
          <p:cNvSpPr txBox="1"/>
          <p:nvPr>
            <p:ph idx="3" type="body"/>
          </p:nvPr>
        </p:nvSpPr>
        <p:spPr>
          <a:xfrm>
            <a:off x="688053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4" name="Google Shape;64;p23"/>
          <p:cNvSpPr txBox="1"/>
          <p:nvPr>
            <p:ph idx="4" type="body"/>
          </p:nvPr>
        </p:nvSpPr>
        <p:spPr>
          <a:xfrm>
            <a:off x="1917998"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1" sz="2400"/>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grpSp>
        <p:nvGrpSpPr>
          <p:cNvPr id="65" name="Google Shape;65;p23"/>
          <p:cNvGrpSpPr/>
          <p:nvPr/>
        </p:nvGrpSpPr>
        <p:grpSpPr>
          <a:xfrm>
            <a:off x="11449163" y="211743"/>
            <a:ext cx="522582" cy="530387"/>
            <a:chOff x="11140977" y="745237"/>
            <a:chExt cx="522582" cy="530387"/>
          </a:xfrm>
        </p:grpSpPr>
        <p:sp>
          <p:nvSpPr>
            <p:cNvPr id="66" name="Google Shape;66;p23"/>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67" name="Google Shape;67;p23"/>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68" name="Google Shape;68;p23"/>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69" name="Google Shape;69;p23"/>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sign&#10;&#10;Description automatically generated" id="70" name="Google Shape;70;p23"/>
          <p:cNvPicPr preferRelativeResize="0"/>
          <p:nvPr/>
        </p:nvPicPr>
        <p:blipFill rotWithShape="1">
          <a:blip r:embed="rId3">
            <a:alphaModFix/>
          </a:blip>
          <a:srcRect b="0" l="0" r="0" t="0"/>
          <a:stretch/>
        </p:blipFill>
        <p:spPr>
          <a:xfrm>
            <a:off x="137163" y="5636108"/>
            <a:ext cx="1263219" cy="1084720"/>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Comparison" showMasterSp="0">
  <p:cSld name="7_Comparison">
    <p:spTree>
      <p:nvGrpSpPr>
        <p:cNvPr id="71" name="Shape 71"/>
        <p:cNvGrpSpPr/>
        <p:nvPr/>
      </p:nvGrpSpPr>
      <p:grpSpPr>
        <a:xfrm>
          <a:off x="0" y="0"/>
          <a:ext cx="0" cy="0"/>
          <a:chOff x="0" y="0"/>
          <a:chExt cx="0" cy="0"/>
        </a:xfrm>
      </p:grpSpPr>
      <p:pic>
        <p:nvPicPr>
          <p:cNvPr descr="A picture containing bird&#10;&#10;Description automatically generated" id="72" name="Google Shape;72;p25"/>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73" name="Google Shape;73;p25"/>
          <p:cNvSpPr txBox="1"/>
          <p:nvPr>
            <p:ph idx="1" type="body"/>
          </p:nvPr>
        </p:nvSpPr>
        <p:spPr>
          <a:xfrm>
            <a:off x="6880537"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1" sz="2400"/>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74" name="Google Shape;74;p25"/>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
        <p:nvSpPr>
          <p:cNvPr id="75" name="Google Shape;75;p25"/>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25"/>
          <p:cNvSpPr txBox="1"/>
          <p:nvPr>
            <p:ph idx="2" type="body"/>
          </p:nvPr>
        </p:nvSpPr>
        <p:spPr>
          <a:xfrm>
            <a:off x="191799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 name="Google Shape;77;p25"/>
          <p:cNvSpPr txBox="1"/>
          <p:nvPr>
            <p:ph idx="3" type="body"/>
          </p:nvPr>
        </p:nvSpPr>
        <p:spPr>
          <a:xfrm>
            <a:off x="688053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8" name="Google Shape;78;p25"/>
          <p:cNvSpPr txBox="1"/>
          <p:nvPr>
            <p:ph idx="4" type="body"/>
          </p:nvPr>
        </p:nvSpPr>
        <p:spPr>
          <a:xfrm>
            <a:off x="1917998"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1" sz="2400"/>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79" name="Google Shape;79;p25"/>
          <p:cNvSpPr/>
          <p:nvPr/>
        </p:nvSpPr>
        <p:spPr>
          <a:xfrm rot="-5400000">
            <a:off x="-1798127" y="3374137"/>
            <a:ext cx="6858002" cy="109728"/>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80" name="Google Shape;80;p25"/>
          <p:cNvGrpSpPr/>
          <p:nvPr/>
        </p:nvGrpSpPr>
        <p:grpSpPr>
          <a:xfrm flipH="1">
            <a:off x="11449544" y="206704"/>
            <a:ext cx="522582" cy="530386"/>
            <a:chOff x="2645664" y="2011680"/>
            <a:chExt cx="735606" cy="746592"/>
          </a:xfrm>
        </p:grpSpPr>
        <p:sp>
          <p:nvSpPr>
            <p:cNvPr id="81" name="Google Shape;81;p25"/>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82" name="Google Shape;82;p25"/>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83" name="Google Shape;83;p25"/>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close up of a sign&#10;&#10;Description automatically generated" id="84" name="Google Shape;84;p25"/>
          <p:cNvPicPr preferRelativeResize="0"/>
          <p:nvPr/>
        </p:nvPicPr>
        <p:blipFill rotWithShape="1">
          <a:blip r:embed="rId3">
            <a:alphaModFix/>
          </a:blip>
          <a:srcRect b="0" l="0" r="0" t="0"/>
          <a:stretch/>
        </p:blipFill>
        <p:spPr>
          <a:xfrm>
            <a:off x="137163" y="5636108"/>
            <a:ext cx="1263219" cy="1084720"/>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Two Content" showMasterSp="0">
  <p:cSld name="7_Two Content">
    <p:spTree>
      <p:nvGrpSpPr>
        <p:cNvPr id="85" name="Shape 85"/>
        <p:cNvGrpSpPr/>
        <p:nvPr/>
      </p:nvGrpSpPr>
      <p:grpSpPr>
        <a:xfrm>
          <a:off x="0" y="0"/>
          <a:ext cx="0" cy="0"/>
          <a:chOff x="0" y="0"/>
          <a:chExt cx="0" cy="0"/>
        </a:xfrm>
      </p:grpSpPr>
      <p:pic>
        <p:nvPicPr>
          <p:cNvPr descr="A picture containing bird&#10;&#10;Description automatically generated" id="86" name="Google Shape;86;p26"/>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87" name="Google Shape;87;p26"/>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
        <p:nvSpPr>
          <p:cNvPr id="88" name="Google Shape;88;p26"/>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9" name="Google Shape;89;p26"/>
          <p:cNvSpPr txBox="1"/>
          <p:nvPr>
            <p:ph idx="1" type="body"/>
          </p:nvPr>
        </p:nvSpPr>
        <p:spPr>
          <a:xfrm>
            <a:off x="1917998" y="1825625"/>
            <a:ext cx="4758353"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0" name="Google Shape;90;p26"/>
          <p:cNvSpPr txBox="1"/>
          <p:nvPr>
            <p:ph idx="2" type="body"/>
          </p:nvPr>
        </p:nvSpPr>
        <p:spPr>
          <a:xfrm>
            <a:off x="6880538" y="1825625"/>
            <a:ext cx="4758353"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1" name="Google Shape;91;p26"/>
          <p:cNvSpPr/>
          <p:nvPr/>
        </p:nvSpPr>
        <p:spPr>
          <a:xfrm rot="-5400000">
            <a:off x="-1798127" y="3374137"/>
            <a:ext cx="6858002" cy="109728"/>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92" name="Google Shape;92;p26"/>
          <p:cNvGrpSpPr/>
          <p:nvPr/>
        </p:nvGrpSpPr>
        <p:grpSpPr>
          <a:xfrm flipH="1">
            <a:off x="11449544" y="206704"/>
            <a:ext cx="522582" cy="530386"/>
            <a:chOff x="2645664" y="2011680"/>
            <a:chExt cx="735606" cy="746592"/>
          </a:xfrm>
        </p:grpSpPr>
        <p:sp>
          <p:nvSpPr>
            <p:cNvPr id="93" name="Google Shape;93;p26"/>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94" name="Google Shape;94;p26"/>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95" name="Google Shape;95;p26"/>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close up of a sign&#10;&#10;Description automatically generated" id="96" name="Google Shape;96;p26"/>
          <p:cNvPicPr preferRelativeResize="0"/>
          <p:nvPr/>
        </p:nvPicPr>
        <p:blipFill rotWithShape="1">
          <a:blip r:embed="rId3">
            <a:alphaModFix/>
          </a:blip>
          <a:srcRect b="0" l="0" r="0" t="0"/>
          <a:stretch/>
        </p:blipFill>
        <p:spPr>
          <a:xfrm>
            <a:off x="137163" y="5636108"/>
            <a:ext cx="1263219" cy="1084720"/>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Title and Content" showMasterSp="0">
  <p:cSld name="6_Title and Content">
    <p:spTree>
      <p:nvGrpSpPr>
        <p:cNvPr id="97" name="Shape 97"/>
        <p:cNvGrpSpPr/>
        <p:nvPr/>
      </p:nvGrpSpPr>
      <p:grpSpPr>
        <a:xfrm>
          <a:off x="0" y="0"/>
          <a:ext cx="0" cy="0"/>
          <a:chOff x="0" y="0"/>
          <a:chExt cx="0" cy="0"/>
        </a:xfrm>
      </p:grpSpPr>
      <p:sp>
        <p:nvSpPr>
          <p:cNvPr id="98" name="Google Shape;98;p27"/>
          <p:cNvSpPr txBox="1"/>
          <p:nvPr>
            <p:ph idx="1" type="body"/>
          </p:nvPr>
        </p:nvSpPr>
        <p:spPr>
          <a:xfrm>
            <a:off x="1920240" y="1825625"/>
            <a:ext cx="9718652"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defRPr>
            </a:lvl1pPr>
            <a:lvl2pPr indent="-342900" lvl="1" marL="914400" algn="l">
              <a:lnSpc>
                <a:spcPct val="90000"/>
              </a:lnSpc>
              <a:spcBef>
                <a:spcPts val="500"/>
              </a:spcBef>
              <a:spcAft>
                <a:spcPts val="0"/>
              </a:spcAft>
              <a:buClr>
                <a:srgbClr val="3F3F3F"/>
              </a:buClr>
              <a:buSzPts val="1800"/>
              <a:buChar char="•"/>
              <a:defRPr>
                <a:solidFill>
                  <a:srgbClr val="3F3F3F"/>
                </a:solidFill>
              </a:defRPr>
            </a:lvl2pPr>
            <a:lvl3pPr indent="-330200" lvl="2" marL="1371600" algn="l">
              <a:lnSpc>
                <a:spcPct val="90000"/>
              </a:lnSpc>
              <a:spcBef>
                <a:spcPts val="500"/>
              </a:spcBef>
              <a:spcAft>
                <a:spcPts val="0"/>
              </a:spcAft>
              <a:buClr>
                <a:srgbClr val="3F3F3F"/>
              </a:buClr>
              <a:buSzPts val="1600"/>
              <a:buChar char="•"/>
              <a:defRPr>
                <a:solidFill>
                  <a:srgbClr val="3F3F3F"/>
                </a:solidFill>
              </a:defRPr>
            </a:lvl3pPr>
            <a:lvl4pPr indent="-317500" lvl="3" marL="1828800" algn="l">
              <a:lnSpc>
                <a:spcPct val="90000"/>
              </a:lnSpc>
              <a:spcBef>
                <a:spcPts val="500"/>
              </a:spcBef>
              <a:spcAft>
                <a:spcPts val="0"/>
              </a:spcAft>
              <a:buClr>
                <a:srgbClr val="3F3F3F"/>
              </a:buClr>
              <a:buSzPts val="1400"/>
              <a:buChar char="•"/>
              <a:defRPr>
                <a:solidFill>
                  <a:srgbClr val="3F3F3F"/>
                </a:solidFill>
              </a:defRPr>
            </a:lvl4pPr>
            <a:lvl5pPr indent="-317500" lvl="4" marL="2286000" algn="l">
              <a:lnSpc>
                <a:spcPct val="90000"/>
              </a:lnSpc>
              <a:spcBef>
                <a:spcPts val="500"/>
              </a:spcBef>
              <a:spcAft>
                <a:spcPts val="0"/>
              </a:spcAft>
              <a:buClr>
                <a:srgbClr val="3F3F3F"/>
              </a:buClr>
              <a:buSzPts val="1400"/>
              <a:buChar char="•"/>
              <a:defRPr>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9" name="Google Shape;99;p27"/>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00" name="Google Shape;100;p27"/>
          <p:cNvPicPr preferRelativeResize="0"/>
          <p:nvPr/>
        </p:nvPicPr>
        <p:blipFill rotWithShape="1">
          <a:blip r:embed="rId2">
            <a:alphaModFix/>
          </a:blip>
          <a:srcRect b="15702" l="0" r="88418" t="0"/>
          <a:stretch/>
        </p:blipFill>
        <p:spPr>
          <a:xfrm>
            <a:off x="0" y="0"/>
            <a:ext cx="1560582" cy="6858000"/>
          </a:xfrm>
          <a:prstGeom prst="rect">
            <a:avLst/>
          </a:prstGeom>
          <a:noFill/>
          <a:ln>
            <a:noFill/>
          </a:ln>
        </p:spPr>
      </p:pic>
      <p:sp>
        <p:nvSpPr>
          <p:cNvPr id="101" name="Google Shape;101;p27"/>
          <p:cNvSpPr txBox="1"/>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lt1"/>
              </a:buClr>
              <a:buSzPts val="3600"/>
              <a:buFont typeface="Arial"/>
              <a:buNone/>
            </a:pPr>
            <a:r>
              <a:t/>
            </a:r>
            <a:endParaRPr b="0" i="0" sz="3600" u="none" cap="none" strike="noStrike">
              <a:solidFill>
                <a:srgbClr val="3F3F3F"/>
              </a:solidFill>
              <a:latin typeface="Arial"/>
              <a:ea typeface="Arial"/>
              <a:cs typeface="Arial"/>
              <a:sym typeface="Arial"/>
            </a:endParaRPr>
          </a:p>
        </p:txBody>
      </p:sp>
      <p:sp>
        <p:nvSpPr>
          <p:cNvPr id="102" name="Google Shape;102;p27"/>
          <p:cNvSpPr/>
          <p:nvPr/>
        </p:nvSpPr>
        <p:spPr>
          <a:xfrm rot="-5400000">
            <a:off x="-1822841" y="3374137"/>
            <a:ext cx="6858002" cy="109728"/>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103" name="Google Shape;103;p27"/>
          <p:cNvGrpSpPr/>
          <p:nvPr/>
        </p:nvGrpSpPr>
        <p:grpSpPr>
          <a:xfrm flipH="1">
            <a:off x="11449544" y="206704"/>
            <a:ext cx="522582" cy="530386"/>
            <a:chOff x="2645664" y="2011680"/>
            <a:chExt cx="735606" cy="746592"/>
          </a:xfrm>
        </p:grpSpPr>
        <p:sp>
          <p:nvSpPr>
            <p:cNvPr id="104" name="Google Shape;104;p27"/>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05" name="Google Shape;105;p27"/>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106" name="Google Shape;106;p27"/>
          <p:cNvSpPr txBox="1"/>
          <p:nvPr>
            <p:ph type="title"/>
          </p:nvPr>
        </p:nvSpPr>
        <p:spPr>
          <a:xfrm>
            <a:off x="1935502" y="484882"/>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7" name="Google Shape;107;p27"/>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picture containing drawing&#10;&#10;Description automatically generated" id="108" name="Google Shape;108;p27"/>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wo Content" showMasterSp="0">
  <p:cSld name="5_Two Content">
    <p:spTree>
      <p:nvGrpSpPr>
        <p:cNvPr id="109" name="Shape 109"/>
        <p:cNvGrpSpPr/>
        <p:nvPr/>
      </p:nvGrpSpPr>
      <p:grpSpPr>
        <a:xfrm>
          <a:off x="0" y="0"/>
          <a:ext cx="0" cy="0"/>
          <a:chOff x="0" y="0"/>
          <a:chExt cx="0" cy="0"/>
        </a:xfrm>
      </p:grpSpPr>
      <p:sp>
        <p:nvSpPr>
          <p:cNvPr id="110" name="Google Shape;110;p28"/>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11" name="Google Shape;111;p28"/>
          <p:cNvPicPr preferRelativeResize="0"/>
          <p:nvPr/>
        </p:nvPicPr>
        <p:blipFill rotWithShape="1">
          <a:blip r:embed="rId2">
            <a:alphaModFix/>
          </a:blip>
          <a:srcRect b="15702" l="0" r="88418" t="0"/>
          <a:stretch/>
        </p:blipFill>
        <p:spPr>
          <a:xfrm>
            <a:off x="0" y="0"/>
            <a:ext cx="1560582" cy="6858000"/>
          </a:xfrm>
          <a:prstGeom prst="rect">
            <a:avLst/>
          </a:prstGeom>
          <a:noFill/>
          <a:ln>
            <a:noFill/>
          </a:ln>
        </p:spPr>
      </p:pic>
      <p:sp>
        <p:nvSpPr>
          <p:cNvPr id="112" name="Google Shape;112;p28"/>
          <p:cNvSpPr txBox="1"/>
          <p:nvPr>
            <p:ph idx="1" type="body"/>
          </p:nvPr>
        </p:nvSpPr>
        <p:spPr>
          <a:xfrm>
            <a:off x="1918000" y="1825625"/>
            <a:ext cx="4758352"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3" name="Google Shape;113;p28"/>
          <p:cNvSpPr txBox="1"/>
          <p:nvPr>
            <p:ph idx="2" type="body"/>
          </p:nvPr>
        </p:nvSpPr>
        <p:spPr>
          <a:xfrm>
            <a:off x="6880538" y="1825625"/>
            <a:ext cx="4758353"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4" name="Google Shape;114;p28"/>
          <p:cNvSpPr txBox="1"/>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rgbClr val="3F3F3F"/>
              </a:buClr>
              <a:buSzPts val="3600"/>
              <a:buFont typeface="Arial"/>
              <a:buNone/>
            </a:pPr>
            <a:r>
              <a:rPr b="0" i="0" lang="en-US" sz="3600" u="none" cap="none" strike="noStrike">
                <a:solidFill>
                  <a:srgbClr val="3F3F3F"/>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p:txBody>
      </p:sp>
      <p:sp>
        <p:nvSpPr>
          <p:cNvPr id="115" name="Google Shape;115;p28"/>
          <p:cNvSpPr/>
          <p:nvPr/>
        </p:nvSpPr>
        <p:spPr>
          <a:xfrm rot="-5400000">
            <a:off x="-1822841" y="3374137"/>
            <a:ext cx="6858002" cy="109728"/>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116" name="Google Shape;116;p28"/>
          <p:cNvGrpSpPr/>
          <p:nvPr/>
        </p:nvGrpSpPr>
        <p:grpSpPr>
          <a:xfrm flipH="1">
            <a:off x="11449544" y="206704"/>
            <a:ext cx="522582" cy="530386"/>
            <a:chOff x="2645664" y="2011680"/>
            <a:chExt cx="735606" cy="746592"/>
          </a:xfrm>
        </p:grpSpPr>
        <p:sp>
          <p:nvSpPr>
            <p:cNvPr id="117" name="Google Shape;117;p28"/>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18" name="Google Shape;118;p28"/>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119" name="Google Shape;119;p28"/>
          <p:cNvSpPr txBox="1"/>
          <p:nvPr>
            <p:ph type="title"/>
          </p:nvPr>
        </p:nvSpPr>
        <p:spPr>
          <a:xfrm>
            <a:off x="1935502" y="484882"/>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0" name="Google Shape;120;p28"/>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picture containing drawing&#10;&#10;Description automatically generated" id="121" name="Google Shape;121;p28"/>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9.xml"/><Relationship Id="rId10" Type="http://schemas.openxmlformats.org/officeDocument/2006/relationships/slideLayout" Target="../slideLayouts/slideLayout8.xml"/><Relationship Id="rId13" Type="http://schemas.openxmlformats.org/officeDocument/2006/relationships/slideLayout" Target="../slideLayouts/slideLayout11.xml"/><Relationship Id="rId12" Type="http://schemas.openxmlformats.org/officeDocument/2006/relationships/slideLayout" Target="../slideLayouts/slideLayout10.xml"/><Relationship Id="rId1" Type="http://schemas.openxmlformats.org/officeDocument/2006/relationships/image" Target="../media/image2.png"/><Relationship Id="rId2" Type="http://schemas.openxmlformats.org/officeDocument/2006/relationships/image" Target="../media/image10.jp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15" Type="http://schemas.openxmlformats.org/officeDocument/2006/relationships/slideLayout" Target="../slideLayouts/slideLayout13.xml"/><Relationship Id="rId14" Type="http://schemas.openxmlformats.org/officeDocument/2006/relationships/slideLayout" Target="../slideLayouts/slideLayout12.xml"/><Relationship Id="rId16" Type="http://schemas.openxmlformats.org/officeDocument/2006/relationships/theme" Target="../theme/theme1.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slideLayout" Target="../slideLayouts/slideLayout5.xml"/><Relationship Id="rId8"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pic>
        <p:nvPicPr>
          <p:cNvPr descr="A close up of a sign&#10;&#10;Description automatically generated" id="6" name="Google Shape;6;p19"/>
          <p:cNvPicPr preferRelativeResize="0"/>
          <p:nvPr/>
        </p:nvPicPr>
        <p:blipFill rotWithShape="1">
          <a:blip r:embed="rId1">
            <a:alphaModFix/>
          </a:blip>
          <a:srcRect b="0" l="0" r="0" t="0"/>
          <a:stretch/>
        </p:blipFill>
        <p:spPr>
          <a:xfrm>
            <a:off x="136741" y="5715122"/>
            <a:ext cx="1271016" cy="949100"/>
          </a:xfrm>
          <a:prstGeom prst="rect">
            <a:avLst/>
          </a:prstGeom>
          <a:noFill/>
          <a:ln>
            <a:noFill/>
          </a:ln>
        </p:spPr>
      </p:pic>
      <p:sp>
        <p:nvSpPr>
          <p:cNvPr id="7" name="Google Shape;7;p19"/>
          <p:cNvSpPr txBox="1"/>
          <p:nvPr>
            <p:ph type="title"/>
          </p:nvPr>
        </p:nvSpPr>
        <p:spPr>
          <a:xfrm>
            <a:off x="1788160" y="365125"/>
            <a:ext cx="956564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lt1"/>
              </a:buClr>
              <a:buSzPts val="3600"/>
              <a:buFont typeface="Arial"/>
              <a:buNone/>
              <a:defRPr b="0" i="0" sz="3600" u="none" cap="none" strike="noStrike">
                <a:solidFill>
                  <a:schemeClr val="lt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8" name="Google Shape;8;p19"/>
          <p:cNvSpPr txBox="1"/>
          <p:nvPr>
            <p:ph idx="1" type="body"/>
          </p:nvPr>
        </p:nvSpPr>
        <p:spPr>
          <a:xfrm>
            <a:off x="1788160" y="1825625"/>
            <a:ext cx="9565640" cy="3955415"/>
          </a:xfrm>
          <a:prstGeom prst="rect">
            <a:avLst/>
          </a:prstGeom>
          <a:noFill/>
          <a:ln>
            <a:noFill/>
          </a:ln>
        </p:spPr>
        <p:txBody>
          <a:bodyPr anchorCtr="0" anchor="t" bIns="45700" lIns="91425" spcFirstLastPara="1" rIns="91425" wrap="square" tIns="45700">
            <a:normAutofit/>
          </a:bodyPr>
          <a:lstStyle>
            <a:lvl1pPr indent="-355600" lvl="0" marL="457200" marR="0" rtl="0" algn="l">
              <a:lnSpc>
                <a:spcPct val="90000"/>
              </a:lnSpc>
              <a:spcBef>
                <a:spcPts val="1000"/>
              </a:spcBef>
              <a:spcAft>
                <a:spcPts val="0"/>
              </a:spcAft>
              <a:buClr>
                <a:schemeClr val="lt1"/>
              </a:buClr>
              <a:buSzPts val="2000"/>
              <a:buFont typeface="Arial"/>
              <a:buChar char="•"/>
              <a:defRPr b="0" i="0" sz="2000" u="none" cap="none" strike="noStrike">
                <a:solidFill>
                  <a:schemeClr val="lt1"/>
                </a:solidFill>
                <a:latin typeface="Arial"/>
                <a:ea typeface="Arial"/>
                <a:cs typeface="Arial"/>
                <a:sym typeface="Arial"/>
              </a:defRPr>
            </a:lvl1pPr>
            <a:lvl2pPr indent="-342900" lvl="1" marL="9144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Arial"/>
                <a:ea typeface="Arial"/>
                <a:cs typeface="Arial"/>
                <a:sym typeface="Arial"/>
              </a:defRPr>
            </a:lvl2pPr>
            <a:lvl3pPr indent="-330200" lvl="2" marL="1371600" marR="0" rtl="0" algn="l">
              <a:lnSpc>
                <a:spcPct val="90000"/>
              </a:lnSpc>
              <a:spcBef>
                <a:spcPts val="500"/>
              </a:spcBef>
              <a:spcAft>
                <a:spcPts val="0"/>
              </a:spcAft>
              <a:buClr>
                <a:schemeClr val="lt1"/>
              </a:buClr>
              <a:buSzPts val="1600"/>
              <a:buFont typeface="Arial"/>
              <a:buChar char="•"/>
              <a:defRPr b="0" i="0" sz="1600" u="none" cap="none" strike="noStrike">
                <a:solidFill>
                  <a:schemeClr val="lt1"/>
                </a:solidFill>
                <a:latin typeface="Arial"/>
                <a:ea typeface="Arial"/>
                <a:cs typeface="Arial"/>
                <a:sym typeface="Arial"/>
              </a:defRPr>
            </a:lvl3pPr>
            <a:lvl4pPr indent="-317500" lvl="3" marL="1828800" marR="0" rtl="0" algn="l">
              <a:lnSpc>
                <a:spcPct val="90000"/>
              </a:lnSpc>
              <a:spcBef>
                <a:spcPts val="500"/>
              </a:spcBef>
              <a:spcAft>
                <a:spcPts val="0"/>
              </a:spcAft>
              <a:buClr>
                <a:schemeClr val="lt1"/>
              </a:buClr>
              <a:buSzPts val="1400"/>
              <a:buFont typeface="Arial"/>
              <a:buChar char="•"/>
              <a:defRPr b="0" i="0" sz="1400" u="none" cap="none" strike="noStrike">
                <a:solidFill>
                  <a:schemeClr val="lt1"/>
                </a:solidFill>
                <a:latin typeface="Arial"/>
                <a:ea typeface="Arial"/>
                <a:cs typeface="Arial"/>
                <a:sym typeface="Arial"/>
              </a:defRPr>
            </a:lvl4pPr>
            <a:lvl5pPr indent="-317500" lvl="4" marL="2286000" marR="0" rtl="0" algn="l">
              <a:lnSpc>
                <a:spcPct val="90000"/>
              </a:lnSpc>
              <a:spcBef>
                <a:spcPts val="500"/>
              </a:spcBef>
              <a:spcAft>
                <a:spcPts val="0"/>
              </a:spcAft>
              <a:buClr>
                <a:schemeClr val="lt1"/>
              </a:buClr>
              <a:buSzPts val="1400"/>
              <a:buFont typeface="Arial"/>
              <a:buChar char="•"/>
              <a:defRPr b="0" i="0" sz="1400" u="none" cap="none" strike="noStrike">
                <a:solidFill>
                  <a:schemeClr val="lt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9" name="Google Shape;9;p19"/>
          <p:cNvSpPr txBox="1"/>
          <p:nvPr>
            <p:ph idx="10" type="dt"/>
          </p:nvPr>
        </p:nvSpPr>
        <p:spPr>
          <a:xfrm>
            <a:off x="1788160" y="6356350"/>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10" name="Google Shape;10;p19"/>
          <p:cNvSpPr txBox="1"/>
          <p:nvPr>
            <p:ph idx="11" type="ftr"/>
          </p:nvPr>
        </p:nvSpPr>
        <p:spPr>
          <a:xfrm>
            <a:off x="4853940" y="6356350"/>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11" name="Google Shape;11;p19"/>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pic>
        <p:nvPicPr>
          <p:cNvPr descr="A picture containing bird&#10;&#10;Description automatically generated" id="12" name="Google Shape;12;p19"/>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13" name="Google Shape;13;p19"/>
          <p:cNvSpPr txBox="1"/>
          <p:nvPr/>
        </p:nvSpPr>
        <p:spPr>
          <a:xfrm>
            <a:off x="1920239" y="532435"/>
            <a:ext cx="9718653" cy="1184156"/>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3600"/>
              <a:buFont typeface="Arial"/>
              <a:buNone/>
            </a:pPr>
            <a:r>
              <a:t/>
            </a:r>
            <a:endParaRPr b="0" i="0" sz="3600" u="none" cap="none" strike="noStrike">
              <a:solidFill>
                <a:schemeClr val="lt1"/>
              </a:solidFill>
              <a:latin typeface="Arial"/>
              <a:ea typeface="Arial"/>
              <a:cs typeface="Arial"/>
              <a:sym typeface="Arial"/>
            </a:endParaRPr>
          </a:p>
        </p:txBody>
      </p:sp>
      <p:sp>
        <p:nvSpPr>
          <p:cNvPr id="14" name="Google Shape;14;p19"/>
          <p:cNvSpPr txBox="1"/>
          <p:nvPr/>
        </p:nvSpPr>
        <p:spPr>
          <a:xfrm>
            <a:off x="1920240" y="1825625"/>
            <a:ext cx="9718652" cy="3955415"/>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2000"/>
              <a:buFont typeface="Arial"/>
              <a:buNone/>
            </a:pPr>
            <a:r>
              <a:t/>
            </a:r>
            <a:endParaRPr b="0" i="0" sz="2000" u="none" cap="none" strike="noStrike">
              <a:solidFill>
                <a:schemeClr val="lt1"/>
              </a:solidFill>
              <a:latin typeface="Arial"/>
              <a:ea typeface="Arial"/>
              <a:cs typeface="Arial"/>
              <a:sym typeface="Arial"/>
            </a:endParaRPr>
          </a:p>
        </p:txBody>
      </p:sp>
      <p:sp>
        <p:nvSpPr>
          <p:cNvPr id="15" name="Google Shape;15;p19"/>
          <p:cNvSpPr/>
          <p:nvPr/>
        </p:nvSpPr>
        <p:spPr>
          <a:xfrm flipH="1" rot="5400000">
            <a:off x="-1807413"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16" name="Google Shape;16;p19"/>
          <p:cNvGrpSpPr/>
          <p:nvPr/>
        </p:nvGrpSpPr>
        <p:grpSpPr>
          <a:xfrm>
            <a:off x="11449163" y="211743"/>
            <a:ext cx="522582" cy="530387"/>
            <a:chOff x="11140977" y="745237"/>
            <a:chExt cx="522582" cy="530387"/>
          </a:xfrm>
        </p:grpSpPr>
        <p:sp>
          <p:nvSpPr>
            <p:cNvPr id="17" name="Google Shape;17;p19"/>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8" name="Google Shape;18;p19"/>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19" name="Google Shape;19;p19"/>
          <p:cNvSpPr txBox="1"/>
          <p:nvPr/>
        </p:nvSpPr>
        <p:spPr>
          <a:xfrm>
            <a:off x="5349923" y="6421815"/>
            <a:ext cx="6565524"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27.png"/><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27.png"/><Relationship Id="rId4" Type="http://schemas.openxmlformats.org/officeDocument/2006/relationships/image" Target="../media/image31.png"/><Relationship Id="rId5" Type="http://schemas.openxmlformats.org/officeDocument/2006/relationships/image" Target="../media/image26.png"/><Relationship Id="rId6" Type="http://schemas.openxmlformats.org/officeDocument/2006/relationships/image" Target="../media/image25.png"/><Relationship Id="rId7" Type="http://schemas.openxmlformats.org/officeDocument/2006/relationships/image" Target="../media/image32.png"/><Relationship Id="rId8" Type="http://schemas.openxmlformats.org/officeDocument/2006/relationships/image" Target="../media/image16.png"/></Relationships>
</file>

<file path=ppt/slides/_rels/slide12.xml.rels><?xml version="1.0" encoding="UTF-8" standalone="yes"?><Relationships xmlns="http://schemas.openxmlformats.org/package/2006/relationships"><Relationship Id="rId11" Type="http://schemas.openxmlformats.org/officeDocument/2006/relationships/image" Target="../media/image30.png"/><Relationship Id="rId10" Type="http://schemas.openxmlformats.org/officeDocument/2006/relationships/image" Target="../media/image21.png"/><Relationship Id="rId13" Type="http://schemas.openxmlformats.org/officeDocument/2006/relationships/image" Target="../media/image33.png"/><Relationship Id="rId12" Type="http://schemas.openxmlformats.org/officeDocument/2006/relationships/image" Target="../media/image39.png"/><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19.png"/><Relationship Id="rId4" Type="http://schemas.openxmlformats.org/officeDocument/2006/relationships/image" Target="../media/image29.png"/><Relationship Id="rId9" Type="http://schemas.openxmlformats.org/officeDocument/2006/relationships/image" Target="../media/image24.png"/><Relationship Id="rId5" Type="http://schemas.openxmlformats.org/officeDocument/2006/relationships/image" Target="../media/image17.png"/><Relationship Id="rId6" Type="http://schemas.openxmlformats.org/officeDocument/2006/relationships/image" Target="../media/image22.png"/><Relationship Id="rId7" Type="http://schemas.openxmlformats.org/officeDocument/2006/relationships/image" Target="../media/image23.png"/><Relationship Id="rId8" Type="http://schemas.openxmlformats.org/officeDocument/2006/relationships/image" Target="../media/image1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3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38.png"/><Relationship Id="rId4" Type="http://schemas.openxmlformats.org/officeDocument/2006/relationships/image" Target="../media/image3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41.png"/><Relationship Id="rId4" Type="http://schemas.openxmlformats.org/officeDocument/2006/relationships/image" Target="../media/image40.png"/><Relationship Id="rId5" Type="http://schemas.openxmlformats.org/officeDocument/2006/relationships/image" Target="../media/image37.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hyperlink" Target="https://cytoscape.org/"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3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0" name="Shape 180"/>
        <p:cNvGrpSpPr/>
        <p:nvPr/>
      </p:nvGrpSpPr>
      <p:grpSpPr>
        <a:xfrm>
          <a:off x="0" y="0"/>
          <a:ext cx="0" cy="0"/>
          <a:chOff x="0" y="0"/>
          <a:chExt cx="0" cy="0"/>
        </a:xfrm>
      </p:grpSpPr>
      <p:sp>
        <p:nvSpPr>
          <p:cNvPr id="181" name="Google Shape;181;g1a22dda5e88_0_10"/>
          <p:cNvSpPr txBox="1"/>
          <p:nvPr>
            <p:ph type="ctrTitle"/>
          </p:nvPr>
        </p:nvSpPr>
        <p:spPr>
          <a:xfrm>
            <a:off x="1859280" y="1041400"/>
            <a:ext cx="9072900" cy="23877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dk1"/>
              </a:buClr>
              <a:buSzPts val="1100"/>
              <a:buFont typeface="Arial"/>
              <a:buNone/>
            </a:pPr>
            <a:r>
              <a:rPr lang="en-US" sz="5200">
                <a:solidFill>
                  <a:srgbClr val="FFFFFF"/>
                </a:solidFill>
              </a:rPr>
              <a:t>Analyzing Biological Networks</a:t>
            </a:r>
            <a:endParaRPr sz="5200">
              <a:solidFill>
                <a:srgbClr val="FFFFFF"/>
              </a:solidFill>
            </a:endParaRPr>
          </a:p>
          <a:p>
            <a:pPr indent="0" lvl="0" marL="0" rtl="0" algn="l">
              <a:lnSpc>
                <a:spcPct val="90000"/>
              </a:lnSpc>
              <a:spcBef>
                <a:spcPts val="0"/>
              </a:spcBef>
              <a:spcAft>
                <a:spcPts val="0"/>
              </a:spcAft>
              <a:buClr>
                <a:schemeClr val="lt1"/>
              </a:buClr>
              <a:buSzPts val="6000"/>
              <a:buFont typeface="Arial"/>
              <a:buNone/>
            </a:pPr>
            <a:r>
              <a:rPr i="1" lang="en-US" sz="2600">
                <a:solidFill>
                  <a:srgbClr val="FFFFFF"/>
                </a:solidFill>
              </a:rPr>
              <a:t>Fall 2022 Senior Design Project</a:t>
            </a:r>
            <a:endParaRPr/>
          </a:p>
        </p:txBody>
      </p:sp>
      <p:sp>
        <p:nvSpPr>
          <p:cNvPr id="182" name="Google Shape;182;g1a22dda5e88_0_10"/>
          <p:cNvSpPr txBox="1"/>
          <p:nvPr>
            <p:ph idx="1" type="subTitle"/>
          </p:nvPr>
        </p:nvSpPr>
        <p:spPr>
          <a:xfrm>
            <a:off x="1859280" y="4564025"/>
            <a:ext cx="9072900" cy="16557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1100"/>
              <a:buNone/>
            </a:pPr>
            <a:r>
              <a:rPr b="1" lang="en-US" sz="1600">
                <a:solidFill>
                  <a:srgbClr val="FFFFFF"/>
                </a:solidFill>
              </a:rPr>
              <a:t>Team:</a:t>
            </a:r>
            <a:r>
              <a:rPr lang="en-US" sz="1600">
                <a:solidFill>
                  <a:srgbClr val="FFFFFF"/>
                </a:solidFill>
              </a:rPr>
              <a:t> Jesus Rodriguez, Josecarlos Lusbel, Maria Hernandez, Sehyun Cho, Binhao Lu, Jose Altamirano, Mojeed Ashaleye, Ralph Calixte, Austin Escobar, Rebeca Gonzalez, Adeel Hye, Alexis Loriga, Daniel Milanes</a:t>
            </a:r>
            <a:endParaRPr sz="1600">
              <a:solidFill>
                <a:srgbClr val="FFFFFF"/>
              </a:solidFill>
            </a:endParaRPr>
          </a:p>
          <a:p>
            <a:pPr indent="0" lvl="0" marL="0" rtl="0" algn="l">
              <a:lnSpc>
                <a:spcPct val="90000"/>
              </a:lnSpc>
              <a:spcBef>
                <a:spcPts val="0"/>
              </a:spcBef>
              <a:spcAft>
                <a:spcPts val="0"/>
              </a:spcAft>
              <a:buClr>
                <a:schemeClr val="dk1"/>
              </a:buClr>
              <a:buSzPts val="1100"/>
              <a:buFont typeface="Arial"/>
              <a:buNone/>
            </a:pPr>
            <a:r>
              <a:t/>
            </a:r>
            <a:endParaRPr sz="1600">
              <a:solidFill>
                <a:srgbClr val="FFFFFF"/>
              </a:solidFill>
            </a:endParaRPr>
          </a:p>
          <a:p>
            <a:pPr indent="0" lvl="0" marL="0" rtl="0" algn="l">
              <a:lnSpc>
                <a:spcPct val="90000"/>
              </a:lnSpc>
              <a:spcBef>
                <a:spcPts val="0"/>
              </a:spcBef>
              <a:spcAft>
                <a:spcPts val="0"/>
              </a:spcAft>
              <a:buClr>
                <a:schemeClr val="dk1"/>
              </a:buClr>
              <a:buSzPts val="1100"/>
              <a:buNone/>
            </a:pPr>
            <a:r>
              <a:rPr b="1" lang="en-US" sz="1600">
                <a:solidFill>
                  <a:srgbClr val="FFFFFF"/>
                </a:solidFill>
              </a:rPr>
              <a:t>Product Owner: </a:t>
            </a:r>
            <a:r>
              <a:rPr lang="en-US" sz="1600">
                <a:solidFill>
                  <a:srgbClr val="FFFFFF"/>
                </a:solidFill>
              </a:rPr>
              <a:t>Ananda Mondal</a:t>
            </a:r>
            <a:endParaRPr sz="1600">
              <a:solidFill>
                <a:srgbClr val="FFFFFF"/>
              </a:solidFill>
            </a:endParaRPr>
          </a:p>
          <a:p>
            <a:pPr indent="0" lvl="0" marL="0" rtl="0" algn="l">
              <a:lnSpc>
                <a:spcPct val="90000"/>
              </a:lnSpc>
              <a:spcBef>
                <a:spcPts val="0"/>
              </a:spcBef>
              <a:spcAft>
                <a:spcPts val="0"/>
              </a:spcAft>
              <a:buClr>
                <a:schemeClr val="dk1"/>
              </a:buClr>
              <a:buSzPts val="1100"/>
              <a:buFont typeface="Arial"/>
              <a:buNone/>
            </a:pPr>
            <a:r>
              <a:t/>
            </a:r>
            <a:endParaRPr sz="1600">
              <a:solidFill>
                <a:srgbClr val="FFFFFF"/>
              </a:solidFill>
            </a:endParaRPr>
          </a:p>
          <a:p>
            <a:pPr indent="0" lvl="0" marL="0" rtl="0" algn="l">
              <a:lnSpc>
                <a:spcPct val="90000"/>
              </a:lnSpc>
              <a:spcBef>
                <a:spcPts val="0"/>
              </a:spcBef>
              <a:spcAft>
                <a:spcPts val="0"/>
              </a:spcAft>
              <a:buClr>
                <a:schemeClr val="dk1"/>
              </a:buClr>
              <a:buSzPts val="1100"/>
              <a:buNone/>
            </a:pPr>
            <a:r>
              <a:rPr b="1" lang="en-US" sz="1600">
                <a:solidFill>
                  <a:srgbClr val="FFFFFF"/>
                </a:solidFill>
              </a:rPr>
              <a:t>Instructor: </a:t>
            </a:r>
            <a:r>
              <a:rPr lang="en-US" sz="1600">
                <a:solidFill>
                  <a:srgbClr val="FFFFFF"/>
                </a:solidFill>
              </a:rPr>
              <a:t>Masoud Sadjadi</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2" name="Shape 242"/>
        <p:cNvGrpSpPr/>
        <p:nvPr/>
      </p:nvGrpSpPr>
      <p:grpSpPr>
        <a:xfrm>
          <a:off x="0" y="0"/>
          <a:ext cx="0" cy="0"/>
          <a:chOff x="0" y="0"/>
          <a:chExt cx="0" cy="0"/>
        </a:xfrm>
      </p:grpSpPr>
      <p:sp>
        <p:nvSpPr>
          <p:cNvPr id="243" name="Google Shape;243;p3"/>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Font typeface="Arial"/>
              <a:buNone/>
            </a:pPr>
            <a:r>
              <a:rPr lang="en-US"/>
              <a:t>The Map Equation </a:t>
            </a:r>
            <a:endParaRPr/>
          </a:p>
        </p:txBody>
      </p:sp>
      <p:sp>
        <p:nvSpPr>
          <p:cNvPr id="244" name="Google Shape;244;p3"/>
          <p:cNvSpPr txBox="1"/>
          <p:nvPr/>
        </p:nvSpPr>
        <p:spPr>
          <a:xfrm>
            <a:off x="2192250" y="1557650"/>
            <a:ext cx="9634500" cy="1835400"/>
          </a:xfrm>
          <a:prstGeom prst="rect">
            <a:avLst/>
          </a:prstGeom>
          <a:noFill/>
          <a:ln>
            <a:noFill/>
          </a:ln>
        </p:spPr>
        <p:txBody>
          <a:bodyPr anchorCtr="0" anchor="t" bIns="91425" lIns="91425" spcFirstLastPara="1" rIns="91425" wrap="square" tIns="91425">
            <a:spAutoFit/>
          </a:bodyPr>
          <a:lstStyle/>
          <a:p>
            <a:pPr indent="-330200" lvl="0" marL="457200" marR="0" rtl="0" algn="l">
              <a:lnSpc>
                <a:spcPct val="115000"/>
              </a:lnSpc>
              <a:spcBef>
                <a:spcPts val="0"/>
              </a:spcBef>
              <a:spcAft>
                <a:spcPts val="0"/>
              </a:spcAft>
              <a:buClr>
                <a:schemeClr val="lt1"/>
              </a:buClr>
              <a:buSzPts val="1600"/>
              <a:buFont typeface="Arial"/>
              <a:buChar char="●"/>
            </a:pPr>
            <a:r>
              <a:rPr b="0" i="0" lang="en-US" sz="1600" u="none" cap="none" strike="noStrike">
                <a:solidFill>
                  <a:schemeClr val="lt1"/>
                </a:solidFill>
                <a:latin typeface="Arial"/>
                <a:ea typeface="Arial"/>
                <a:cs typeface="Arial"/>
                <a:sym typeface="Arial"/>
              </a:rPr>
              <a:t>Minimize the description length of a random walker’s movement on a network. </a:t>
            </a:r>
            <a:endParaRPr b="0" i="0" sz="1600" u="none" cap="none" strike="noStrike">
              <a:solidFill>
                <a:schemeClr val="lt1"/>
              </a:solidFill>
              <a:latin typeface="Arial"/>
              <a:ea typeface="Arial"/>
              <a:cs typeface="Arial"/>
              <a:sym typeface="Arial"/>
            </a:endParaRPr>
          </a:p>
          <a:p>
            <a:pPr indent="-330200" lvl="0" marL="457200" marR="0" rtl="0" algn="l">
              <a:lnSpc>
                <a:spcPct val="115000"/>
              </a:lnSpc>
              <a:spcBef>
                <a:spcPts val="0"/>
              </a:spcBef>
              <a:spcAft>
                <a:spcPts val="0"/>
              </a:spcAft>
              <a:buClr>
                <a:schemeClr val="lt1"/>
              </a:buClr>
              <a:buSzPts val="1600"/>
              <a:buFont typeface="Arial"/>
              <a:buChar char="●"/>
            </a:pPr>
            <a:r>
              <a:rPr b="0" i="0" lang="en-US" sz="1600" u="none" cap="none" strike="noStrike">
                <a:solidFill>
                  <a:schemeClr val="lt1"/>
                </a:solidFill>
                <a:latin typeface="Arial"/>
                <a:ea typeface="Arial"/>
                <a:cs typeface="Arial"/>
                <a:sym typeface="Arial"/>
              </a:rPr>
              <a:t>Tells us how efficient the code will be from a given partition in our network. </a:t>
            </a:r>
            <a:endParaRPr b="0" i="0" sz="1600" u="none" cap="none" strike="noStrike">
              <a:solidFill>
                <a:schemeClr val="lt1"/>
              </a:solidFill>
              <a:latin typeface="Arial"/>
              <a:ea typeface="Arial"/>
              <a:cs typeface="Arial"/>
              <a:sym typeface="Arial"/>
            </a:endParaRPr>
          </a:p>
          <a:p>
            <a:pPr indent="-330200" lvl="0" marL="457200" marR="0" rtl="0" algn="l">
              <a:lnSpc>
                <a:spcPct val="115000"/>
              </a:lnSpc>
              <a:spcBef>
                <a:spcPts val="0"/>
              </a:spcBef>
              <a:spcAft>
                <a:spcPts val="0"/>
              </a:spcAft>
              <a:buClr>
                <a:schemeClr val="lt1"/>
              </a:buClr>
              <a:buSzPts val="1600"/>
              <a:buFont typeface="Arial"/>
              <a:buChar char="●"/>
            </a:pPr>
            <a:r>
              <a:rPr b="0" i="0" lang="en-US" sz="1600" u="none" cap="none" strike="noStrike">
                <a:solidFill>
                  <a:schemeClr val="lt1"/>
                </a:solidFill>
                <a:latin typeface="Arial"/>
                <a:ea typeface="Arial"/>
                <a:cs typeface="Arial"/>
                <a:sym typeface="Arial"/>
              </a:rPr>
              <a:t>Specifies how concisely we can describe the trajectory of this random walk.</a:t>
            </a:r>
            <a:endParaRPr b="0" i="0" sz="1600" u="none" cap="none" strike="noStrike">
              <a:solidFill>
                <a:schemeClr val="lt1"/>
              </a:solidFill>
              <a:latin typeface="Arial"/>
              <a:ea typeface="Arial"/>
              <a:cs typeface="Arial"/>
              <a:sym typeface="Arial"/>
            </a:endParaRPr>
          </a:p>
          <a:p>
            <a:pPr indent="-330200" lvl="0" marL="457200" marR="0" rtl="0" algn="l">
              <a:lnSpc>
                <a:spcPct val="115000"/>
              </a:lnSpc>
              <a:spcBef>
                <a:spcPts val="0"/>
              </a:spcBef>
              <a:spcAft>
                <a:spcPts val="0"/>
              </a:spcAft>
              <a:buClr>
                <a:schemeClr val="lt1"/>
              </a:buClr>
              <a:buSzPts val="1600"/>
              <a:buFont typeface="Arial"/>
              <a:buChar char="●"/>
            </a:pPr>
            <a:r>
              <a:rPr b="0" i="0" lang="en-US" sz="1600" u="none" cap="none" strike="noStrike">
                <a:solidFill>
                  <a:schemeClr val="lt1"/>
                </a:solidFill>
                <a:latin typeface="Arial"/>
                <a:ea typeface="Arial"/>
                <a:cs typeface="Arial"/>
                <a:sym typeface="Arial"/>
              </a:rPr>
              <a:t> Is a flow-based information-theoretic objective function for community detection</a:t>
            </a:r>
            <a:endParaRPr b="0" i="0" sz="1600" u="none" cap="none" strike="noStrike">
              <a:solidFill>
                <a:schemeClr val="lt1"/>
              </a:solidFill>
              <a:latin typeface="Arial"/>
              <a:ea typeface="Arial"/>
              <a:cs typeface="Arial"/>
              <a:sym typeface="Arial"/>
            </a:endParaRPr>
          </a:p>
          <a:p>
            <a:pPr indent="0" lvl="0" marL="914400" marR="0" rtl="0" algn="l">
              <a:lnSpc>
                <a:spcPct val="115000"/>
              </a:lnSpc>
              <a:spcBef>
                <a:spcPts val="1200"/>
              </a:spcBef>
              <a:spcAft>
                <a:spcPts val="1200"/>
              </a:spcAft>
              <a:buClr>
                <a:srgbClr val="000000"/>
              </a:buClr>
              <a:buSzPts val="700"/>
              <a:buFont typeface="Arial"/>
              <a:buNone/>
            </a:pPr>
            <a:r>
              <a:rPr b="0" i="0" lang="en-US" sz="700" u="none" cap="none" strike="noStrike">
                <a:solidFill>
                  <a:schemeClr val="lt1"/>
                </a:solidFill>
                <a:latin typeface="Times New Roman"/>
                <a:ea typeface="Times New Roman"/>
                <a:cs typeface="Times New Roman"/>
                <a:sym typeface="Times New Roman"/>
              </a:rPr>
              <a:t> </a:t>
            </a:r>
            <a:r>
              <a:rPr b="0" i="0" lang="en-US" sz="1100" u="none" cap="none" strike="noStrike">
                <a:solidFill>
                  <a:schemeClr val="lt1"/>
                </a:solidFill>
                <a:latin typeface="Arial"/>
                <a:ea typeface="Arial"/>
                <a:cs typeface="Arial"/>
                <a:sym typeface="Arial"/>
              </a:rPr>
              <a:t>It takes a network and a partition of the network’s nodes into modules as input and measures how well the partition captures the network’s community structure </a:t>
            </a:r>
            <a:endParaRPr b="0" i="0" sz="1600" u="none" cap="none" strike="noStrike">
              <a:solidFill>
                <a:schemeClr val="lt1"/>
              </a:solidFill>
              <a:latin typeface="Arial"/>
              <a:ea typeface="Arial"/>
              <a:cs typeface="Arial"/>
              <a:sym typeface="Arial"/>
            </a:endParaRPr>
          </a:p>
        </p:txBody>
      </p:sp>
      <p:pic>
        <p:nvPicPr>
          <p:cNvPr id="245" name="Google Shape;245;p3"/>
          <p:cNvPicPr preferRelativeResize="0"/>
          <p:nvPr/>
        </p:nvPicPr>
        <p:blipFill rotWithShape="1">
          <a:blip r:embed="rId3">
            <a:alphaModFix/>
          </a:blip>
          <a:srcRect b="0" l="0" r="0" t="0"/>
          <a:stretch/>
        </p:blipFill>
        <p:spPr>
          <a:xfrm>
            <a:off x="1920250" y="3853300"/>
            <a:ext cx="3162300" cy="781050"/>
          </a:xfrm>
          <a:prstGeom prst="rect">
            <a:avLst/>
          </a:prstGeom>
          <a:noFill/>
          <a:ln>
            <a:noFill/>
          </a:ln>
        </p:spPr>
      </p:pic>
      <p:pic>
        <p:nvPicPr>
          <p:cNvPr id="246" name="Google Shape;246;p3"/>
          <p:cNvPicPr preferRelativeResize="0"/>
          <p:nvPr/>
        </p:nvPicPr>
        <p:blipFill rotWithShape="1">
          <a:blip r:embed="rId4">
            <a:alphaModFix/>
          </a:blip>
          <a:srcRect b="0" l="0" r="0" t="0"/>
          <a:stretch/>
        </p:blipFill>
        <p:spPr>
          <a:xfrm>
            <a:off x="6811299" y="3485050"/>
            <a:ext cx="2401400" cy="1214900"/>
          </a:xfrm>
          <a:prstGeom prst="rect">
            <a:avLst/>
          </a:prstGeom>
          <a:noFill/>
          <a:ln>
            <a:noFill/>
          </a:ln>
        </p:spPr>
      </p:pic>
      <p:sp>
        <p:nvSpPr>
          <p:cNvPr id="247" name="Google Shape;247;p3"/>
          <p:cNvSpPr txBox="1"/>
          <p:nvPr/>
        </p:nvSpPr>
        <p:spPr>
          <a:xfrm>
            <a:off x="2881675" y="5094600"/>
            <a:ext cx="73446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chemeClr val="lt1"/>
                </a:solidFill>
                <a:latin typeface="Arial"/>
                <a:ea typeface="Arial"/>
                <a:cs typeface="Arial"/>
                <a:sym typeface="Arial"/>
              </a:rPr>
              <a:t>When the map equation is used, we should get from our code when partitioning the graph into a certain amount of modules the smallest bit length. </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1" name="Shape 251"/>
        <p:cNvGrpSpPr/>
        <p:nvPr/>
      </p:nvGrpSpPr>
      <p:grpSpPr>
        <a:xfrm>
          <a:off x="0" y="0"/>
          <a:ext cx="0" cy="0"/>
          <a:chOff x="0" y="0"/>
          <a:chExt cx="0" cy="0"/>
        </a:xfrm>
      </p:grpSpPr>
      <p:pic>
        <p:nvPicPr>
          <p:cNvPr id="252" name="Google Shape;252;g19a2df54606_2_114"/>
          <p:cNvPicPr preferRelativeResize="0"/>
          <p:nvPr/>
        </p:nvPicPr>
        <p:blipFill rotWithShape="1">
          <a:blip r:embed="rId3">
            <a:alphaModFix/>
          </a:blip>
          <a:srcRect b="0" l="0" r="0" t="0"/>
          <a:stretch/>
        </p:blipFill>
        <p:spPr>
          <a:xfrm>
            <a:off x="1652650" y="716675"/>
            <a:ext cx="4110550" cy="1041400"/>
          </a:xfrm>
          <a:prstGeom prst="rect">
            <a:avLst/>
          </a:prstGeom>
          <a:noFill/>
          <a:ln>
            <a:noFill/>
          </a:ln>
        </p:spPr>
      </p:pic>
      <p:sp>
        <p:nvSpPr>
          <p:cNvPr id="253" name="Google Shape;253;g19a2df54606_2_114"/>
          <p:cNvSpPr txBox="1"/>
          <p:nvPr/>
        </p:nvSpPr>
        <p:spPr>
          <a:xfrm>
            <a:off x="5763200" y="597733"/>
            <a:ext cx="5989500" cy="4633200"/>
          </a:xfrm>
          <a:prstGeom prst="rect">
            <a:avLst/>
          </a:prstGeom>
          <a:no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rgbClr val="000000"/>
              </a:buClr>
              <a:buSzPts val="1900"/>
              <a:buFont typeface="Arial"/>
              <a:buNone/>
            </a:pPr>
            <a:r>
              <a:rPr b="0" i="0" lang="en-US" sz="1900" u="none" cap="none" strike="noStrike">
                <a:solidFill>
                  <a:schemeClr val="lt1"/>
                </a:solidFill>
                <a:latin typeface="Arial"/>
                <a:ea typeface="Arial"/>
                <a:cs typeface="Arial"/>
                <a:sym typeface="Arial"/>
              </a:rPr>
              <a:t>L(M) = gives the average number of bits per step that it takes to describe an infinite random walk on a network partitioned according to module partition M.</a:t>
            </a:r>
            <a:endParaRPr b="0" i="0" sz="19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rPr b="0" i="0" lang="en-US" sz="1900" u="none" cap="none" strike="noStrike">
                <a:solidFill>
                  <a:schemeClr val="lt1"/>
                </a:solidFill>
                <a:latin typeface="Arial"/>
                <a:ea typeface="Arial"/>
                <a:cs typeface="Arial"/>
                <a:sym typeface="Arial"/>
              </a:rPr>
              <a:t>Red term: gives average number of bits necessary to describe movement </a:t>
            </a:r>
            <a:r>
              <a:rPr b="1" i="0" lang="en-US" sz="1900" u="none" cap="none" strike="noStrike">
                <a:solidFill>
                  <a:schemeClr val="lt1"/>
                </a:solidFill>
                <a:latin typeface="Arial"/>
                <a:ea typeface="Arial"/>
                <a:cs typeface="Arial"/>
                <a:sym typeface="Arial"/>
              </a:rPr>
              <a:t>between </a:t>
            </a:r>
            <a:r>
              <a:rPr b="0" i="0" lang="en-US" sz="1900" u="none" cap="none" strike="noStrike">
                <a:solidFill>
                  <a:schemeClr val="lt1"/>
                </a:solidFill>
                <a:latin typeface="Arial"/>
                <a:ea typeface="Arial"/>
                <a:cs typeface="Arial"/>
                <a:sym typeface="Arial"/>
              </a:rPr>
              <a:t>modules.</a:t>
            </a:r>
            <a:endParaRPr b="0" i="0" sz="19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rPr b="0" i="0" lang="en-US" sz="1900" u="none" cap="none" strike="noStrike">
                <a:solidFill>
                  <a:schemeClr val="lt1"/>
                </a:solidFill>
                <a:latin typeface="Arial"/>
                <a:ea typeface="Arial"/>
                <a:cs typeface="Arial"/>
                <a:sym typeface="Arial"/>
              </a:rPr>
              <a:t>Blue term: gives the average number of bits necessary to describe movement </a:t>
            </a:r>
            <a:r>
              <a:rPr b="1" i="0" lang="en-US" sz="1900" u="none" cap="none" strike="noStrike">
                <a:solidFill>
                  <a:schemeClr val="lt1"/>
                </a:solidFill>
                <a:latin typeface="Arial"/>
                <a:ea typeface="Arial"/>
                <a:cs typeface="Arial"/>
                <a:sym typeface="Arial"/>
              </a:rPr>
              <a:t>within </a:t>
            </a:r>
            <a:r>
              <a:rPr b="0" i="0" lang="en-US" sz="1900" u="none" cap="none" strike="noStrike">
                <a:solidFill>
                  <a:schemeClr val="lt1"/>
                </a:solidFill>
                <a:latin typeface="Arial"/>
                <a:ea typeface="Arial"/>
                <a:cs typeface="Arial"/>
                <a:sym typeface="Arial"/>
              </a:rPr>
              <a:t>modules.</a:t>
            </a:r>
            <a:endParaRPr b="0" i="0" sz="19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254" name="Google Shape;254;g19a2df54606_2_114"/>
          <p:cNvSpPr txBox="1"/>
          <p:nvPr/>
        </p:nvSpPr>
        <p:spPr>
          <a:xfrm>
            <a:off x="1704292" y="597733"/>
            <a:ext cx="2472300" cy="492600"/>
          </a:xfrm>
          <a:prstGeom prst="rect">
            <a:avLst/>
          </a:prstGeom>
          <a:no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rgbClr val="000000"/>
              </a:buClr>
              <a:buSzPts val="1600"/>
              <a:buFont typeface="Arial"/>
              <a:buNone/>
            </a:pPr>
            <a:r>
              <a:rPr b="0" i="0" lang="en-US" sz="1600" u="none" cap="none" strike="noStrike">
                <a:solidFill>
                  <a:srgbClr val="000000"/>
                </a:solidFill>
                <a:latin typeface="Arial"/>
                <a:ea typeface="Arial"/>
                <a:cs typeface="Arial"/>
                <a:sym typeface="Arial"/>
              </a:rPr>
              <a:t>Map equation</a:t>
            </a:r>
            <a:endParaRPr b="0" i="0" sz="1600" u="none" cap="none" strike="noStrike">
              <a:solidFill>
                <a:srgbClr val="000000"/>
              </a:solidFill>
              <a:latin typeface="Arial"/>
              <a:ea typeface="Arial"/>
              <a:cs typeface="Arial"/>
              <a:sym typeface="Arial"/>
            </a:endParaRPr>
          </a:p>
        </p:txBody>
      </p:sp>
      <p:sp>
        <p:nvSpPr>
          <p:cNvPr id="255" name="Google Shape;255;g19a2df54606_2_114"/>
          <p:cNvSpPr txBox="1"/>
          <p:nvPr/>
        </p:nvSpPr>
        <p:spPr>
          <a:xfrm>
            <a:off x="1618767" y="1681883"/>
            <a:ext cx="4356000" cy="4340700"/>
          </a:xfrm>
          <a:prstGeom prst="rect">
            <a:avLst/>
          </a:prstGeom>
          <a:no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rgbClr val="000000"/>
              </a:buClr>
              <a:buSzPts val="1900"/>
              <a:buFont typeface="Arial"/>
              <a:buNone/>
            </a:pPr>
            <a:r>
              <a:rPr b="0" i="0" lang="en-US" sz="1900" u="none" cap="none" strike="noStrike">
                <a:solidFill>
                  <a:schemeClr val="lt1"/>
                </a:solidFill>
                <a:latin typeface="Arial"/>
                <a:ea typeface="Arial"/>
                <a:cs typeface="Arial"/>
                <a:sym typeface="Arial"/>
              </a:rPr>
              <a:t>      : per step probability that random walker switches modules.</a:t>
            </a:r>
            <a:endParaRPr b="0" i="0" sz="19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rPr b="0" i="0" lang="en-US" sz="1900" u="none" cap="none" strike="noStrike">
                <a:solidFill>
                  <a:schemeClr val="lt1"/>
                </a:solidFill>
                <a:latin typeface="Arial"/>
                <a:ea typeface="Arial"/>
                <a:cs typeface="Arial"/>
                <a:sym typeface="Arial"/>
              </a:rPr>
              <a:t>          : the entropy of movements between modules.</a:t>
            </a:r>
            <a:endParaRPr b="0" i="0" sz="19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rPr b="0" i="0" lang="en-US" sz="1900" u="none" cap="none" strike="noStrike">
                <a:solidFill>
                  <a:schemeClr val="lt1"/>
                </a:solidFill>
                <a:latin typeface="Arial"/>
                <a:ea typeface="Arial"/>
                <a:cs typeface="Arial"/>
                <a:sym typeface="Arial"/>
              </a:rPr>
              <a:t>      : fraction of within-module movements that occur in module </a:t>
            </a:r>
            <a:r>
              <a:rPr b="0" i="1" lang="en-US" sz="1900" u="none" cap="none" strike="noStrike">
                <a:solidFill>
                  <a:schemeClr val="lt1"/>
                </a:solidFill>
                <a:latin typeface="Arial"/>
                <a:ea typeface="Arial"/>
                <a:cs typeface="Arial"/>
                <a:sym typeface="Arial"/>
              </a:rPr>
              <a:t>i</a:t>
            </a:r>
            <a:r>
              <a:rPr b="0" i="0" lang="en-US" sz="1900" u="none" cap="none" strike="noStrike">
                <a:solidFill>
                  <a:schemeClr val="lt1"/>
                </a:solidFill>
                <a:latin typeface="Arial"/>
                <a:ea typeface="Arial"/>
                <a:cs typeface="Arial"/>
                <a:sym typeface="Arial"/>
              </a:rPr>
              <a:t> + probability of existing module </a:t>
            </a:r>
            <a:r>
              <a:rPr b="0" i="1" lang="en-US" sz="1900" u="none" cap="none" strike="noStrike">
                <a:solidFill>
                  <a:schemeClr val="lt1"/>
                </a:solidFill>
                <a:latin typeface="Arial"/>
                <a:ea typeface="Arial"/>
                <a:cs typeface="Arial"/>
                <a:sym typeface="Arial"/>
              </a:rPr>
              <a:t>i.</a:t>
            </a:r>
            <a:endParaRPr b="0" i="1" sz="19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rPr b="0" i="0" lang="en-US" sz="1900" u="none" cap="none" strike="noStrike">
                <a:solidFill>
                  <a:schemeClr val="lt1"/>
                </a:solidFill>
                <a:latin typeface="Arial"/>
                <a:ea typeface="Arial"/>
                <a:cs typeface="Arial"/>
                <a:sym typeface="Arial"/>
              </a:rPr>
              <a:t>           : the entropy of movements within modules.</a:t>
            </a:r>
            <a:endParaRPr b="0" i="0" sz="19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pic>
        <p:nvPicPr>
          <p:cNvPr id="256" name="Google Shape;256;g19a2df54606_2_114"/>
          <p:cNvPicPr preferRelativeResize="0"/>
          <p:nvPr/>
        </p:nvPicPr>
        <p:blipFill rotWithShape="1">
          <a:blip r:embed="rId4">
            <a:alphaModFix/>
          </a:blip>
          <a:srcRect b="0" l="0" r="0" t="0"/>
          <a:stretch/>
        </p:blipFill>
        <p:spPr>
          <a:xfrm>
            <a:off x="1704292" y="1799592"/>
            <a:ext cx="406400" cy="330200"/>
          </a:xfrm>
          <a:prstGeom prst="rect">
            <a:avLst/>
          </a:prstGeom>
          <a:noFill/>
          <a:ln>
            <a:noFill/>
          </a:ln>
        </p:spPr>
      </p:pic>
      <p:pic>
        <p:nvPicPr>
          <p:cNvPr id="257" name="Google Shape;257;g19a2df54606_2_114"/>
          <p:cNvPicPr preferRelativeResize="0"/>
          <p:nvPr/>
        </p:nvPicPr>
        <p:blipFill rotWithShape="1">
          <a:blip r:embed="rId5">
            <a:alphaModFix/>
          </a:blip>
          <a:srcRect b="0" l="0" r="0" t="0"/>
          <a:stretch/>
        </p:blipFill>
        <p:spPr>
          <a:xfrm>
            <a:off x="1704292" y="2647933"/>
            <a:ext cx="711200" cy="330200"/>
          </a:xfrm>
          <a:prstGeom prst="rect">
            <a:avLst/>
          </a:prstGeom>
          <a:noFill/>
          <a:ln>
            <a:noFill/>
          </a:ln>
        </p:spPr>
      </p:pic>
      <p:pic>
        <p:nvPicPr>
          <p:cNvPr id="258" name="Google Shape;258;g19a2df54606_2_114"/>
          <p:cNvPicPr preferRelativeResize="0"/>
          <p:nvPr/>
        </p:nvPicPr>
        <p:blipFill rotWithShape="1">
          <a:blip r:embed="rId6">
            <a:alphaModFix/>
          </a:blip>
          <a:srcRect b="0" l="0" r="0" t="0"/>
          <a:stretch/>
        </p:blipFill>
        <p:spPr>
          <a:xfrm>
            <a:off x="1716992" y="3496250"/>
            <a:ext cx="381000" cy="381000"/>
          </a:xfrm>
          <a:prstGeom prst="rect">
            <a:avLst/>
          </a:prstGeom>
          <a:noFill/>
          <a:ln>
            <a:noFill/>
          </a:ln>
        </p:spPr>
      </p:pic>
      <p:pic>
        <p:nvPicPr>
          <p:cNvPr id="259" name="Google Shape;259;g19a2df54606_2_114"/>
          <p:cNvPicPr preferRelativeResize="0"/>
          <p:nvPr/>
        </p:nvPicPr>
        <p:blipFill rotWithShape="1">
          <a:blip r:embed="rId7">
            <a:alphaModFix/>
          </a:blip>
          <a:srcRect b="0" l="0" r="0" t="0"/>
          <a:stretch/>
        </p:blipFill>
        <p:spPr>
          <a:xfrm>
            <a:off x="1691592" y="4659071"/>
            <a:ext cx="736600" cy="330200"/>
          </a:xfrm>
          <a:prstGeom prst="rect">
            <a:avLst/>
          </a:prstGeom>
          <a:noFill/>
          <a:ln>
            <a:noFill/>
          </a:ln>
        </p:spPr>
      </p:pic>
      <p:pic>
        <p:nvPicPr>
          <p:cNvPr id="260" name="Google Shape;260;g19a2df54606_2_114"/>
          <p:cNvPicPr preferRelativeResize="0"/>
          <p:nvPr/>
        </p:nvPicPr>
        <p:blipFill rotWithShape="1">
          <a:blip r:embed="rId8">
            <a:alphaModFix/>
          </a:blip>
          <a:srcRect b="0" l="0" r="0" t="0"/>
          <a:stretch/>
        </p:blipFill>
        <p:spPr>
          <a:xfrm>
            <a:off x="5869050" y="3355450"/>
            <a:ext cx="5883650" cy="293745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4" name="Shape 264"/>
        <p:cNvGrpSpPr/>
        <p:nvPr/>
      </p:nvGrpSpPr>
      <p:grpSpPr>
        <a:xfrm>
          <a:off x="0" y="0"/>
          <a:ext cx="0" cy="0"/>
          <a:chOff x="0" y="0"/>
          <a:chExt cx="0" cy="0"/>
        </a:xfrm>
      </p:grpSpPr>
      <p:pic>
        <p:nvPicPr>
          <p:cNvPr id="265" name="Google Shape;265;g1a22dda5e88_0_36"/>
          <p:cNvPicPr preferRelativeResize="0"/>
          <p:nvPr/>
        </p:nvPicPr>
        <p:blipFill rotWithShape="1">
          <a:blip r:embed="rId3">
            <a:alphaModFix/>
          </a:blip>
          <a:srcRect b="0" l="0" r="0" t="0"/>
          <a:stretch/>
        </p:blipFill>
        <p:spPr>
          <a:xfrm>
            <a:off x="1872650" y="331338"/>
            <a:ext cx="411850" cy="345425"/>
          </a:xfrm>
          <a:prstGeom prst="rect">
            <a:avLst/>
          </a:prstGeom>
          <a:noFill/>
          <a:ln>
            <a:noFill/>
          </a:ln>
        </p:spPr>
      </p:pic>
      <p:sp>
        <p:nvSpPr>
          <p:cNvPr id="266" name="Google Shape;266;g1a22dda5e88_0_36"/>
          <p:cNvSpPr txBox="1"/>
          <p:nvPr/>
        </p:nvSpPr>
        <p:spPr>
          <a:xfrm>
            <a:off x="2571700" y="234650"/>
            <a:ext cx="7520400" cy="5388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chemeClr val="lt1"/>
                </a:solidFill>
                <a:latin typeface="Arial"/>
                <a:ea typeface="Arial"/>
                <a:cs typeface="Arial"/>
                <a:sym typeface="Arial"/>
              </a:rPr>
              <a:t>The rate at which a random walker exit and enters each module. It will increase the exit and entrance probability depending on the frequency of a node entering a community.</a:t>
            </a:r>
            <a:r>
              <a:rPr b="0" i="0" lang="en-US" sz="1400" u="none" cap="none" strike="noStrike">
                <a:solidFill>
                  <a:schemeClr val="lt1"/>
                </a:solidFill>
                <a:latin typeface="Arial"/>
                <a:ea typeface="Arial"/>
                <a:cs typeface="Arial"/>
                <a:sym typeface="Arial"/>
              </a:rPr>
              <a:t> </a:t>
            </a:r>
            <a:endParaRPr b="0" i="0" sz="1400" u="none" cap="none" strike="noStrike">
              <a:solidFill>
                <a:schemeClr val="lt1"/>
              </a:solidFill>
              <a:latin typeface="Arial"/>
              <a:ea typeface="Arial"/>
              <a:cs typeface="Arial"/>
              <a:sym typeface="Arial"/>
            </a:endParaRPr>
          </a:p>
        </p:txBody>
      </p:sp>
      <p:pic>
        <p:nvPicPr>
          <p:cNvPr id="267" name="Google Shape;267;g1a22dda5e88_0_36"/>
          <p:cNvPicPr preferRelativeResize="0"/>
          <p:nvPr/>
        </p:nvPicPr>
        <p:blipFill rotWithShape="1">
          <a:blip r:embed="rId4">
            <a:alphaModFix/>
          </a:blip>
          <a:srcRect b="0" l="0" r="0" t="0"/>
          <a:stretch/>
        </p:blipFill>
        <p:spPr>
          <a:xfrm>
            <a:off x="1872657" y="1027450"/>
            <a:ext cx="411850" cy="348511"/>
          </a:xfrm>
          <a:prstGeom prst="rect">
            <a:avLst/>
          </a:prstGeom>
          <a:noFill/>
          <a:ln>
            <a:noFill/>
          </a:ln>
        </p:spPr>
      </p:pic>
      <p:sp>
        <p:nvSpPr>
          <p:cNvPr id="268" name="Google Shape;268;g1a22dda5e88_0_36"/>
          <p:cNvSpPr txBox="1"/>
          <p:nvPr/>
        </p:nvSpPr>
        <p:spPr>
          <a:xfrm>
            <a:off x="2571700" y="1027450"/>
            <a:ext cx="75756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chemeClr val="lt1"/>
                </a:solidFill>
                <a:latin typeface="Arial"/>
                <a:ea typeface="Arial"/>
                <a:cs typeface="Arial"/>
                <a:sym typeface="Arial"/>
              </a:rPr>
              <a:t>The probability any node in the module is visited. </a:t>
            </a:r>
            <a:endParaRPr b="0" i="0" sz="9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chemeClr val="lt1"/>
                </a:solidFill>
                <a:latin typeface="Arial"/>
                <a:ea typeface="Arial"/>
                <a:cs typeface="Arial"/>
                <a:sym typeface="Arial"/>
              </a:rPr>
              <a:t>This contains the rate at which a node is visited in a given module divided by the  the total frequency of the module. </a:t>
            </a:r>
            <a:endParaRPr b="0" i="0" sz="1400" u="none" cap="none" strike="noStrike">
              <a:solidFill>
                <a:schemeClr val="lt1"/>
              </a:solidFill>
              <a:latin typeface="Arial"/>
              <a:ea typeface="Arial"/>
              <a:cs typeface="Arial"/>
              <a:sym typeface="Arial"/>
            </a:endParaRPr>
          </a:p>
        </p:txBody>
      </p:sp>
      <p:pic>
        <p:nvPicPr>
          <p:cNvPr id="269" name="Google Shape;269;g1a22dda5e88_0_36"/>
          <p:cNvPicPr preferRelativeResize="0"/>
          <p:nvPr/>
        </p:nvPicPr>
        <p:blipFill rotWithShape="1">
          <a:blip r:embed="rId5">
            <a:alphaModFix/>
          </a:blip>
          <a:srcRect b="0" l="0" r="0" t="0"/>
          <a:stretch/>
        </p:blipFill>
        <p:spPr>
          <a:xfrm>
            <a:off x="1851025" y="1726625"/>
            <a:ext cx="455099" cy="400200"/>
          </a:xfrm>
          <a:prstGeom prst="rect">
            <a:avLst/>
          </a:prstGeom>
          <a:noFill/>
          <a:ln>
            <a:noFill/>
          </a:ln>
        </p:spPr>
      </p:pic>
      <p:sp>
        <p:nvSpPr>
          <p:cNvPr id="270" name="Google Shape;270;g1a22dda5e88_0_36"/>
          <p:cNvSpPr txBox="1"/>
          <p:nvPr/>
        </p:nvSpPr>
        <p:spPr>
          <a:xfrm>
            <a:off x="2571700" y="1743150"/>
            <a:ext cx="47715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chemeClr val="lt1"/>
                </a:solidFill>
                <a:latin typeface="Arial"/>
                <a:ea typeface="Arial"/>
                <a:cs typeface="Arial"/>
                <a:sym typeface="Arial"/>
              </a:rPr>
              <a:t>The fraction of time the random walkers spends on each module.</a:t>
            </a:r>
            <a:r>
              <a:rPr b="0" i="0" lang="en-US" sz="1400" u="none" cap="none" strike="noStrike">
                <a:solidFill>
                  <a:schemeClr val="lt1"/>
                </a:solidFill>
                <a:latin typeface="Arial"/>
                <a:ea typeface="Arial"/>
                <a:cs typeface="Arial"/>
                <a:sym typeface="Arial"/>
              </a:rPr>
              <a:t> </a:t>
            </a:r>
            <a:endParaRPr b="0" i="0" sz="1400" u="none" cap="none" strike="noStrike">
              <a:solidFill>
                <a:schemeClr val="lt1"/>
              </a:solidFill>
              <a:latin typeface="Arial"/>
              <a:ea typeface="Arial"/>
              <a:cs typeface="Arial"/>
              <a:sym typeface="Arial"/>
            </a:endParaRPr>
          </a:p>
        </p:txBody>
      </p:sp>
      <p:sp>
        <p:nvSpPr>
          <p:cNvPr id="271" name="Google Shape;271;g1a22dda5e88_0_36"/>
          <p:cNvSpPr txBox="1"/>
          <p:nvPr/>
        </p:nvSpPr>
        <p:spPr>
          <a:xfrm>
            <a:off x="1748438" y="2519775"/>
            <a:ext cx="3000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chemeClr val="lt1"/>
                </a:solidFill>
                <a:latin typeface="Arial"/>
                <a:ea typeface="Arial"/>
                <a:cs typeface="Arial"/>
                <a:sym typeface="Arial"/>
              </a:rPr>
              <a:t>Undirected Graphs Map Equation </a:t>
            </a:r>
            <a:endParaRPr b="0" i="0" sz="1400" u="none" cap="none" strike="noStrike">
              <a:solidFill>
                <a:schemeClr val="lt1"/>
              </a:solidFill>
              <a:latin typeface="Arial"/>
              <a:ea typeface="Arial"/>
              <a:cs typeface="Arial"/>
              <a:sym typeface="Arial"/>
            </a:endParaRPr>
          </a:p>
        </p:txBody>
      </p:sp>
      <p:pic>
        <p:nvPicPr>
          <p:cNvPr id="272" name="Google Shape;272;g1a22dda5e88_0_36"/>
          <p:cNvPicPr preferRelativeResize="0"/>
          <p:nvPr/>
        </p:nvPicPr>
        <p:blipFill rotWithShape="1">
          <a:blip r:embed="rId6">
            <a:alphaModFix/>
          </a:blip>
          <a:srcRect b="0" l="0" r="0" t="0"/>
          <a:stretch/>
        </p:blipFill>
        <p:spPr>
          <a:xfrm>
            <a:off x="1748450" y="3113050"/>
            <a:ext cx="2794825" cy="907350"/>
          </a:xfrm>
          <a:prstGeom prst="rect">
            <a:avLst/>
          </a:prstGeom>
          <a:noFill/>
          <a:ln>
            <a:noFill/>
          </a:ln>
        </p:spPr>
      </p:pic>
      <p:pic>
        <p:nvPicPr>
          <p:cNvPr id="273" name="Google Shape;273;g1a22dda5e88_0_36"/>
          <p:cNvPicPr preferRelativeResize="0"/>
          <p:nvPr/>
        </p:nvPicPr>
        <p:blipFill rotWithShape="1">
          <a:blip r:embed="rId7">
            <a:alphaModFix/>
          </a:blip>
          <a:srcRect b="0" l="0" r="0" t="0"/>
          <a:stretch/>
        </p:blipFill>
        <p:spPr>
          <a:xfrm>
            <a:off x="4893850" y="3113050"/>
            <a:ext cx="2404300" cy="201800"/>
          </a:xfrm>
          <a:prstGeom prst="rect">
            <a:avLst/>
          </a:prstGeom>
          <a:noFill/>
          <a:ln>
            <a:noFill/>
          </a:ln>
        </p:spPr>
      </p:pic>
      <p:pic>
        <p:nvPicPr>
          <p:cNvPr id="274" name="Google Shape;274;g1a22dda5e88_0_36"/>
          <p:cNvPicPr preferRelativeResize="0"/>
          <p:nvPr/>
        </p:nvPicPr>
        <p:blipFill rotWithShape="1">
          <a:blip r:embed="rId8">
            <a:alphaModFix/>
          </a:blip>
          <a:srcRect b="0" l="0" r="0" t="0"/>
          <a:stretch/>
        </p:blipFill>
        <p:spPr>
          <a:xfrm>
            <a:off x="4893850" y="3574175"/>
            <a:ext cx="1081904" cy="207575"/>
          </a:xfrm>
          <a:prstGeom prst="rect">
            <a:avLst/>
          </a:prstGeom>
          <a:noFill/>
          <a:ln>
            <a:noFill/>
          </a:ln>
        </p:spPr>
      </p:pic>
      <p:sp>
        <p:nvSpPr>
          <p:cNvPr id="275" name="Google Shape;275;g1a22dda5e88_0_36"/>
          <p:cNvSpPr txBox="1"/>
          <p:nvPr/>
        </p:nvSpPr>
        <p:spPr>
          <a:xfrm>
            <a:off x="6171500" y="3508600"/>
            <a:ext cx="3773700" cy="338700"/>
          </a:xfrm>
          <a:prstGeom prst="rect">
            <a:avLst/>
          </a:prstGeom>
          <a:solidFill>
            <a:schemeClr val="lt1"/>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chemeClr val="dk1"/>
                </a:solidFill>
                <a:latin typeface="Arial"/>
                <a:ea typeface="Arial"/>
                <a:cs typeface="Arial"/>
                <a:sym typeface="Arial"/>
              </a:rPr>
              <a:t>For the relative weight of module i </a:t>
            </a:r>
            <a:endParaRPr b="0" i="0" sz="1000" u="none" cap="none" strike="noStrike">
              <a:solidFill>
                <a:schemeClr val="dk1"/>
              </a:solidFill>
              <a:latin typeface="Arial"/>
              <a:ea typeface="Arial"/>
              <a:cs typeface="Arial"/>
              <a:sym typeface="Arial"/>
            </a:endParaRPr>
          </a:p>
        </p:txBody>
      </p:sp>
      <p:pic>
        <p:nvPicPr>
          <p:cNvPr id="276" name="Google Shape;276;g1a22dda5e88_0_36"/>
          <p:cNvPicPr preferRelativeResize="0"/>
          <p:nvPr/>
        </p:nvPicPr>
        <p:blipFill rotWithShape="1">
          <a:blip r:embed="rId9">
            <a:alphaModFix/>
          </a:blip>
          <a:srcRect b="0" l="0" r="0" t="0"/>
          <a:stretch/>
        </p:blipFill>
        <p:spPr>
          <a:xfrm>
            <a:off x="4893850" y="4041075"/>
            <a:ext cx="1141671" cy="207575"/>
          </a:xfrm>
          <a:prstGeom prst="rect">
            <a:avLst/>
          </a:prstGeom>
          <a:noFill/>
          <a:ln>
            <a:noFill/>
          </a:ln>
        </p:spPr>
      </p:pic>
      <p:pic>
        <p:nvPicPr>
          <p:cNvPr id="277" name="Google Shape;277;g1a22dda5e88_0_36"/>
          <p:cNvPicPr preferRelativeResize="0"/>
          <p:nvPr/>
        </p:nvPicPr>
        <p:blipFill rotWithShape="1">
          <a:blip r:embed="rId10">
            <a:alphaModFix/>
          </a:blip>
          <a:srcRect b="0" l="0" r="0" t="0"/>
          <a:stretch/>
        </p:blipFill>
        <p:spPr>
          <a:xfrm>
            <a:off x="6221825" y="4017625"/>
            <a:ext cx="3925480" cy="254488"/>
          </a:xfrm>
          <a:prstGeom prst="rect">
            <a:avLst/>
          </a:prstGeom>
          <a:noFill/>
          <a:ln>
            <a:noFill/>
          </a:ln>
        </p:spPr>
      </p:pic>
      <p:pic>
        <p:nvPicPr>
          <p:cNvPr id="278" name="Google Shape;278;g1a22dda5e88_0_36"/>
          <p:cNvPicPr preferRelativeResize="0"/>
          <p:nvPr/>
        </p:nvPicPr>
        <p:blipFill rotWithShape="1">
          <a:blip r:embed="rId11">
            <a:alphaModFix/>
          </a:blip>
          <a:srcRect b="0" l="0" r="0" t="0"/>
          <a:stretch/>
        </p:blipFill>
        <p:spPr>
          <a:xfrm>
            <a:off x="4893850" y="4589675"/>
            <a:ext cx="1424543" cy="201800"/>
          </a:xfrm>
          <a:prstGeom prst="rect">
            <a:avLst/>
          </a:prstGeom>
          <a:noFill/>
          <a:ln>
            <a:noFill/>
          </a:ln>
        </p:spPr>
      </p:pic>
      <p:pic>
        <p:nvPicPr>
          <p:cNvPr id="279" name="Google Shape;279;g1a22dda5e88_0_36"/>
          <p:cNvPicPr preferRelativeResize="0"/>
          <p:nvPr/>
        </p:nvPicPr>
        <p:blipFill rotWithShape="1">
          <a:blip r:embed="rId12">
            <a:alphaModFix/>
          </a:blip>
          <a:srcRect b="0" l="0" r="0" t="0"/>
          <a:stretch/>
        </p:blipFill>
        <p:spPr>
          <a:xfrm>
            <a:off x="6464300" y="4589675"/>
            <a:ext cx="2558300" cy="201800"/>
          </a:xfrm>
          <a:prstGeom prst="rect">
            <a:avLst/>
          </a:prstGeom>
          <a:noFill/>
          <a:ln>
            <a:noFill/>
          </a:ln>
        </p:spPr>
      </p:pic>
      <p:sp>
        <p:nvSpPr>
          <p:cNvPr id="280" name="Google Shape;280;g1a22dda5e88_0_36"/>
          <p:cNvSpPr txBox="1"/>
          <p:nvPr/>
        </p:nvSpPr>
        <p:spPr>
          <a:xfrm>
            <a:off x="4749113" y="4974875"/>
            <a:ext cx="6870900" cy="554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chemeClr val="lt1"/>
                </a:solidFill>
                <a:latin typeface="Arial"/>
                <a:ea typeface="Arial"/>
                <a:cs typeface="Arial"/>
                <a:sym typeface="Arial"/>
              </a:rPr>
              <a:t>Relative weight refers to the weight of the edges exiting a given node divided by 2 * total graph weight</a:t>
            </a:r>
            <a:endParaRPr b="0" i="0" sz="1600" u="none" cap="none" strike="noStrike">
              <a:solidFill>
                <a:schemeClr val="lt1"/>
              </a:solidFill>
              <a:latin typeface="Arial"/>
              <a:ea typeface="Arial"/>
              <a:cs typeface="Arial"/>
              <a:sym typeface="Arial"/>
            </a:endParaRPr>
          </a:p>
        </p:txBody>
      </p:sp>
      <p:sp>
        <p:nvSpPr>
          <p:cNvPr id="281" name="Google Shape;281;g1a22dda5e88_0_36"/>
          <p:cNvSpPr txBox="1"/>
          <p:nvPr/>
        </p:nvSpPr>
        <p:spPr>
          <a:xfrm>
            <a:off x="1748450" y="5599388"/>
            <a:ext cx="37935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chemeClr val="lt1"/>
                </a:solidFill>
                <a:latin typeface="Arial"/>
                <a:ea typeface="Arial"/>
                <a:cs typeface="Arial"/>
                <a:sym typeface="Arial"/>
              </a:rPr>
              <a:t>Output: </a:t>
            </a:r>
            <a:endParaRPr b="0" i="0" sz="1400" u="none" cap="none" strike="noStrike">
              <a:solidFill>
                <a:schemeClr val="lt1"/>
              </a:solidFill>
              <a:latin typeface="Arial"/>
              <a:ea typeface="Arial"/>
              <a:cs typeface="Arial"/>
              <a:sym typeface="Arial"/>
            </a:endParaRPr>
          </a:p>
        </p:txBody>
      </p:sp>
      <p:pic>
        <p:nvPicPr>
          <p:cNvPr id="282" name="Google Shape;282;g1a22dda5e88_0_36"/>
          <p:cNvPicPr preferRelativeResize="0"/>
          <p:nvPr/>
        </p:nvPicPr>
        <p:blipFill rotWithShape="1">
          <a:blip r:embed="rId13">
            <a:alphaModFix/>
          </a:blip>
          <a:srcRect b="0" l="0" r="0" t="0"/>
          <a:stretch/>
        </p:blipFill>
        <p:spPr>
          <a:xfrm>
            <a:off x="1851025" y="6016350"/>
            <a:ext cx="6116100" cy="4002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6" name="Shape 286"/>
        <p:cNvGrpSpPr/>
        <p:nvPr/>
      </p:nvGrpSpPr>
      <p:grpSpPr>
        <a:xfrm>
          <a:off x="0" y="0"/>
          <a:ext cx="0" cy="0"/>
          <a:chOff x="0" y="0"/>
          <a:chExt cx="0" cy="0"/>
        </a:xfrm>
      </p:grpSpPr>
      <p:sp>
        <p:nvSpPr>
          <p:cNvPr id="287" name="Google Shape;287;g1a22dda5e88_0_20"/>
          <p:cNvSpPr txBox="1"/>
          <p:nvPr>
            <p:ph type="title"/>
          </p:nvPr>
        </p:nvSpPr>
        <p:spPr>
          <a:xfrm>
            <a:off x="1920239" y="532435"/>
            <a:ext cx="9718800" cy="11841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Font typeface="Arial"/>
              <a:buNone/>
            </a:pPr>
            <a:r>
              <a:rPr lang="en-US"/>
              <a:t>Infomap</a:t>
            </a:r>
            <a:endParaRPr/>
          </a:p>
        </p:txBody>
      </p:sp>
      <p:sp>
        <p:nvSpPr>
          <p:cNvPr id="288" name="Google Shape;288;g1a22dda5e88_0_20"/>
          <p:cNvSpPr txBox="1"/>
          <p:nvPr>
            <p:ph idx="1" type="body"/>
          </p:nvPr>
        </p:nvSpPr>
        <p:spPr>
          <a:xfrm>
            <a:off x="1920240" y="1825625"/>
            <a:ext cx="9718800" cy="3955500"/>
          </a:xfrm>
          <a:prstGeom prst="rect">
            <a:avLst/>
          </a:prstGeom>
          <a:noFill/>
          <a:ln>
            <a:noFill/>
          </a:ln>
        </p:spPr>
        <p:txBody>
          <a:bodyPr anchorCtr="0" anchor="t" bIns="45700" lIns="91425" spcFirstLastPara="1" rIns="91425" wrap="square" tIns="45700">
            <a:normAutofit/>
          </a:bodyPr>
          <a:lstStyle/>
          <a:p>
            <a:pPr indent="-101600" lvl="0" marL="228600" rtl="0" algn="l">
              <a:lnSpc>
                <a:spcPct val="90000"/>
              </a:lnSpc>
              <a:spcBef>
                <a:spcPts val="0"/>
              </a:spcBef>
              <a:spcAft>
                <a:spcPts val="0"/>
              </a:spcAft>
              <a:buClr>
                <a:schemeClr val="lt1"/>
              </a:buClr>
              <a:buSzPts val="2000"/>
              <a:buNone/>
            </a:pPr>
            <a:r>
              <a:rPr lang="en-US"/>
              <a:t>Infomap helps users observe and analyze data by showing relationships between elements.</a:t>
            </a:r>
            <a:endParaRPr/>
          </a:p>
          <a:p>
            <a:pPr indent="-101600" lvl="0" marL="228600" rtl="0" algn="l">
              <a:lnSpc>
                <a:spcPct val="90000"/>
              </a:lnSpc>
              <a:spcBef>
                <a:spcPts val="0"/>
              </a:spcBef>
              <a:spcAft>
                <a:spcPts val="0"/>
              </a:spcAft>
              <a:buClr>
                <a:schemeClr val="lt1"/>
              </a:buClr>
              <a:buSzPts val="2000"/>
              <a:buNone/>
            </a:pPr>
            <a:r>
              <a:t/>
            </a:r>
            <a:endParaRPr/>
          </a:p>
          <a:p>
            <a:pPr indent="-101600" lvl="0" marL="228600" rtl="0" algn="l">
              <a:lnSpc>
                <a:spcPct val="90000"/>
              </a:lnSpc>
              <a:spcBef>
                <a:spcPts val="0"/>
              </a:spcBef>
              <a:spcAft>
                <a:spcPts val="0"/>
              </a:spcAft>
              <a:buClr>
                <a:schemeClr val="lt1"/>
              </a:buClr>
              <a:buSzPts val="2000"/>
              <a:buNone/>
            </a:pPr>
            <a:r>
              <a:rPr lang="en-US"/>
              <a:t>This is a algorithm</a:t>
            </a:r>
            <a:endParaRPr/>
          </a:p>
          <a:p>
            <a:pPr indent="-101600" lvl="0" marL="228600" rtl="0" algn="l">
              <a:lnSpc>
                <a:spcPct val="90000"/>
              </a:lnSpc>
              <a:spcBef>
                <a:spcPts val="0"/>
              </a:spcBef>
              <a:spcAft>
                <a:spcPts val="0"/>
              </a:spcAft>
              <a:buClr>
                <a:schemeClr val="lt1"/>
              </a:buClr>
              <a:buSzPts val="2000"/>
              <a:buNone/>
            </a:pPr>
            <a:r>
              <a:t/>
            </a:r>
            <a:endParaRPr/>
          </a:p>
        </p:txBody>
      </p:sp>
      <p:pic>
        <p:nvPicPr>
          <p:cNvPr id="289" name="Google Shape;289;g1a22dda5e88_0_20"/>
          <p:cNvPicPr preferRelativeResize="0"/>
          <p:nvPr/>
        </p:nvPicPr>
        <p:blipFill rotWithShape="1">
          <a:blip r:embed="rId3">
            <a:alphaModFix/>
          </a:blip>
          <a:srcRect b="0" l="0" r="0" t="0"/>
          <a:stretch/>
        </p:blipFill>
        <p:spPr>
          <a:xfrm>
            <a:off x="1920250" y="3183750"/>
            <a:ext cx="9990677" cy="19420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3" name="Shape 293"/>
        <p:cNvGrpSpPr/>
        <p:nvPr/>
      </p:nvGrpSpPr>
      <p:grpSpPr>
        <a:xfrm>
          <a:off x="0" y="0"/>
          <a:ext cx="0" cy="0"/>
          <a:chOff x="0" y="0"/>
          <a:chExt cx="0" cy="0"/>
        </a:xfrm>
      </p:grpSpPr>
      <p:sp>
        <p:nvSpPr>
          <p:cNvPr id="294" name="Google Shape;294;g1a22dda5e88_0_42"/>
          <p:cNvSpPr txBox="1"/>
          <p:nvPr>
            <p:ph type="title"/>
          </p:nvPr>
        </p:nvSpPr>
        <p:spPr>
          <a:xfrm>
            <a:off x="1920239" y="532435"/>
            <a:ext cx="9718800" cy="11841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Font typeface="Arial"/>
              <a:buNone/>
            </a:pPr>
            <a:r>
              <a:rPr lang="en-US"/>
              <a:t>Infomap</a:t>
            </a:r>
            <a:endParaRPr/>
          </a:p>
        </p:txBody>
      </p:sp>
      <p:sp>
        <p:nvSpPr>
          <p:cNvPr id="295" name="Google Shape;295;g1a22dda5e88_0_42"/>
          <p:cNvSpPr txBox="1"/>
          <p:nvPr>
            <p:ph idx="1" type="body"/>
          </p:nvPr>
        </p:nvSpPr>
        <p:spPr>
          <a:xfrm>
            <a:off x="1917998" y="1825625"/>
            <a:ext cx="4758300" cy="3955500"/>
          </a:xfrm>
          <a:prstGeom prst="rect">
            <a:avLst/>
          </a:prstGeom>
          <a:noFill/>
          <a:ln>
            <a:noFill/>
          </a:ln>
        </p:spPr>
        <p:txBody>
          <a:bodyPr anchorCtr="0" anchor="t" bIns="45700" lIns="91425" spcFirstLastPara="1" rIns="91425" wrap="square" tIns="45700">
            <a:normAutofit/>
          </a:bodyPr>
          <a:lstStyle/>
          <a:p>
            <a:pPr indent="-101600" lvl="0" marL="228600" rtl="0" algn="l">
              <a:lnSpc>
                <a:spcPct val="90000"/>
              </a:lnSpc>
              <a:spcBef>
                <a:spcPts val="0"/>
              </a:spcBef>
              <a:spcAft>
                <a:spcPts val="0"/>
              </a:spcAft>
              <a:buClr>
                <a:schemeClr val="lt1"/>
              </a:buClr>
              <a:buSzPts val="2000"/>
              <a:buNone/>
            </a:pPr>
            <a:r>
              <a:rPr lang="en-US"/>
              <a:t>The visualization result of the original image layout, as shown in the following figure</a:t>
            </a:r>
            <a:endParaRPr/>
          </a:p>
          <a:p>
            <a:pPr indent="-101600" lvl="0" marL="228600" rtl="0" algn="l">
              <a:lnSpc>
                <a:spcPct val="90000"/>
              </a:lnSpc>
              <a:spcBef>
                <a:spcPts val="0"/>
              </a:spcBef>
              <a:spcAft>
                <a:spcPts val="0"/>
              </a:spcAft>
              <a:buClr>
                <a:schemeClr val="lt1"/>
              </a:buClr>
              <a:buSzPts val="2000"/>
              <a:buNone/>
            </a:pPr>
            <a:r>
              <a:t/>
            </a:r>
            <a:endParaRPr/>
          </a:p>
        </p:txBody>
      </p:sp>
      <p:sp>
        <p:nvSpPr>
          <p:cNvPr id="296" name="Google Shape;296;g1a22dda5e88_0_42"/>
          <p:cNvSpPr txBox="1"/>
          <p:nvPr>
            <p:ph idx="2" type="body"/>
          </p:nvPr>
        </p:nvSpPr>
        <p:spPr>
          <a:xfrm>
            <a:off x="6880538" y="1825625"/>
            <a:ext cx="4758300" cy="3955500"/>
          </a:xfrm>
          <a:prstGeom prst="rect">
            <a:avLst/>
          </a:prstGeom>
          <a:noFill/>
          <a:ln>
            <a:noFill/>
          </a:ln>
        </p:spPr>
        <p:txBody>
          <a:bodyPr anchorCtr="0" anchor="t" bIns="45700" lIns="91425" spcFirstLastPara="1" rIns="91425" wrap="square" tIns="45700">
            <a:normAutofit/>
          </a:bodyPr>
          <a:lstStyle/>
          <a:p>
            <a:pPr indent="-101600" lvl="0" marL="228600" rtl="0" algn="l">
              <a:lnSpc>
                <a:spcPct val="90000"/>
              </a:lnSpc>
              <a:spcBef>
                <a:spcPts val="0"/>
              </a:spcBef>
              <a:spcAft>
                <a:spcPts val="0"/>
              </a:spcAft>
              <a:buClr>
                <a:schemeClr val="lt1"/>
              </a:buClr>
              <a:buSzPts val="2000"/>
              <a:buNone/>
            </a:pPr>
            <a:r>
              <a:rPr lang="en-US"/>
              <a:t>The result obtained after the operation.</a:t>
            </a:r>
            <a:endParaRPr/>
          </a:p>
        </p:txBody>
      </p:sp>
      <p:pic>
        <p:nvPicPr>
          <p:cNvPr id="297" name="Google Shape;297;g1a22dda5e88_0_42"/>
          <p:cNvPicPr preferRelativeResize="0"/>
          <p:nvPr/>
        </p:nvPicPr>
        <p:blipFill rotWithShape="1">
          <a:blip r:embed="rId3">
            <a:alphaModFix/>
          </a:blip>
          <a:srcRect b="0" l="0" r="0" t="0"/>
          <a:stretch/>
        </p:blipFill>
        <p:spPr>
          <a:xfrm>
            <a:off x="2214350" y="2842375"/>
            <a:ext cx="4165599" cy="3124200"/>
          </a:xfrm>
          <a:prstGeom prst="rect">
            <a:avLst/>
          </a:prstGeom>
          <a:noFill/>
          <a:ln>
            <a:noFill/>
          </a:ln>
        </p:spPr>
      </p:pic>
      <p:pic>
        <p:nvPicPr>
          <p:cNvPr id="298" name="Google Shape;298;g1a22dda5e88_0_42"/>
          <p:cNvPicPr preferRelativeResize="0"/>
          <p:nvPr/>
        </p:nvPicPr>
        <p:blipFill rotWithShape="1">
          <a:blip r:embed="rId4">
            <a:alphaModFix/>
          </a:blip>
          <a:srcRect b="0" l="0" r="0" t="0"/>
          <a:stretch/>
        </p:blipFill>
        <p:spPr>
          <a:xfrm>
            <a:off x="6880550" y="2523475"/>
            <a:ext cx="4918405" cy="3955499"/>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2" name="Shape 302"/>
        <p:cNvGrpSpPr/>
        <p:nvPr/>
      </p:nvGrpSpPr>
      <p:grpSpPr>
        <a:xfrm>
          <a:off x="0" y="0"/>
          <a:ext cx="0" cy="0"/>
          <a:chOff x="0" y="0"/>
          <a:chExt cx="0" cy="0"/>
        </a:xfrm>
      </p:grpSpPr>
      <p:sp>
        <p:nvSpPr>
          <p:cNvPr id="303" name="Google Shape;303;g19a2df54606_1_20"/>
          <p:cNvSpPr txBox="1"/>
          <p:nvPr>
            <p:ph type="title"/>
          </p:nvPr>
        </p:nvSpPr>
        <p:spPr>
          <a:xfrm>
            <a:off x="1920239" y="532435"/>
            <a:ext cx="9718800" cy="11841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Font typeface="Arial"/>
              <a:buNone/>
            </a:pPr>
            <a:r>
              <a:rPr lang="en-US"/>
              <a:t>Results</a:t>
            </a:r>
            <a:endParaRPr/>
          </a:p>
        </p:txBody>
      </p:sp>
      <p:sp>
        <p:nvSpPr>
          <p:cNvPr id="304" name="Google Shape;304;g19a2df54606_1_20"/>
          <p:cNvSpPr txBox="1"/>
          <p:nvPr>
            <p:ph idx="1" type="body"/>
          </p:nvPr>
        </p:nvSpPr>
        <p:spPr>
          <a:xfrm>
            <a:off x="1920250" y="1825625"/>
            <a:ext cx="9375300" cy="3955500"/>
          </a:xfrm>
          <a:prstGeom prst="rect">
            <a:avLst/>
          </a:prstGeom>
          <a:noFill/>
          <a:ln>
            <a:noFill/>
          </a:ln>
        </p:spPr>
        <p:txBody>
          <a:bodyPr anchorCtr="0" anchor="t" bIns="45700" lIns="91425" spcFirstLastPara="1" rIns="91425" wrap="square" tIns="45700">
            <a:normAutofit/>
          </a:bodyPr>
          <a:lstStyle/>
          <a:p>
            <a:pPr indent="-381000" lvl="0" marL="457200" rtl="0" algn="l">
              <a:lnSpc>
                <a:spcPct val="90000"/>
              </a:lnSpc>
              <a:spcBef>
                <a:spcPts val="1000"/>
              </a:spcBef>
              <a:spcAft>
                <a:spcPts val="0"/>
              </a:spcAft>
              <a:buClr>
                <a:srgbClr val="FFFFFF"/>
              </a:buClr>
              <a:buSzPts val="2400"/>
              <a:buChar char="•"/>
            </a:pPr>
            <a:r>
              <a:rPr lang="en-US" sz="2400">
                <a:solidFill>
                  <a:srgbClr val="FFFFFF"/>
                </a:solidFill>
              </a:rPr>
              <a:t>Our new features/contributions made to the CyFinder plugin consisted of completing the map equation/Infomap algorithm in the backend of the CyFinder plugin</a:t>
            </a:r>
            <a:endParaRPr sz="2400">
              <a:solidFill>
                <a:srgbClr val="FFFFFF"/>
              </a:solidFill>
            </a:endParaRPr>
          </a:p>
          <a:p>
            <a:pPr indent="-381000" lvl="0" marL="457200" rtl="0" algn="l">
              <a:lnSpc>
                <a:spcPct val="90000"/>
              </a:lnSpc>
              <a:spcBef>
                <a:spcPts val="1000"/>
              </a:spcBef>
              <a:spcAft>
                <a:spcPts val="0"/>
              </a:spcAft>
              <a:buClr>
                <a:srgbClr val="FFFFFF"/>
              </a:buClr>
              <a:buSzPts val="2400"/>
              <a:buChar char="•"/>
            </a:pPr>
            <a:r>
              <a:rPr lang="en-US" sz="2400">
                <a:solidFill>
                  <a:srgbClr val="FFFFFF"/>
                </a:solidFill>
              </a:rPr>
              <a:t>Using multiple testing graphs to compute our results, we see that the huffman codes given to nodes in a module stays consistent depending on the size of said module, and as a result, the map equation result properly represents this</a:t>
            </a:r>
            <a:endParaRPr sz="2400">
              <a:solidFill>
                <a:srgbClr val="FFFFFF"/>
              </a:solidFill>
            </a:endParaRPr>
          </a:p>
          <a:p>
            <a:pPr indent="-101600" lvl="0" marL="228600" rtl="0" algn="l">
              <a:lnSpc>
                <a:spcPct val="90000"/>
              </a:lnSpc>
              <a:spcBef>
                <a:spcPts val="1000"/>
              </a:spcBef>
              <a:spcAft>
                <a:spcPts val="0"/>
              </a:spcAft>
              <a:buClr>
                <a:schemeClr val="lt1"/>
              </a:buClr>
              <a:buSzPts val="2000"/>
              <a:buNone/>
            </a:pPr>
            <a:r>
              <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8" name="Shape 308"/>
        <p:cNvGrpSpPr/>
        <p:nvPr/>
      </p:nvGrpSpPr>
      <p:grpSpPr>
        <a:xfrm>
          <a:off x="0" y="0"/>
          <a:ext cx="0" cy="0"/>
          <a:chOff x="0" y="0"/>
          <a:chExt cx="0" cy="0"/>
        </a:xfrm>
      </p:grpSpPr>
      <p:sp>
        <p:nvSpPr>
          <p:cNvPr id="309" name="Google Shape;309;g19a2df54606_1_25"/>
          <p:cNvSpPr txBox="1"/>
          <p:nvPr>
            <p:ph type="title"/>
          </p:nvPr>
        </p:nvSpPr>
        <p:spPr>
          <a:xfrm>
            <a:off x="1920239" y="532435"/>
            <a:ext cx="9718800" cy="11841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Font typeface="Arial"/>
              <a:buNone/>
            </a:pPr>
            <a:r>
              <a:rPr lang="en-US"/>
              <a:t>The Future of CyFinder</a:t>
            </a:r>
            <a:endParaRPr/>
          </a:p>
        </p:txBody>
      </p:sp>
      <p:sp>
        <p:nvSpPr>
          <p:cNvPr id="310" name="Google Shape;310;g19a2df54606_1_25"/>
          <p:cNvSpPr txBox="1"/>
          <p:nvPr>
            <p:ph idx="1" type="body"/>
          </p:nvPr>
        </p:nvSpPr>
        <p:spPr>
          <a:xfrm>
            <a:off x="1920250" y="1825625"/>
            <a:ext cx="9718800" cy="3955500"/>
          </a:xfrm>
          <a:prstGeom prst="rect">
            <a:avLst/>
          </a:prstGeom>
          <a:noFill/>
          <a:ln>
            <a:noFill/>
          </a:ln>
        </p:spPr>
        <p:txBody>
          <a:bodyPr anchorCtr="0" anchor="t" bIns="45700" lIns="91425" spcFirstLastPara="1" rIns="91425" wrap="square" tIns="45700">
            <a:normAutofit/>
          </a:bodyPr>
          <a:lstStyle/>
          <a:p>
            <a:pPr indent="-355600" lvl="0" marL="457200" rtl="0" algn="l">
              <a:lnSpc>
                <a:spcPct val="90000"/>
              </a:lnSpc>
              <a:spcBef>
                <a:spcPts val="1000"/>
              </a:spcBef>
              <a:spcAft>
                <a:spcPts val="0"/>
              </a:spcAft>
              <a:buSzPts val="2000"/>
              <a:buChar char="•"/>
            </a:pPr>
            <a:r>
              <a:rPr lang="en-US" sz="2400">
                <a:solidFill>
                  <a:srgbClr val="FFFFFF"/>
                </a:solidFill>
              </a:rPr>
              <a:t>Use any community detection algorithm (Such as Girvan-Newman) to be used to partition a graph a certain amount of times, and run the Infomap algorithm on it to determine which partitioning results in the shortest description length</a:t>
            </a:r>
            <a:endParaRPr sz="2400">
              <a:solidFill>
                <a:srgbClr val="FFFFFF"/>
              </a:solidFill>
            </a:endParaRPr>
          </a:p>
          <a:p>
            <a:pPr indent="-381000" lvl="0" marL="457200" rtl="0" algn="l">
              <a:lnSpc>
                <a:spcPct val="90000"/>
              </a:lnSpc>
              <a:spcBef>
                <a:spcPts val="1000"/>
              </a:spcBef>
              <a:spcAft>
                <a:spcPts val="0"/>
              </a:spcAft>
              <a:buClr>
                <a:srgbClr val="FFFFFF"/>
              </a:buClr>
              <a:buSzPts val="2400"/>
              <a:buChar char="•"/>
            </a:pPr>
            <a:r>
              <a:rPr lang="en-US" sz="2400">
                <a:solidFill>
                  <a:srgbClr val="FFFFFF"/>
                </a:solidFill>
              </a:rPr>
              <a:t>Finish implementing the final three community detection algorithms: Multi-Level, Spinglass, and Fluid Communities.</a:t>
            </a:r>
            <a:endParaRPr sz="2400">
              <a:solidFill>
                <a:srgbClr val="FFFFFF"/>
              </a:solidFill>
            </a:endParaRPr>
          </a:p>
          <a:p>
            <a:pPr indent="-381000" lvl="0" marL="457200" rtl="0" algn="l">
              <a:lnSpc>
                <a:spcPct val="90000"/>
              </a:lnSpc>
              <a:spcBef>
                <a:spcPts val="1000"/>
              </a:spcBef>
              <a:spcAft>
                <a:spcPts val="0"/>
              </a:spcAft>
              <a:buClr>
                <a:srgbClr val="FFFFFF"/>
              </a:buClr>
              <a:buSzPts val="2400"/>
              <a:buChar char="•"/>
            </a:pPr>
            <a:r>
              <a:rPr lang="en-US" sz="2400">
                <a:solidFill>
                  <a:srgbClr val="FFFFFF"/>
                </a:solidFill>
              </a:rPr>
              <a:t>Once future students are certain that these algorithms are implemented fully and as intended, move on to working on functionality that would allow for the results derived from these algorithms to be interpreted instead of relying on other plugins</a:t>
            </a:r>
            <a:endParaRPr sz="2400">
              <a:solidFill>
                <a:srgbClr val="FFFFFF"/>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4" name="Shape 314"/>
        <p:cNvGrpSpPr/>
        <p:nvPr/>
      </p:nvGrpSpPr>
      <p:grpSpPr>
        <a:xfrm>
          <a:off x="0" y="0"/>
          <a:ext cx="0" cy="0"/>
          <a:chOff x="0" y="0"/>
          <a:chExt cx="0" cy="0"/>
        </a:xfrm>
      </p:grpSpPr>
      <p:sp>
        <p:nvSpPr>
          <p:cNvPr id="315" name="Google Shape;315;p1"/>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Font typeface="Arial"/>
              <a:buNone/>
            </a:pPr>
            <a:r>
              <a:rPr lang="en-US"/>
              <a:t>Acknowledgment</a:t>
            </a:r>
            <a:endParaRPr/>
          </a:p>
        </p:txBody>
      </p:sp>
      <p:sp>
        <p:nvSpPr>
          <p:cNvPr id="316" name="Google Shape;316;p1"/>
          <p:cNvSpPr txBox="1"/>
          <p:nvPr>
            <p:ph idx="1" type="body"/>
          </p:nvPr>
        </p:nvSpPr>
        <p:spPr>
          <a:xfrm>
            <a:off x="1920240" y="1825625"/>
            <a:ext cx="6808124" cy="3955415"/>
          </a:xfrm>
          <a:prstGeom prst="rect">
            <a:avLst/>
          </a:prstGeom>
          <a:noFill/>
          <a:ln>
            <a:noFill/>
          </a:ln>
        </p:spPr>
        <p:txBody>
          <a:bodyPr anchorCtr="0" anchor="t" bIns="45700" lIns="91425" spcFirstLastPara="1" rIns="91425" wrap="square" tIns="45700">
            <a:normAutofit/>
          </a:bodyPr>
          <a:lstStyle/>
          <a:p>
            <a:pPr indent="-355600" lvl="0" marL="457200" rtl="0" algn="l">
              <a:lnSpc>
                <a:spcPct val="90000"/>
              </a:lnSpc>
              <a:spcBef>
                <a:spcPts val="1000"/>
              </a:spcBef>
              <a:spcAft>
                <a:spcPts val="0"/>
              </a:spcAft>
              <a:buClr>
                <a:schemeClr val="lt1"/>
              </a:buClr>
              <a:buSzPts val="2000"/>
              <a:buChar char="•"/>
            </a:pPr>
            <a:r>
              <a:rPr lang="en-US"/>
              <a:t>Machine Learning and Data Analytics Group (MLDAG)</a:t>
            </a:r>
            <a:endParaRPr/>
          </a:p>
          <a:p>
            <a:pPr indent="-342900" lvl="1" marL="914400" rtl="0" algn="l">
              <a:lnSpc>
                <a:spcPct val="90000"/>
              </a:lnSpc>
              <a:spcBef>
                <a:spcPts val="500"/>
              </a:spcBef>
              <a:spcAft>
                <a:spcPts val="0"/>
              </a:spcAft>
              <a:buSzPts val="1800"/>
              <a:buChar char="•"/>
            </a:pPr>
            <a:r>
              <a:rPr lang="en-US"/>
              <a:t>Dr. Ananda M. Mondal (Product Owner)</a:t>
            </a:r>
            <a:endParaRPr/>
          </a:p>
          <a:p>
            <a:pPr indent="-342900" lvl="1" marL="914400" rtl="0" algn="l">
              <a:lnSpc>
                <a:spcPct val="90000"/>
              </a:lnSpc>
              <a:spcBef>
                <a:spcPts val="500"/>
              </a:spcBef>
              <a:spcAft>
                <a:spcPts val="0"/>
              </a:spcAft>
              <a:buSzPts val="1800"/>
              <a:buChar char="•"/>
            </a:pPr>
            <a:r>
              <a:rPr lang="en-US"/>
              <a:t>Raihanul Bari Tanvir (Mentor)</a:t>
            </a:r>
            <a:endParaRPr/>
          </a:p>
          <a:p>
            <a:pPr indent="-228600" lvl="0" marL="457200" rtl="0" algn="l">
              <a:lnSpc>
                <a:spcPct val="90000"/>
              </a:lnSpc>
              <a:spcBef>
                <a:spcPts val="1000"/>
              </a:spcBef>
              <a:spcAft>
                <a:spcPts val="0"/>
              </a:spcAft>
              <a:buClr>
                <a:schemeClr val="lt1"/>
              </a:buClr>
              <a:buSzPts val="2000"/>
              <a:buNone/>
            </a:pPr>
            <a:r>
              <a:t/>
            </a:r>
            <a:endParaRPr/>
          </a:p>
          <a:p>
            <a:pPr indent="-355600" lvl="0" marL="457200" rtl="0" algn="l">
              <a:lnSpc>
                <a:spcPct val="90000"/>
              </a:lnSpc>
              <a:spcBef>
                <a:spcPts val="1000"/>
              </a:spcBef>
              <a:spcAft>
                <a:spcPts val="0"/>
              </a:spcAft>
              <a:buClr>
                <a:schemeClr val="lt1"/>
              </a:buClr>
              <a:buSzPts val="2000"/>
              <a:buChar char="•"/>
            </a:pPr>
            <a:r>
              <a:rPr lang="en-US"/>
              <a:t>Supported by NSF Grant</a:t>
            </a:r>
            <a:endParaRPr/>
          </a:p>
          <a:p>
            <a:pPr indent="-228600" lvl="0" marL="457200" rtl="0" algn="l">
              <a:lnSpc>
                <a:spcPct val="90000"/>
              </a:lnSpc>
              <a:spcBef>
                <a:spcPts val="1000"/>
              </a:spcBef>
              <a:spcAft>
                <a:spcPts val="0"/>
              </a:spcAft>
              <a:buClr>
                <a:schemeClr val="lt1"/>
              </a:buClr>
              <a:buSzPts val="2000"/>
              <a:buNone/>
            </a:pPr>
            <a:r>
              <a:t/>
            </a:r>
            <a:endParaRPr/>
          </a:p>
          <a:p>
            <a:pPr indent="-228600" lvl="0" marL="457200" rtl="0" algn="l">
              <a:lnSpc>
                <a:spcPct val="90000"/>
              </a:lnSpc>
              <a:spcBef>
                <a:spcPts val="1000"/>
              </a:spcBef>
              <a:spcAft>
                <a:spcPts val="0"/>
              </a:spcAft>
              <a:buClr>
                <a:schemeClr val="lt1"/>
              </a:buClr>
              <a:buSzPts val="2000"/>
              <a:buNone/>
            </a:pPr>
            <a:r>
              <a:t/>
            </a:r>
            <a:endParaRPr/>
          </a:p>
        </p:txBody>
      </p:sp>
      <p:pic>
        <p:nvPicPr>
          <p:cNvPr descr="A picture containing text, transport, wheel&#10;&#10;Description automatically generated" id="317" name="Google Shape;317;p1"/>
          <p:cNvPicPr preferRelativeResize="0"/>
          <p:nvPr/>
        </p:nvPicPr>
        <p:blipFill rotWithShape="1">
          <a:blip r:embed="rId3">
            <a:alphaModFix/>
          </a:blip>
          <a:srcRect b="0" l="0" r="0" t="0"/>
          <a:stretch/>
        </p:blipFill>
        <p:spPr>
          <a:xfrm>
            <a:off x="9620964" y="3938895"/>
            <a:ext cx="1301588" cy="1301588"/>
          </a:xfrm>
          <a:prstGeom prst="rect">
            <a:avLst/>
          </a:prstGeom>
          <a:solidFill>
            <a:schemeClr val="lt1"/>
          </a:solidFill>
          <a:ln>
            <a:noFill/>
          </a:ln>
        </p:spPr>
      </p:pic>
      <p:pic>
        <p:nvPicPr>
          <p:cNvPr descr="Text&#10;&#10;Description automatically generated" id="318" name="Google Shape;318;p1"/>
          <p:cNvPicPr preferRelativeResize="0"/>
          <p:nvPr/>
        </p:nvPicPr>
        <p:blipFill rotWithShape="1">
          <a:blip r:embed="rId4">
            <a:alphaModFix/>
          </a:blip>
          <a:srcRect b="0" l="0" r="0" t="0"/>
          <a:stretch/>
        </p:blipFill>
        <p:spPr>
          <a:xfrm>
            <a:off x="9092718" y="772580"/>
            <a:ext cx="2358077" cy="1350671"/>
          </a:xfrm>
          <a:prstGeom prst="rect">
            <a:avLst/>
          </a:prstGeom>
          <a:solidFill>
            <a:schemeClr val="lt1"/>
          </a:solidFill>
          <a:ln>
            <a:noFill/>
          </a:ln>
        </p:spPr>
      </p:pic>
      <p:pic>
        <p:nvPicPr>
          <p:cNvPr id="319" name="Google Shape;319;p1"/>
          <p:cNvPicPr preferRelativeResize="0"/>
          <p:nvPr/>
        </p:nvPicPr>
        <p:blipFill rotWithShape="1">
          <a:blip r:embed="rId5">
            <a:alphaModFix/>
          </a:blip>
          <a:srcRect b="0" l="0" r="0" t="63987"/>
          <a:stretch/>
        </p:blipFill>
        <p:spPr>
          <a:xfrm>
            <a:off x="9301903" y="2713094"/>
            <a:ext cx="1939709" cy="715906"/>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3" name="Shape 323"/>
        <p:cNvGrpSpPr/>
        <p:nvPr/>
      </p:nvGrpSpPr>
      <p:grpSpPr>
        <a:xfrm>
          <a:off x="0" y="0"/>
          <a:ext cx="0" cy="0"/>
          <a:chOff x="0" y="0"/>
          <a:chExt cx="0" cy="0"/>
        </a:xfrm>
      </p:grpSpPr>
      <p:sp>
        <p:nvSpPr>
          <p:cNvPr id="324" name="Google Shape;324;g19a2df54606_1_15"/>
          <p:cNvSpPr txBox="1"/>
          <p:nvPr>
            <p:ph type="title"/>
          </p:nvPr>
        </p:nvSpPr>
        <p:spPr>
          <a:xfrm>
            <a:off x="1920239" y="2480610"/>
            <a:ext cx="9718800" cy="11841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lt1"/>
              </a:buClr>
              <a:buSzPts val="3600"/>
              <a:buFont typeface="Arial"/>
              <a:buNone/>
            </a:pPr>
            <a:r>
              <a:rPr lang="en-US"/>
              <a:t>Thank You For Your Time!</a:t>
            </a:r>
            <a:endParaRPr/>
          </a:p>
        </p:txBody>
      </p:sp>
      <p:sp>
        <p:nvSpPr>
          <p:cNvPr id="325" name="Google Shape;325;g19a2df54606_1_15"/>
          <p:cNvSpPr txBox="1"/>
          <p:nvPr>
            <p:ph idx="1" type="body"/>
          </p:nvPr>
        </p:nvSpPr>
        <p:spPr>
          <a:xfrm>
            <a:off x="1920250" y="3664700"/>
            <a:ext cx="9718800" cy="851700"/>
          </a:xfrm>
          <a:prstGeom prst="rect">
            <a:avLst/>
          </a:prstGeom>
          <a:noFill/>
          <a:ln>
            <a:noFill/>
          </a:ln>
        </p:spPr>
        <p:txBody>
          <a:bodyPr anchorCtr="0" anchor="t" bIns="45700" lIns="91425" spcFirstLastPara="1" rIns="91425" wrap="square" tIns="45700">
            <a:normAutofit/>
          </a:bodyPr>
          <a:lstStyle/>
          <a:p>
            <a:pPr indent="-101600" lvl="0" marL="228600" rtl="0" algn="ctr">
              <a:lnSpc>
                <a:spcPct val="90000"/>
              </a:lnSpc>
              <a:spcBef>
                <a:spcPts val="0"/>
              </a:spcBef>
              <a:spcAft>
                <a:spcPts val="0"/>
              </a:spcAft>
              <a:buClr>
                <a:schemeClr val="lt1"/>
              </a:buClr>
              <a:buSzPts val="2000"/>
              <a:buNone/>
            </a:pPr>
            <a:r>
              <a:rPr lang="en-US"/>
              <a:t>Questions?</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6" name="Shape 186"/>
        <p:cNvGrpSpPr/>
        <p:nvPr/>
      </p:nvGrpSpPr>
      <p:grpSpPr>
        <a:xfrm>
          <a:off x="0" y="0"/>
          <a:ext cx="0" cy="0"/>
          <a:chOff x="0" y="0"/>
          <a:chExt cx="0" cy="0"/>
        </a:xfrm>
      </p:grpSpPr>
      <p:sp>
        <p:nvSpPr>
          <p:cNvPr id="187" name="Google Shape;187;p2"/>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Font typeface="Arial"/>
              <a:buNone/>
            </a:pPr>
            <a:r>
              <a:rPr lang="en-US"/>
              <a:t>Introduction</a:t>
            </a:r>
            <a:endParaRPr/>
          </a:p>
        </p:txBody>
      </p:sp>
      <p:sp>
        <p:nvSpPr>
          <p:cNvPr id="188" name="Google Shape;188;p2"/>
          <p:cNvSpPr txBox="1"/>
          <p:nvPr>
            <p:ph idx="1" type="body"/>
          </p:nvPr>
        </p:nvSpPr>
        <p:spPr>
          <a:xfrm>
            <a:off x="1920250" y="1825625"/>
            <a:ext cx="9375300" cy="3955500"/>
          </a:xfrm>
          <a:prstGeom prst="rect">
            <a:avLst/>
          </a:prstGeom>
          <a:noFill/>
          <a:ln>
            <a:noFill/>
          </a:ln>
        </p:spPr>
        <p:txBody>
          <a:bodyPr anchorCtr="0" anchor="t" bIns="45700" lIns="91425" spcFirstLastPara="1" rIns="91425" wrap="square" tIns="45700">
            <a:normAutofit/>
          </a:bodyPr>
          <a:lstStyle/>
          <a:p>
            <a:pPr indent="-381000" lvl="0" marL="457200" rtl="0" algn="l">
              <a:lnSpc>
                <a:spcPct val="90000"/>
              </a:lnSpc>
              <a:spcBef>
                <a:spcPts val="0"/>
              </a:spcBef>
              <a:spcAft>
                <a:spcPts val="0"/>
              </a:spcAft>
              <a:buClr>
                <a:srgbClr val="FFFFFF"/>
              </a:buClr>
              <a:buSzPts val="2400"/>
              <a:buChar char="●"/>
            </a:pPr>
            <a:r>
              <a:rPr b="1" lang="en-US" sz="2400">
                <a:solidFill>
                  <a:srgbClr val="FFFFFF"/>
                </a:solidFill>
              </a:rPr>
              <a:t>Cytoscape</a:t>
            </a:r>
            <a:r>
              <a:rPr lang="en-US" sz="2400">
                <a:solidFill>
                  <a:srgbClr val="FFFFFF"/>
                </a:solidFill>
              </a:rPr>
              <a:t> - An open source software platform for visualizing complex molecular interaction networks, and integrating them using a variety of functionality, such as annotations and gene expression profiles among other features</a:t>
            </a:r>
            <a:endParaRPr sz="2400">
              <a:solidFill>
                <a:srgbClr val="FFFFFF"/>
              </a:solidFill>
            </a:endParaRPr>
          </a:p>
          <a:p>
            <a:pPr indent="-381000" lvl="0" marL="1371600" rtl="0" algn="l">
              <a:lnSpc>
                <a:spcPct val="150000"/>
              </a:lnSpc>
              <a:spcBef>
                <a:spcPts val="0"/>
              </a:spcBef>
              <a:spcAft>
                <a:spcPts val="0"/>
              </a:spcAft>
              <a:buSzPts val="2400"/>
              <a:buChar char="-"/>
            </a:pPr>
            <a:r>
              <a:rPr lang="en-US" sz="2400" u="sng">
                <a:solidFill>
                  <a:schemeClr val="hlink"/>
                </a:solidFill>
                <a:hlinkClick r:id="rId3"/>
              </a:rPr>
              <a:t>https://cytoscape.org/</a:t>
            </a:r>
            <a:endParaRPr sz="2400" u="sng">
              <a:solidFill>
                <a:schemeClr val="hlink"/>
              </a:solidFill>
            </a:endParaRPr>
          </a:p>
          <a:p>
            <a:pPr indent="-381000" lvl="0" marL="457200" rtl="0" algn="l">
              <a:lnSpc>
                <a:spcPct val="90000"/>
              </a:lnSpc>
              <a:spcBef>
                <a:spcPts val="0"/>
              </a:spcBef>
              <a:spcAft>
                <a:spcPts val="0"/>
              </a:spcAft>
              <a:buClr>
                <a:srgbClr val="FFFFFF"/>
              </a:buClr>
              <a:buSzPts val="2400"/>
              <a:buChar char="●"/>
            </a:pPr>
            <a:r>
              <a:rPr b="1" lang="en-US" sz="2400">
                <a:solidFill>
                  <a:srgbClr val="FFFFFF"/>
                </a:solidFill>
              </a:rPr>
              <a:t>CyFinder</a:t>
            </a:r>
            <a:r>
              <a:rPr lang="en-US" sz="2400">
                <a:solidFill>
                  <a:srgbClr val="FFFFFF"/>
                </a:solidFill>
              </a:rPr>
              <a:t> - A plugin built for Cytoscape which helps find the subgraphs of a given network using multiple unique algorithms</a:t>
            </a:r>
            <a:endParaRPr sz="2400">
              <a:solidFill>
                <a:srgbClr val="FFFFFF"/>
              </a:solidFill>
            </a:endParaRPr>
          </a:p>
          <a:p>
            <a:pPr indent="-101600" lvl="0" marL="228600" rtl="0" algn="l">
              <a:lnSpc>
                <a:spcPct val="90000"/>
              </a:lnSpc>
              <a:spcBef>
                <a:spcPts val="0"/>
              </a:spcBef>
              <a:spcAft>
                <a:spcPts val="0"/>
              </a:spcAft>
              <a:buClr>
                <a:schemeClr val="lt1"/>
              </a:buClr>
              <a:buSzPts val="2000"/>
              <a:buNone/>
            </a:pPr>
            <a:r>
              <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2" name="Shape 192"/>
        <p:cNvGrpSpPr/>
        <p:nvPr/>
      </p:nvGrpSpPr>
      <p:grpSpPr>
        <a:xfrm>
          <a:off x="0" y="0"/>
          <a:ext cx="0" cy="0"/>
          <a:chOff x="0" y="0"/>
          <a:chExt cx="0" cy="0"/>
        </a:xfrm>
      </p:grpSpPr>
      <p:sp>
        <p:nvSpPr>
          <p:cNvPr id="193" name="Google Shape;193;g1a22dda5e88_0_15"/>
          <p:cNvSpPr txBox="1"/>
          <p:nvPr>
            <p:ph type="title"/>
          </p:nvPr>
        </p:nvSpPr>
        <p:spPr>
          <a:xfrm>
            <a:off x="1920239" y="532435"/>
            <a:ext cx="9718800" cy="11841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Font typeface="Arial"/>
              <a:buNone/>
            </a:pPr>
            <a:r>
              <a:rPr lang="en-US"/>
              <a:t>CyFinder Plugin</a:t>
            </a:r>
            <a:endParaRPr/>
          </a:p>
        </p:txBody>
      </p:sp>
      <p:sp>
        <p:nvSpPr>
          <p:cNvPr id="194" name="Google Shape;194;g1a22dda5e88_0_15"/>
          <p:cNvSpPr txBox="1"/>
          <p:nvPr>
            <p:ph idx="1" type="body"/>
          </p:nvPr>
        </p:nvSpPr>
        <p:spPr>
          <a:xfrm>
            <a:off x="1920250" y="1825625"/>
            <a:ext cx="9718800" cy="4471500"/>
          </a:xfrm>
          <a:prstGeom prst="rect">
            <a:avLst/>
          </a:prstGeom>
          <a:noFill/>
          <a:ln>
            <a:noFill/>
          </a:ln>
        </p:spPr>
        <p:txBody>
          <a:bodyPr anchorCtr="0" anchor="t" bIns="45700" lIns="91425" spcFirstLastPara="1" rIns="91425" wrap="square" tIns="45700">
            <a:normAutofit/>
          </a:bodyPr>
          <a:lstStyle/>
          <a:p>
            <a:pPr indent="-381000" lvl="0" marL="457200" rtl="0" algn="l">
              <a:lnSpc>
                <a:spcPct val="115000"/>
              </a:lnSpc>
              <a:spcBef>
                <a:spcPts val="0"/>
              </a:spcBef>
              <a:spcAft>
                <a:spcPts val="0"/>
              </a:spcAft>
              <a:buClr>
                <a:srgbClr val="FFFFFF"/>
              </a:buClr>
              <a:buSzPts val="2400"/>
              <a:buChar char="●"/>
            </a:pPr>
            <a:r>
              <a:rPr lang="en-US" sz="2400">
                <a:solidFill>
                  <a:srgbClr val="FFFFFF"/>
                </a:solidFill>
              </a:rPr>
              <a:t>The CyFinder plugin (as of right now) is focused solely on detecting the subgraphs of any given network, but does not have any built in functionality to perform research on said subgraphs</a:t>
            </a:r>
            <a:endParaRPr sz="2400">
              <a:solidFill>
                <a:srgbClr val="FFFFFF"/>
              </a:solidFill>
            </a:endParaRPr>
          </a:p>
          <a:p>
            <a:pPr indent="-381000" lvl="0" marL="457200" rtl="0" algn="l">
              <a:lnSpc>
                <a:spcPct val="115000"/>
              </a:lnSpc>
              <a:spcBef>
                <a:spcPts val="1000"/>
              </a:spcBef>
              <a:spcAft>
                <a:spcPts val="0"/>
              </a:spcAft>
              <a:buClr>
                <a:srgbClr val="FFFFFF"/>
              </a:buClr>
              <a:buSzPts val="2400"/>
              <a:buChar char="●"/>
            </a:pPr>
            <a:r>
              <a:rPr lang="en-US" sz="2400">
                <a:solidFill>
                  <a:srgbClr val="FFFFFF"/>
                </a:solidFill>
              </a:rPr>
              <a:t>That being said, these subgraphs of a complete biological network (such as a protein-protein interaction network) can help researchers detect disease progression at the protein network level</a:t>
            </a:r>
            <a:endParaRPr sz="2400">
              <a:solidFill>
                <a:srgbClr val="FFFFFF"/>
              </a:solidFill>
            </a:endParaRPr>
          </a:p>
          <a:p>
            <a:pPr indent="-381000" lvl="0" marL="457200" rtl="0" algn="l">
              <a:lnSpc>
                <a:spcPct val="115000"/>
              </a:lnSpc>
              <a:spcBef>
                <a:spcPts val="1000"/>
              </a:spcBef>
              <a:spcAft>
                <a:spcPts val="1000"/>
              </a:spcAft>
              <a:buClr>
                <a:srgbClr val="FFFFFF"/>
              </a:buClr>
              <a:buSzPts val="2400"/>
              <a:buChar char="●"/>
            </a:pPr>
            <a:r>
              <a:rPr lang="en-US" sz="2400">
                <a:solidFill>
                  <a:srgbClr val="FFFFFF"/>
                </a:solidFill>
              </a:rPr>
              <a:t>During our time working on the project, we have been able to complete the Infomap Algorithm, and implement it into the backend of the CyFinder plugin (Subgraph Finder)</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8" name="Shape 198"/>
        <p:cNvGrpSpPr/>
        <p:nvPr/>
      </p:nvGrpSpPr>
      <p:grpSpPr>
        <a:xfrm>
          <a:off x="0" y="0"/>
          <a:ext cx="0" cy="0"/>
          <a:chOff x="0" y="0"/>
          <a:chExt cx="0" cy="0"/>
        </a:xfrm>
      </p:grpSpPr>
      <p:sp>
        <p:nvSpPr>
          <p:cNvPr id="199" name="Google Shape;199;g1a22dda5e88_0_25"/>
          <p:cNvSpPr txBox="1"/>
          <p:nvPr>
            <p:ph type="title"/>
          </p:nvPr>
        </p:nvSpPr>
        <p:spPr>
          <a:xfrm>
            <a:off x="1920239" y="532435"/>
            <a:ext cx="9718800" cy="11841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Font typeface="Arial"/>
              <a:buNone/>
            </a:pPr>
            <a:r>
              <a:rPr lang="en-US"/>
              <a:t>Community Detection</a:t>
            </a:r>
            <a:endParaRPr/>
          </a:p>
        </p:txBody>
      </p:sp>
      <p:sp>
        <p:nvSpPr>
          <p:cNvPr id="200" name="Google Shape;200;g1a22dda5e88_0_25"/>
          <p:cNvSpPr txBox="1"/>
          <p:nvPr>
            <p:ph idx="1" type="body"/>
          </p:nvPr>
        </p:nvSpPr>
        <p:spPr>
          <a:xfrm>
            <a:off x="1920250" y="1716525"/>
            <a:ext cx="6000300" cy="4461600"/>
          </a:xfrm>
          <a:prstGeom prst="rect">
            <a:avLst/>
          </a:prstGeom>
          <a:noFill/>
          <a:ln>
            <a:noFill/>
          </a:ln>
        </p:spPr>
        <p:txBody>
          <a:bodyPr anchorCtr="0" anchor="t" bIns="45700" lIns="91425" spcFirstLastPara="1" rIns="91425" wrap="square" tIns="45700">
            <a:normAutofit fontScale="92500"/>
          </a:bodyPr>
          <a:lstStyle/>
          <a:p>
            <a:pPr indent="-381000" lvl="0" marL="457200" rtl="0" algn="l">
              <a:lnSpc>
                <a:spcPct val="100000"/>
              </a:lnSpc>
              <a:spcBef>
                <a:spcPts val="1000"/>
              </a:spcBef>
              <a:spcAft>
                <a:spcPts val="0"/>
              </a:spcAft>
              <a:buSzPct val="108108"/>
              <a:buChar char="•"/>
            </a:pPr>
            <a:r>
              <a:rPr lang="en-US" sz="2400"/>
              <a:t>Community Detection is known as the process of discovering cohesive groups/clusters in a network</a:t>
            </a:r>
            <a:endParaRPr sz="2400"/>
          </a:p>
          <a:p>
            <a:pPr indent="-381000" lvl="0" marL="457200" rtl="0" algn="l">
              <a:lnSpc>
                <a:spcPct val="100000"/>
              </a:lnSpc>
              <a:spcBef>
                <a:spcPts val="1000"/>
              </a:spcBef>
              <a:spcAft>
                <a:spcPts val="0"/>
              </a:spcAft>
              <a:buSzPct val="108108"/>
              <a:buChar char="•"/>
            </a:pPr>
            <a:r>
              <a:rPr lang="en-US" sz="2400"/>
              <a:t>This plays a vital role in the success of the CyFinder plugin, as it is what defines what the subgraphs of a given network will look like</a:t>
            </a:r>
            <a:endParaRPr sz="2400"/>
          </a:p>
          <a:p>
            <a:pPr indent="-381000" lvl="0" marL="457200" rtl="0" algn="l">
              <a:lnSpc>
                <a:spcPct val="100000"/>
              </a:lnSpc>
              <a:spcBef>
                <a:spcPts val="1000"/>
              </a:spcBef>
              <a:spcAft>
                <a:spcPts val="1000"/>
              </a:spcAft>
              <a:buSzPct val="108108"/>
              <a:buChar char="•"/>
            </a:pPr>
            <a:r>
              <a:rPr lang="en-US" sz="2400"/>
              <a:t>In a given protein-protein interaction network, these clusters can be indicative of interaction between multiple different communities detected within said network, and depends on which algorithm is employed </a:t>
            </a:r>
            <a:endParaRPr sz="2400"/>
          </a:p>
        </p:txBody>
      </p:sp>
      <p:pic>
        <p:nvPicPr>
          <p:cNvPr id="201" name="Google Shape;201;g1a22dda5e88_0_25"/>
          <p:cNvPicPr preferRelativeResize="0"/>
          <p:nvPr/>
        </p:nvPicPr>
        <p:blipFill rotWithShape="1">
          <a:blip r:embed="rId3">
            <a:alphaModFix/>
          </a:blip>
          <a:srcRect b="0" l="0" r="0" t="0"/>
          <a:stretch/>
        </p:blipFill>
        <p:spPr>
          <a:xfrm>
            <a:off x="8013975" y="1716536"/>
            <a:ext cx="3858424" cy="3847724"/>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5" name="Shape 205"/>
        <p:cNvGrpSpPr/>
        <p:nvPr/>
      </p:nvGrpSpPr>
      <p:grpSpPr>
        <a:xfrm>
          <a:off x="0" y="0"/>
          <a:ext cx="0" cy="0"/>
          <a:chOff x="0" y="0"/>
          <a:chExt cx="0" cy="0"/>
        </a:xfrm>
      </p:grpSpPr>
      <p:sp>
        <p:nvSpPr>
          <p:cNvPr id="206" name="Google Shape;206;g1994c9e18ff_0_5"/>
          <p:cNvSpPr txBox="1"/>
          <p:nvPr>
            <p:ph type="title"/>
          </p:nvPr>
        </p:nvSpPr>
        <p:spPr>
          <a:xfrm>
            <a:off x="1920239" y="532435"/>
            <a:ext cx="9718800" cy="11841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Font typeface="Arial"/>
              <a:buNone/>
            </a:pPr>
            <a:r>
              <a:rPr lang="en-US"/>
              <a:t>Description Length</a:t>
            </a:r>
            <a:endParaRPr/>
          </a:p>
        </p:txBody>
      </p:sp>
      <p:sp>
        <p:nvSpPr>
          <p:cNvPr id="207" name="Google Shape;207;g1994c9e18ff_0_5"/>
          <p:cNvSpPr txBox="1"/>
          <p:nvPr>
            <p:ph idx="1" type="body"/>
          </p:nvPr>
        </p:nvSpPr>
        <p:spPr>
          <a:xfrm>
            <a:off x="1920250" y="1825625"/>
            <a:ext cx="9718800" cy="4520700"/>
          </a:xfrm>
          <a:prstGeom prst="rect">
            <a:avLst/>
          </a:prstGeom>
          <a:noFill/>
          <a:ln>
            <a:noFill/>
          </a:ln>
        </p:spPr>
        <p:txBody>
          <a:bodyPr anchorCtr="0" anchor="t" bIns="45700" lIns="91425" spcFirstLastPara="1" rIns="91425" wrap="square" tIns="45700">
            <a:normAutofit/>
          </a:bodyPr>
          <a:lstStyle/>
          <a:p>
            <a:pPr indent="-381000" lvl="0" marL="457200" rtl="0" algn="l">
              <a:lnSpc>
                <a:spcPct val="90000"/>
              </a:lnSpc>
              <a:spcBef>
                <a:spcPts val="0"/>
              </a:spcBef>
              <a:spcAft>
                <a:spcPts val="0"/>
              </a:spcAft>
              <a:buSzPts val="2400"/>
              <a:buChar char="•"/>
            </a:pPr>
            <a:r>
              <a:rPr lang="en-US" sz="2400"/>
              <a:t>What is meant by Description Length?</a:t>
            </a:r>
            <a:endParaRPr sz="2400"/>
          </a:p>
          <a:p>
            <a:pPr indent="-381000" lvl="0" marL="914400" rtl="0" algn="l">
              <a:lnSpc>
                <a:spcPct val="90000"/>
              </a:lnSpc>
              <a:spcBef>
                <a:spcPts val="0"/>
              </a:spcBef>
              <a:spcAft>
                <a:spcPts val="0"/>
              </a:spcAft>
              <a:buSzPts val="2400"/>
              <a:buChar char="-"/>
            </a:pPr>
            <a:r>
              <a:rPr lang="en-US" sz="2400"/>
              <a:t>A description length, for our purposes, defines how many bits are needed to describe a traversal through a network</a:t>
            </a:r>
            <a:endParaRPr sz="2400"/>
          </a:p>
          <a:p>
            <a:pPr indent="0" lvl="0" marL="0" rtl="0" algn="l">
              <a:lnSpc>
                <a:spcPct val="90000"/>
              </a:lnSpc>
              <a:spcBef>
                <a:spcPts val="0"/>
              </a:spcBef>
              <a:spcAft>
                <a:spcPts val="0"/>
              </a:spcAft>
              <a:buSzPts val="2000"/>
              <a:buNone/>
            </a:pPr>
            <a:r>
              <a:t/>
            </a:r>
            <a:endParaRPr sz="2400"/>
          </a:p>
          <a:p>
            <a:pPr indent="-381000" lvl="0" marL="457200" rtl="0" algn="l">
              <a:lnSpc>
                <a:spcPct val="90000"/>
              </a:lnSpc>
              <a:spcBef>
                <a:spcPts val="0"/>
              </a:spcBef>
              <a:spcAft>
                <a:spcPts val="0"/>
              </a:spcAft>
              <a:buSzPts val="2400"/>
              <a:buChar char="•"/>
            </a:pPr>
            <a:r>
              <a:rPr lang="en-US" sz="2400"/>
              <a:t>Description Length Minimization</a:t>
            </a:r>
            <a:endParaRPr sz="2400"/>
          </a:p>
          <a:p>
            <a:pPr indent="-381000" lvl="0" marL="914400" rtl="0" algn="l">
              <a:lnSpc>
                <a:spcPct val="90000"/>
              </a:lnSpc>
              <a:spcBef>
                <a:spcPts val="0"/>
              </a:spcBef>
              <a:spcAft>
                <a:spcPts val="0"/>
              </a:spcAft>
              <a:buSzPts val="2400"/>
              <a:buChar char="-"/>
            </a:pPr>
            <a:r>
              <a:rPr lang="en-US" sz="2400"/>
              <a:t>There are algorithms whose purpose is to look through any given amount of partitions within a graph, and determine which partitioning would net the shortest description length</a:t>
            </a:r>
            <a:endParaRPr sz="2400"/>
          </a:p>
          <a:p>
            <a:pPr indent="0" lvl="0" marL="0" rtl="0" algn="l">
              <a:lnSpc>
                <a:spcPct val="90000"/>
              </a:lnSpc>
              <a:spcBef>
                <a:spcPts val="0"/>
              </a:spcBef>
              <a:spcAft>
                <a:spcPts val="0"/>
              </a:spcAft>
              <a:buSzPts val="2000"/>
              <a:buNone/>
            </a:pPr>
            <a:r>
              <a:t/>
            </a:r>
            <a:endParaRPr sz="2400"/>
          </a:p>
          <a:p>
            <a:pPr indent="-381000" lvl="0" marL="914400" rtl="0" algn="l">
              <a:lnSpc>
                <a:spcPct val="90000"/>
              </a:lnSpc>
              <a:spcBef>
                <a:spcPts val="0"/>
              </a:spcBef>
              <a:spcAft>
                <a:spcPts val="0"/>
              </a:spcAft>
              <a:buSzPts val="2400"/>
              <a:buChar char="-"/>
            </a:pPr>
            <a:r>
              <a:rPr lang="en-US" sz="2400"/>
              <a:t>These different partitionings are known as </a:t>
            </a:r>
            <a:r>
              <a:rPr b="1" i="1" lang="en-US" sz="2400" u="sng"/>
              <a:t>modules</a:t>
            </a:r>
            <a:endParaRPr b="1" i="1" sz="2400" u="sng"/>
          </a:p>
          <a:p>
            <a:pPr indent="0" lvl="0" marL="0" rtl="0" algn="l">
              <a:lnSpc>
                <a:spcPct val="90000"/>
              </a:lnSpc>
              <a:spcBef>
                <a:spcPts val="0"/>
              </a:spcBef>
              <a:spcAft>
                <a:spcPts val="0"/>
              </a:spcAft>
              <a:buSzPts val="2000"/>
              <a:buNone/>
            </a:pPr>
            <a:r>
              <a:t/>
            </a:r>
            <a:endParaRPr sz="2400"/>
          </a:p>
          <a:p>
            <a:pPr indent="-381000" lvl="0" marL="914400" rtl="0" algn="l">
              <a:lnSpc>
                <a:spcPct val="90000"/>
              </a:lnSpc>
              <a:spcBef>
                <a:spcPts val="0"/>
              </a:spcBef>
              <a:spcAft>
                <a:spcPts val="0"/>
              </a:spcAft>
              <a:buSzPts val="2400"/>
              <a:buChar char="-"/>
            </a:pPr>
            <a:r>
              <a:rPr lang="en-US" sz="2400"/>
              <a:t>One such algorithm is known as the Infomap Algorithm</a:t>
            </a:r>
            <a:endParaRPr sz="240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1" name="Shape 211"/>
        <p:cNvGrpSpPr/>
        <p:nvPr/>
      </p:nvGrpSpPr>
      <p:grpSpPr>
        <a:xfrm>
          <a:off x="0" y="0"/>
          <a:ext cx="0" cy="0"/>
          <a:chOff x="0" y="0"/>
          <a:chExt cx="0" cy="0"/>
        </a:xfrm>
      </p:grpSpPr>
      <p:sp>
        <p:nvSpPr>
          <p:cNvPr id="212" name="Google Shape;212;g1994c9e18ff_0_10"/>
          <p:cNvSpPr txBox="1"/>
          <p:nvPr>
            <p:ph type="title"/>
          </p:nvPr>
        </p:nvSpPr>
        <p:spPr>
          <a:xfrm>
            <a:off x="1920239" y="532435"/>
            <a:ext cx="9718800" cy="11841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Font typeface="Arial"/>
              <a:buNone/>
            </a:pPr>
            <a:r>
              <a:rPr lang="en-US"/>
              <a:t>Infomap Algorithm</a:t>
            </a:r>
            <a:endParaRPr/>
          </a:p>
        </p:txBody>
      </p:sp>
      <p:sp>
        <p:nvSpPr>
          <p:cNvPr id="213" name="Google Shape;213;g1994c9e18ff_0_10"/>
          <p:cNvSpPr txBox="1"/>
          <p:nvPr>
            <p:ph idx="1" type="body"/>
          </p:nvPr>
        </p:nvSpPr>
        <p:spPr>
          <a:xfrm>
            <a:off x="1920250" y="1825625"/>
            <a:ext cx="9718800" cy="4619100"/>
          </a:xfrm>
          <a:prstGeom prst="rect">
            <a:avLst/>
          </a:prstGeom>
          <a:noFill/>
          <a:ln>
            <a:noFill/>
          </a:ln>
        </p:spPr>
        <p:txBody>
          <a:bodyPr anchorCtr="0" anchor="t" bIns="45700" lIns="91425" spcFirstLastPara="1" rIns="91425" wrap="square" tIns="45700">
            <a:normAutofit/>
          </a:bodyPr>
          <a:lstStyle/>
          <a:p>
            <a:pPr indent="-355600" lvl="0" marL="457200" rtl="0" algn="l">
              <a:lnSpc>
                <a:spcPct val="90000"/>
              </a:lnSpc>
              <a:spcBef>
                <a:spcPts val="1000"/>
              </a:spcBef>
              <a:spcAft>
                <a:spcPts val="0"/>
              </a:spcAft>
              <a:buSzPts val="2000"/>
              <a:buChar char="•"/>
            </a:pPr>
            <a:r>
              <a:rPr lang="en-US"/>
              <a:t>The infomap algorithm seeks to minimize the cost function (description length) of any amount of partitions within a graph</a:t>
            </a:r>
            <a:endParaRPr/>
          </a:p>
          <a:p>
            <a:pPr indent="-355600" lvl="0" marL="457200" rtl="0" algn="l">
              <a:lnSpc>
                <a:spcPct val="90000"/>
              </a:lnSpc>
              <a:spcBef>
                <a:spcPts val="1000"/>
              </a:spcBef>
              <a:spcAft>
                <a:spcPts val="0"/>
              </a:spcAft>
              <a:buSzPts val="2000"/>
              <a:buChar char="•"/>
            </a:pPr>
            <a:r>
              <a:rPr lang="en-US"/>
              <a:t>The description length is obtained by giving each node in a module a unique codeword using huffman coding, a data compression algorithm</a:t>
            </a:r>
            <a:endParaRPr/>
          </a:p>
          <a:p>
            <a:pPr indent="-355600" lvl="0" marL="457200" rtl="0" algn="l">
              <a:lnSpc>
                <a:spcPct val="90000"/>
              </a:lnSpc>
              <a:spcBef>
                <a:spcPts val="1000"/>
              </a:spcBef>
              <a:spcAft>
                <a:spcPts val="0"/>
              </a:spcAft>
              <a:buSzPts val="2000"/>
              <a:buChar char="•"/>
            </a:pPr>
            <a:r>
              <a:rPr lang="en-US"/>
              <a:t>These unique codewords are determined depending on the frequencies that a node is visited within a module</a:t>
            </a:r>
            <a:endParaRPr/>
          </a:p>
          <a:p>
            <a:pPr indent="-355600" lvl="0" marL="457200" rtl="0" algn="l">
              <a:lnSpc>
                <a:spcPct val="90000"/>
              </a:lnSpc>
              <a:spcBef>
                <a:spcPts val="1000"/>
              </a:spcBef>
              <a:spcAft>
                <a:spcPts val="0"/>
              </a:spcAft>
              <a:buSzPts val="2000"/>
              <a:buChar char="•"/>
            </a:pPr>
            <a:r>
              <a:rPr lang="en-US"/>
              <a:t>A random walker (which is used to describe the path taken at random through a network) is used to determine a node’s visit rate, and therefore its codeword</a:t>
            </a:r>
            <a:endParaRPr/>
          </a:p>
          <a:p>
            <a:pPr indent="-355600" lvl="0" marL="457200" rtl="0" algn="l">
              <a:lnSpc>
                <a:spcPct val="90000"/>
              </a:lnSpc>
              <a:spcBef>
                <a:spcPts val="1000"/>
              </a:spcBef>
              <a:spcAft>
                <a:spcPts val="0"/>
              </a:spcAft>
              <a:buSzPts val="2000"/>
              <a:buChar char="•"/>
            </a:pPr>
            <a:r>
              <a:rPr lang="en-US"/>
              <a:t>Unique codewords are also given to denote when the random walker exits or enters a given module</a:t>
            </a:r>
            <a:endParaRPr/>
          </a:p>
          <a:p>
            <a:pPr indent="-355600" lvl="0" marL="457200" rtl="0" algn="l">
              <a:lnSpc>
                <a:spcPct val="90000"/>
              </a:lnSpc>
              <a:spcBef>
                <a:spcPts val="1000"/>
              </a:spcBef>
              <a:spcAft>
                <a:spcPts val="0"/>
              </a:spcAft>
              <a:buSzPts val="2000"/>
              <a:buChar char="•"/>
            </a:pPr>
            <a:r>
              <a:rPr lang="en-US"/>
              <a:t>The map equation, which is the primary formula used in the Infomap Algorithm, will calculate the per-step description length of the random walker’s movements</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7" name="Shape 217"/>
        <p:cNvGrpSpPr/>
        <p:nvPr/>
      </p:nvGrpSpPr>
      <p:grpSpPr>
        <a:xfrm>
          <a:off x="0" y="0"/>
          <a:ext cx="0" cy="0"/>
          <a:chOff x="0" y="0"/>
          <a:chExt cx="0" cy="0"/>
        </a:xfrm>
      </p:grpSpPr>
      <p:sp>
        <p:nvSpPr>
          <p:cNvPr id="218" name="Google Shape;218;g1994c9e18ff_0_15"/>
          <p:cNvSpPr txBox="1"/>
          <p:nvPr>
            <p:ph type="title"/>
          </p:nvPr>
        </p:nvSpPr>
        <p:spPr>
          <a:xfrm>
            <a:off x="1959625" y="232877"/>
            <a:ext cx="9718800" cy="9096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Font typeface="Arial"/>
              <a:buNone/>
            </a:pPr>
            <a:r>
              <a:rPr lang="en-US"/>
              <a:t>Goal Of The Infomap Algorithm: Visualized</a:t>
            </a:r>
            <a:endParaRPr/>
          </a:p>
        </p:txBody>
      </p:sp>
      <p:sp>
        <p:nvSpPr>
          <p:cNvPr id="219" name="Google Shape;219;g1994c9e18ff_0_15"/>
          <p:cNvSpPr txBox="1"/>
          <p:nvPr>
            <p:ph idx="1" type="body"/>
          </p:nvPr>
        </p:nvSpPr>
        <p:spPr>
          <a:xfrm>
            <a:off x="1816450" y="5136125"/>
            <a:ext cx="10256400" cy="1416900"/>
          </a:xfrm>
          <a:prstGeom prst="rect">
            <a:avLst/>
          </a:prstGeom>
          <a:noFill/>
          <a:ln>
            <a:noFill/>
          </a:ln>
        </p:spPr>
        <p:txBody>
          <a:bodyPr anchorCtr="0" anchor="t" bIns="45700" lIns="91425" spcFirstLastPara="1" rIns="91425" wrap="square" tIns="45700">
            <a:normAutofit lnSpcReduction="10000"/>
          </a:bodyPr>
          <a:lstStyle/>
          <a:p>
            <a:pPr indent="-355600" lvl="0" marL="457200" rtl="0" algn="l">
              <a:lnSpc>
                <a:spcPct val="90000"/>
              </a:lnSpc>
              <a:spcBef>
                <a:spcPts val="0"/>
              </a:spcBef>
              <a:spcAft>
                <a:spcPts val="0"/>
              </a:spcAft>
              <a:buSzPts val="2000"/>
              <a:buChar char="•"/>
            </a:pPr>
            <a:r>
              <a:rPr lang="en-US"/>
              <a:t>Image b has a description length of 314 bits, image c has a description length of 243 bits</a:t>
            </a:r>
            <a:endParaRPr/>
          </a:p>
          <a:p>
            <a:pPr indent="-355600" lvl="0" marL="457200" rtl="0" algn="l">
              <a:lnSpc>
                <a:spcPct val="90000"/>
              </a:lnSpc>
              <a:spcBef>
                <a:spcPts val="1000"/>
              </a:spcBef>
              <a:spcAft>
                <a:spcPts val="1000"/>
              </a:spcAft>
              <a:buSzPts val="2000"/>
              <a:buChar char="•"/>
            </a:pPr>
            <a:r>
              <a:rPr lang="en-US"/>
              <a:t>Partitioning the network into 4 different modules compared to only having one module yields a result that minimizes the description length by 32%</a:t>
            </a:r>
            <a:endParaRPr/>
          </a:p>
        </p:txBody>
      </p:sp>
      <p:pic>
        <p:nvPicPr>
          <p:cNvPr id="220" name="Google Shape;220;g1994c9e18ff_0_15"/>
          <p:cNvPicPr preferRelativeResize="0"/>
          <p:nvPr/>
        </p:nvPicPr>
        <p:blipFill rotWithShape="1">
          <a:blip r:embed="rId3">
            <a:alphaModFix/>
          </a:blip>
          <a:srcRect b="0" l="0" r="0" t="0"/>
          <a:stretch/>
        </p:blipFill>
        <p:spPr>
          <a:xfrm>
            <a:off x="3948800" y="937525"/>
            <a:ext cx="5740450" cy="4088725"/>
          </a:xfrm>
          <a:prstGeom prst="rect">
            <a:avLst/>
          </a:prstGeom>
          <a:noFill/>
          <a:ln>
            <a:noFill/>
          </a:ln>
        </p:spPr>
      </p:pic>
      <p:sp>
        <p:nvSpPr>
          <p:cNvPr id="221" name="Google Shape;221;g1994c9e18ff_0_15"/>
          <p:cNvSpPr txBox="1"/>
          <p:nvPr/>
        </p:nvSpPr>
        <p:spPr>
          <a:xfrm>
            <a:off x="2381100" y="1240800"/>
            <a:ext cx="1456200" cy="8313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chemeClr val="lt1"/>
                </a:solidFill>
                <a:latin typeface="Arial"/>
                <a:ea typeface="Arial"/>
                <a:cs typeface="Arial"/>
                <a:sym typeface="Arial"/>
              </a:rPr>
              <a:t>All nodes encapsulated into one module</a:t>
            </a:r>
            <a:endParaRPr b="0" i="0" sz="1400" u="none" cap="none" strike="noStrike">
              <a:solidFill>
                <a:schemeClr val="lt1"/>
              </a:solidFill>
              <a:latin typeface="Arial"/>
              <a:ea typeface="Arial"/>
              <a:cs typeface="Arial"/>
              <a:sym typeface="Arial"/>
            </a:endParaRPr>
          </a:p>
        </p:txBody>
      </p:sp>
      <p:cxnSp>
        <p:nvCxnSpPr>
          <p:cNvPr id="222" name="Google Shape;222;g1994c9e18ff_0_15"/>
          <p:cNvCxnSpPr>
            <a:stCxn id="221" idx="3"/>
          </p:cNvCxnSpPr>
          <p:nvPr/>
        </p:nvCxnSpPr>
        <p:spPr>
          <a:xfrm>
            <a:off x="3837300" y="1656450"/>
            <a:ext cx="452700" cy="252300"/>
          </a:xfrm>
          <a:prstGeom prst="straightConnector1">
            <a:avLst/>
          </a:prstGeom>
          <a:noFill/>
          <a:ln cap="flat" cmpd="sng" w="38100">
            <a:solidFill>
              <a:srgbClr val="000000"/>
            </a:solidFill>
            <a:prstDash val="solid"/>
            <a:round/>
            <a:headEnd len="sm" w="sm" type="none"/>
            <a:tailEnd len="med" w="med" type="triangle"/>
          </a:ln>
        </p:spPr>
      </p:cxnSp>
      <p:sp>
        <p:nvSpPr>
          <p:cNvPr id="223" name="Google Shape;223;g1994c9e18ff_0_15"/>
          <p:cNvSpPr txBox="1"/>
          <p:nvPr/>
        </p:nvSpPr>
        <p:spPr>
          <a:xfrm>
            <a:off x="9981900" y="1496600"/>
            <a:ext cx="1456200" cy="8313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chemeClr val="lt1"/>
                </a:solidFill>
                <a:latin typeface="Arial"/>
                <a:ea typeface="Arial"/>
                <a:cs typeface="Arial"/>
                <a:sym typeface="Arial"/>
              </a:rPr>
              <a:t>All nodes partitioned into 4 modules</a:t>
            </a:r>
            <a:endParaRPr b="0" i="0" sz="1400" u="none" cap="none" strike="noStrike">
              <a:solidFill>
                <a:schemeClr val="lt1"/>
              </a:solidFill>
              <a:latin typeface="Arial"/>
              <a:ea typeface="Arial"/>
              <a:cs typeface="Arial"/>
              <a:sym typeface="Arial"/>
            </a:endParaRPr>
          </a:p>
        </p:txBody>
      </p:sp>
      <p:cxnSp>
        <p:nvCxnSpPr>
          <p:cNvPr id="224" name="Google Shape;224;g1994c9e18ff_0_15"/>
          <p:cNvCxnSpPr>
            <a:stCxn id="223" idx="1"/>
          </p:cNvCxnSpPr>
          <p:nvPr/>
        </p:nvCxnSpPr>
        <p:spPr>
          <a:xfrm flipH="1">
            <a:off x="9357300" y="1912250"/>
            <a:ext cx="624600" cy="85200"/>
          </a:xfrm>
          <a:prstGeom prst="straightConnector1">
            <a:avLst/>
          </a:prstGeom>
          <a:noFill/>
          <a:ln cap="flat" cmpd="sng" w="38100">
            <a:solidFill>
              <a:srgbClr val="000000"/>
            </a:solidFill>
            <a:prstDash val="solid"/>
            <a:round/>
            <a:headEnd len="sm" w="sm" type="none"/>
            <a:tailEnd len="med" w="med" type="triangle"/>
          </a:ln>
        </p:spPr>
      </p:cxn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8" name="Shape 228"/>
        <p:cNvGrpSpPr/>
        <p:nvPr/>
      </p:nvGrpSpPr>
      <p:grpSpPr>
        <a:xfrm>
          <a:off x="0" y="0"/>
          <a:ext cx="0" cy="0"/>
          <a:chOff x="0" y="0"/>
          <a:chExt cx="0" cy="0"/>
        </a:xfrm>
      </p:grpSpPr>
      <p:sp>
        <p:nvSpPr>
          <p:cNvPr id="229" name="Google Shape;229;g19a2df54606_1_5"/>
          <p:cNvSpPr txBox="1"/>
          <p:nvPr>
            <p:ph type="title"/>
          </p:nvPr>
        </p:nvSpPr>
        <p:spPr>
          <a:xfrm>
            <a:off x="1920239" y="532435"/>
            <a:ext cx="9718800" cy="11841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Font typeface="Arial"/>
              <a:buNone/>
            </a:pPr>
            <a:r>
              <a:rPr lang="en-US"/>
              <a:t>Huffman Coding</a:t>
            </a:r>
            <a:endParaRPr/>
          </a:p>
        </p:txBody>
      </p:sp>
      <p:sp>
        <p:nvSpPr>
          <p:cNvPr id="230" name="Google Shape;230;g19a2df54606_1_5"/>
          <p:cNvSpPr txBox="1"/>
          <p:nvPr>
            <p:ph idx="1" type="body"/>
          </p:nvPr>
        </p:nvSpPr>
        <p:spPr>
          <a:xfrm>
            <a:off x="1920250" y="1825625"/>
            <a:ext cx="9718800" cy="4510800"/>
          </a:xfrm>
          <a:prstGeom prst="rect">
            <a:avLst/>
          </a:prstGeom>
          <a:noFill/>
          <a:ln>
            <a:noFill/>
          </a:ln>
        </p:spPr>
        <p:txBody>
          <a:bodyPr anchorCtr="0" anchor="t" bIns="45700" lIns="91425" spcFirstLastPara="1" rIns="91425" wrap="square" tIns="45700">
            <a:normAutofit/>
          </a:bodyPr>
          <a:lstStyle/>
          <a:p>
            <a:pPr indent="-355600" lvl="0" marL="457200" rtl="0" algn="l">
              <a:lnSpc>
                <a:spcPct val="90000"/>
              </a:lnSpc>
              <a:spcBef>
                <a:spcPts val="0"/>
              </a:spcBef>
              <a:spcAft>
                <a:spcPts val="0"/>
              </a:spcAft>
              <a:buSzPts val="2000"/>
              <a:buChar char="•"/>
            </a:pPr>
            <a:r>
              <a:rPr lang="en-US"/>
              <a:t>As stated previously, Huffman coding is a technique that compresses data without losing any of the data being compressed. In other words, it is a lossless data compression algorithm.</a:t>
            </a:r>
            <a:endParaRPr/>
          </a:p>
          <a:p>
            <a:pPr indent="-355600" lvl="0" marL="457200" rtl="0" algn="l">
              <a:lnSpc>
                <a:spcPct val="90000"/>
              </a:lnSpc>
              <a:spcBef>
                <a:spcPts val="1000"/>
              </a:spcBef>
              <a:spcAft>
                <a:spcPts val="0"/>
              </a:spcAft>
              <a:buSzPts val="2000"/>
              <a:buChar char="•"/>
            </a:pPr>
            <a:r>
              <a:rPr lang="en-US"/>
              <a:t>In this project, Huffman coding is used to assign codewords to nodes in a network based on how many times each node is visited by a random walker. So the length for the codewords generated by Huffman coding is dependent upon the frequency of the nodes in the network.</a:t>
            </a:r>
            <a:endParaRPr/>
          </a:p>
          <a:p>
            <a:pPr indent="-355600" lvl="0" marL="457200" rtl="0" algn="l">
              <a:lnSpc>
                <a:spcPct val="90000"/>
              </a:lnSpc>
              <a:spcBef>
                <a:spcPts val="1000"/>
              </a:spcBef>
              <a:spcAft>
                <a:spcPts val="1000"/>
              </a:spcAft>
              <a:buSzPts val="2000"/>
              <a:buChar char="•"/>
            </a:pPr>
            <a:r>
              <a:rPr lang="en-US"/>
              <a:t>This approach to Huffman coding utilizes a priority set (similar to a priority queue that doesn’t include any duplicates) as a minheap to build a Huffman tree data structure. We do this by extracting two Huffman nodes with the two smallest frequencies, and add those two minimum frequencies to generate a new node that has a frequency that is equal to the sum of the frequencies of the extracted nodes. This process is repeated until the size of the priority set is 1, which means the tree has been built with the final root node being generated.</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4" name="Shape 234"/>
        <p:cNvGrpSpPr/>
        <p:nvPr/>
      </p:nvGrpSpPr>
      <p:grpSpPr>
        <a:xfrm>
          <a:off x="0" y="0"/>
          <a:ext cx="0" cy="0"/>
          <a:chOff x="0" y="0"/>
          <a:chExt cx="0" cy="0"/>
        </a:xfrm>
      </p:grpSpPr>
      <p:sp>
        <p:nvSpPr>
          <p:cNvPr id="235" name="Google Shape;235;g19a2df54606_4_0"/>
          <p:cNvSpPr txBox="1"/>
          <p:nvPr>
            <p:ph type="title"/>
          </p:nvPr>
        </p:nvSpPr>
        <p:spPr>
          <a:xfrm>
            <a:off x="1920239" y="532435"/>
            <a:ext cx="9718800" cy="11841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3600"/>
              <a:buNone/>
            </a:pPr>
            <a:r>
              <a:rPr lang="en-US"/>
              <a:t>Huffman Coding: Building the Huffman Tree</a:t>
            </a:r>
            <a:endParaRPr/>
          </a:p>
        </p:txBody>
      </p:sp>
      <p:sp>
        <p:nvSpPr>
          <p:cNvPr id="236" name="Google Shape;236;g19a2df54606_4_0"/>
          <p:cNvSpPr txBox="1"/>
          <p:nvPr>
            <p:ph idx="1" type="body"/>
          </p:nvPr>
        </p:nvSpPr>
        <p:spPr>
          <a:xfrm>
            <a:off x="1920246" y="1825625"/>
            <a:ext cx="6147900" cy="3969600"/>
          </a:xfrm>
          <a:prstGeom prst="rect">
            <a:avLst/>
          </a:prstGeom>
          <a:noFill/>
          <a:ln>
            <a:noFill/>
          </a:ln>
        </p:spPr>
        <p:txBody>
          <a:bodyPr anchorCtr="0" anchor="t" bIns="45700" lIns="91425" spcFirstLastPara="1" rIns="91425" wrap="square" tIns="45700">
            <a:normAutofit fontScale="92500" lnSpcReduction="10000"/>
          </a:bodyPr>
          <a:lstStyle/>
          <a:p>
            <a:pPr indent="-330200" lvl="0" marL="457200" rtl="0" algn="l">
              <a:lnSpc>
                <a:spcPct val="90000"/>
              </a:lnSpc>
              <a:spcBef>
                <a:spcPts val="1000"/>
              </a:spcBef>
              <a:spcAft>
                <a:spcPts val="0"/>
              </a:spcAft>
              <a:buSzPct val="108108"/>
              <a:buChar char="•"/>
            </a:pPr>
            <a:r>
              <a:rPr lang="en-US" sz="1600"/>
              <a:t>Assume we have a minheap with nodes a, b, and c. Their frequencies are 5, 11, and 20 respectively.</a:t>
            </a:r>
            <a:endParaRPr sz="1600"/>
          </a:p>
          <a:p>
            <a:pPr indent="-330200" lvl="0" marL="457200" rtl="0" algn="l">
              <a:lnSpc>
                <a:spcPct val="90000"/>
              </a:lnSpc>
              <a:spcBef>
                <a:spcPts val="1000"/>
              </a:spcBef>
              <a:spcAft>
                <a:spcPts val="0"/>
              </a:spcAft>
              <a:buSzPct val="108108"/>
              <a:buChar char="•"/>
            </a:pPr>
            <a:r>
              <a:rPr lang="en-US" sz="1600"/>
              <a:t>Since node a and b have the two minimum frequencies, we extract nodes a and b and create a new internal node by adding their frequencies. We add this new internal node to the minheap.</a:t>
            </a:r>
            <a:endParaRPr sz="1600"/>
          </a:p>
          <a:p>
            <a:pPr indent="-330200" lvl="0" marL="457200" rtl="0" algn="l">
              <a:lnSpc>
                <a:spcPct val="90000"/>
              </a:lnSpc>
              <a:spcBef>
                <a:spcPts val="1000"/>
              </a:spcBef>
              <a:spcAft>
                <a:spcPts val="0"/>
              </a:spcAft>
              <a:buSzPct val="108108"/>
              <a:buChar char="•"/>
            </a:pPr>
            <a:r>
              <a:rPr lang="en-US" sz="1600"/>
              <a:t>Now the minheap only has the newly created internal node and node c. We extract the internal node and node c and create a new internal node by adding the frequencies of the extracted node as previously mentioned.</a:t>
            </a:r>
            <a:endParaRPr sz="1600"/>
          </a:p>
          <a:p>
            <a:pPr indent="-330200" lvl="0" marL="457200" rtl="0" algn="l">
              <a:lnSpc>
                <a:spcPct val="90000"/>
              </a:lnSpc>
              <a:spcBef>
                <a:spcPts val="1000"/>
              </a:spcBef>
              <a:spcAft>
                <a:spcPts val="0"/>
              </a:spcAft>
              <a:buSzPct val="108108"/>
              <a:buChar char="•"/>
            </a:pPr>
            <a:r>
              <a:rPr lang="en-US" sz="1600"/>
              <a:t>Now the minheap only has the newly created internal node with frequency 36. Thus, we can stop and we have our final root node and have built the tree.</a:t>
            </a:r>
            <a:endParaRPr sz="1600"/>
          </a:p>
          <a:p>
            <a:pPr indent="-330200" lvl="0" marL="457200" rtl="0" algn="l">
              <a:lnSpc>
                <a:spcPct val="90000"/>
              </a:lnSpc>
              <a:spcBef>
                <a:spcPts val="1000"/>
              </a:spcBef>
              <a:spcAft>
                <a:spcPts val="1000"/>
              </a:spcAft>
              <a:buSzPct val="108108"/>
              <a:buChar char="•"/>
            </a:pPr>
            <a:r>
              <a:rPr lang="en-US" sz="1600"/>
              <a:t>To generate the Huffman codes, we utilize a recursive method that traverses the tree that we just made. Each time we move to the left, we add a 0 to the code string. Every time we traverse to the right, we add a 1 to the right code string. This occurs until we reach a node in the tree that has no children.</a:t>
            </a:r>
            <a:endParaRPr sz="1600"/>
          </a:p>
        </p:txBody>
      </p:sp>
      <p:pic>
        <p:nvPicPr>
          <p:cNvPr id="237" name="Google Shape;237;g19a2df54606_4_0"/>
          <p:cNvPicPr preferRelativeResize="0"/>
          <p:nvPr/>
        </p:nvPicPr>
        <p:blipFill rotWithShape="1">
          <a:blip r:embed="rId3">
            <a:alphaModFix/>
          </a:blip>
          <a:srcRect b="0" l="0" r="0" t="0"/>
          <a:stretch/>
        </p:blipFill>
        <p:spPr>
          <a:xfrm>
            <a:off x="8220546" y="1868935"/>
            <a:ext cx="3819054" cy="3023179"/>
          </a:xfrm>
          <a:prstGeom prst="rect">
            <a:avLst/>
          </a:prstGeom>
          <a:noFill/>
          <a:ln>
            <a:noFill/>
          </a:ln>
        </p:spPr>
      </p:pic>
      <p:sp>
        <p:nvSpPr>
          <p:cNvPr id="238" name="Google Shape;238;g19a2df54606_4_0"/>
          <p:cNvSpPr txBox="1"/>
          <p:nvPr/>
        </p:nvSpPr>
        <p:spPr>
          <a:xfrm>
            <a:off x="8265025" y="5018050"/>
            <a:ext cx="37191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chemeClr val="lt1"/>
                </a:solidFill>
                <a:latin typeface="Arial"/>
                <a:ea typeface="Arial"/>
                <a:cs typeface="Arial"/>
                <a:sym typeface="Arial"/>
              </a:rPr>
              <a:t>Figure shows Huffman tree.</a:t>
            </a:r>
            <a:endParaRPr b="0" i="0" sz="1400" u="none" cap="none" strike="noStrike">
              <a:solidFill>
                <a:schemeClr val="lt1"/>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Custom 2">
      <a:dk1>
        <a:srgbClr val="000000"/>
      </a:dk1>
      <a:lt1>
        <a:srgbClr val="FFFFFF"/>
      </a:lt1>
      <a:dk2>
        <a:srgbClr val="44546A"/>
      </a:dk2>
      <a:lt2>
        <a:srgbClr val="E7E6E6"/>
      </a:lt2>
      <a:accent1>
        <a:srgbClr val="071F3E"/>
      </a:accent1>
      <a:accent2>
        <a:srgbClr val="C4960B"/>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2019-06-25T19:12:02Z</dcterms:created>
  <dc:creator>Oscar Negret</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