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9467" autoAdjust="0"/>
  </p:normalViewPr>
  <p:slideViewPr>
    <p:cSldViewPr snapToGrid="0">
      <p:cViewPr varScale="1">
        <p:scale>
          <a:sx n="99" d="100"/>
          <a:sy n="99" d="100"/>
        </p:scale>
        <p:origin x="10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0D3370-96AF-4203-AFD1-ECC8FEC1C72D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B13F28-7915-453B-8428-5E50ED41B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735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Hunter Badillo, Lead, Senior Design Project</a:t>
            </a:r>
            <a:endParaRPr dirty="0"/>
          </a:p>
        </p:txBody>
      </p:sp>
      <p:sp>
        <p:nvSpPr>
          <p:cNvPr id="262" name="Google Shape;26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136da648cca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Google Shape;366;g136da648cca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02" name="Google Shape;40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08" name="Google Shape;40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14" name="Google Shape;41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69" name="Google Shape;2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So todays modern world has many </a:t>
            </a:r>
            <a:r>
              <a:rPr lang="en-US" dirty="0" err="1"/>
              <a:t>many</a:t>
            </a:r>
            <a:r>
              <a:rPr lang="en-US" dirty="0"/>
              <a:t> different avenues for communication. We have dozens of different social medias and messaging applications that try to shorten the distance from person to person. Community-</a:t>
            </a:r>
            <a:r>
              <a:rPr lang="en-US" dirty="0" err="1"/>
              <a:t>Connect’s</a:t>
            </a:r>
            <a:r>
              <a:rPr lang="en-US" dirty="0"/>
              <a:t> main purpose is to be a centralized location for people in their community to find news and resources that are essential to the people of that community.  Community-Connect is a one stop shop for people to engage with other locals during times of crisis</a:t>
            </a:r>
            <a:endParaRPr dirty="0"/>
          </a:p>
        </p:txBody>
      </p:sp>
      <p:sp>
        <p:nvSpPr>
          <p:cNvPr id="276" name="Google Shape;27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90" name="Google Shape;29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96" name="Google Shape;29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13" name="Google Shape;31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20" name="Google Shape;32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26" name="Google Shape;32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56" name="Google Shape;35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ll-out Slide">
  <p:cSld name="Call-out Slide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7"/>
          <p:cNvSpPr txBox="1">
            <a:spLocks noGrp="1"/>
          </p:cNvSpPr>
          <p:nvPr>
            <p:ph type="body" idx="1"/>
          </p:nvPr>
        </p:nvSpPr>
        <p:spPr>
          <a:xfrm>
            <a:off x="2994075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L="609585" lvl="0" indent="-304792" algn="ctr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3600">
                <a:solidFill>
                  <a:schemeClr val="lt1"/>
                </a:solidFill>
              </a:defRPr>
            </a:lvl1pPr>
            <a:lvl2pPr marL="1219170" lvl="1" indent="-304792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467"/>
            </a:lvl2pPr>
            <a:lvl3pPr marL="1828754" lvl="2" indent="-304792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1200"/>
            </a:lvl3pPr>
            <a:lvl4pPr marL="2438339" lvl="3" indent="-304792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1067"/>
            </a:lvl4pPr>
            <a:lvl5pPr marL="3047924" lvl="4" indent="-304792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1067"/>
            </a:lvl5pPr>
            <a:lvl6pPr marL="3657509" lvl="5" indent="-304792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1067"/>
            </a:lvl6pPr>
            <a:lvl7pPr marL="4267093" lvl="6" indent="-304792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1067"/>
            </a:lvl7pPr>
            <a:lvl8pPr marL="4876678" lvl="7" indent="-304792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1067"/>
            </a:lvl8pPr>
            <a:lvl9pPr marL="5486263" lvl="8" indent="-304792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1067"/>
            </a:lvl9pPr>
          </a:lstStyle>
          <a:p>
            <a:endParaRPr/>
          </a:p>
        </p:txBody>
      </p:sp>
      <p:sp>
        <p:nvSpPr>
          <p:cNvPr id="96" name="Google Shape;96;p27"/>
          <p:cNvSpPr txBox="1"/>
          <p:nvPr/>
        </p:nvSpPr>
        <p:spPr>
          <a:xfrm>
            <a:off x="7260223" y="6475545"/>
            <a:ext cx="4685839" cy="235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933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27"/>
          <p:cNvSpPr txBox="1"/>
          <p:nvPr/>
        </p:nvSpPr>
        <p:spPr>
          <a:xfrm>
            <a:off x="245942" y="6483240"/>
            <a:ext cx="4685839" cy="235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933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ixed Background 2">
  <p:cSld name="Mixed Background 2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5" name="Google Shape;75;p26" descr="A blue sky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26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290" y="5713629"/>
            <a:ext cx="1217551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26"/>
          <p:cNvSpPr txBox="1">
            <a:spLocks noGrp="1"/>
          </p:cNvSpPr>
          <p:nvPr>
            <p:ph type="body" idx="1"/>
          </p:nvPr>
        </p:nvSpPr>
        <p:spPr>
          <a:xfrm>
            <a:off x="545290" y="1852475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609585" lvl="0" indent="-423323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867">
                <a:solidFill>
                  <a:srgbClr val="3F3F3F"/>
                </a:solidFill>
              </a:defRPr>
            </a:lvl1pPr>
            <a:lvl2pPr marL="1219170" lvl="1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867">
                <a:solidFill>
                  <a:srgbClr val="3F3F3F"/>
                </a:solidFill>
              </a:defRPr>
            </a:lvl2pPr>
            <a:lvl3pPr marL="1828754" lvl="2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867">
                <a:solidFill>
                  <a:srgbClr val="3F3F3F"/>
                </a:solidFill>
              </a:defRPr>
            </a:lvl3pPr>
            <a:lvl4pPr marL="2438339" lvl="3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867">
                <a:solidFill>
                  <a:srgbClr val="3F3F3F"/>
                </a:solidFill>
              </a:defRPr>
            </a:lvl4pPr>
            <a:lvl5pPr marL="3047924" lvl="4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867">
                <a:solidFill>
                  <a:srgbClr val="3F3F3F"/>
                </a:solidFill>
              </a:defRPr>
            </a:lvl5pPr>
            <a:lvl6pPr marL="3657509" lvl="5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26"/>
          <p:cNvSpPr txBox="1">
            <a:spLocks noGrp="1"/>
          </p:cNvSpPr>
          <p:nvPr>
            <p:ph type="title"/>
          </p:nvPr>
        </p:nvSpPr>
        <p:spPr>
          <a:xfrm>
            <a:off x="545290" y="1039191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grpSp>
        <p:nvGrpSpPr>
          <p:cNvPr id="79" name="Google Shape;79;p26"/>
          <p:cNvGrpSpPr/>
          <p:nvPr/>
        </p:nvGrpSpPr>
        <p:grpSpPr>
          <a:xfrm rot="10800000">
            <a:off x="11087461" y="5596088"/>
            <a:ext cx="522583" cy="530385"/>
            <a:chOff x="2645664" y="2011680"/>
            <a:chExt cx="735606" cy="746592"/>
          </a:xfrm>
        </p:grpSpPr>
        <p:sp>
          <p:nvSpPr>
            <p:cNvPr id="80" name="Google Shape;80;p26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2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2" name="Google Shape;82;p26"/>
          <p:cNvGrpSpPr/>
          <p:nvPr/>
        </p:nvGrpSpPr>
        <p:grpSpPr>
          <a:xfrm rot="10800000" flipH="1">
            <a:off x="5539550" y="5593684"/>
            <a:ext cx="522583" cy="530385"/>
            <a:chOff x="2645664" y="2011680"/>
            <a:chExt cx="735606" cy="746592"/>
          </a:xfrm>
        </p:grpSpPr>
        <p:sp>
          <p:nvSpPr>
            <p:cNvPr id="83" name="Google Shape;83;p26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84;p2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5" name="Google Shape;85;p26"/>
          <p:cNvGrpSpPr/>
          <p:nvPr/>
        </p:nvGrpSpPr>
        <p:grpSpPr>
          <a:xfrm>
            <a:off x="5540615" y="745362"/>
            <a:ext cx="522583" cy="530385"/>
            <a:chOff x="2645664" y="2011680"/>
            <a:chExt cx="735606" cy="746592"/>
          </a:xfrm>
        </p:grpSpPr>
        <p:sp>
          <p:nvSpPr>
            <p:cNvPr id="86" name="Google Shape;86;p26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2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8" name="Google Shape;88;p26"/>
          <p:cNvGrpSpPr/>
          <p:nvPr/>
        </p:nvGrpSpPr>
        <p:grpSpPr>
          <a:xfrm flipH="1">
            <a:off x="11087461" y="742130"/>
            <a:ext cx="522583" cy="530385"/>
            <a:chOff x="2645664" y="2011680"/>
            <a:chExt cx="735606" cy="746592"/>
          </a:xfrm>
        </p:grpSpPr>
        <p:sp>
          <p:nvSpPr>
            <p:cNvPr id="89" name="Google Shape;89;p26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2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1" name="Google Shape;91;p26"/>
          <p:cNvSpPr txBox="1">
            <a:spLocks noGrp="1"/>
          </p:cNvSpPr>
          <p:nvPr>
            <p:ph type="body" idx="2"/>
          </p:nvPr>
        </p:nvSpPr>
        <p:spPr>
          <a:xfrm>
            <a:off x="6490347" y="1852475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609585" lvl="0" indent="-423323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867">
                <a:solidFill>
                  <a:schemeClr val="lt1"/>
                </a:solidFill>
              </a:defRPr>
            </a:lvl1pPr>
            <a:lvl2pPr marL="1219170" lvl="1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867">
                <a:solidFill>
                  <a:schemeClr val="lt1"/>
                </a:solidFill>
              </a:defRPr>
            </a:lvl2pPr>
            <a:lvl3pPr marL="1828754" lvl="2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867">
                <a:solidFill>
                  <a:schemeClr val="lt1"/>
                </a:solidFill>
              </a:defRPr>
            </a:lvl3pPr>
            <a:lvl4pPr marL="2438339" lvl="3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867">
                <a:solidFill>
                  <a:schemeClr val="lt1"/>
                </a:solidFill>
              </a:defRPr>
            </a:lvl4pPr>
            <a:lvl5pPr marL="3047924" lvl="4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867">
                <a:solidFill>
                  <a:schemeClr val="lt1"/>
                </a:solidFill>
              </a:defRPr>
            </a:lvl5pPr>
            <a:lvl6pPr marL="3657509" lvl="5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26"/>
          <p:cNvSpPr txBox="1"/>
          <p:nvPr/>
        </p:nvSpPr>
        <p:spPr>
          <a:xfrm>
            <a:off x="6382562" y="222721"/>
            <a:ext cx="4492751" cy="235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933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26"/>
          <p:cNvSpPr txBox="1"/>
          <p:nvPr/>
        </p:nvSpPr>
        <p:spPr>
          <a:xfrm>
            <a:off x="5364985" y="6473301"/>
            <a:ext cx="6527899" cy="235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933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ft Bar Slide 2">
  <p:cSld name="Left Bar Slide 2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24"/>
          <p:cNvSpPr txBox="1">
            <a:spLocks noGrp="1"/>
          </p:cNvSpPr>
          <p:nvPr>
            <p:ph type="body" idx="1"/>
          </p:nvPr>
        </p:nvSpPr>
        <p:spPr>
          <a:xfrm>
            <a:off x="3282203" y="1788667"/>
            <a:ext cx="7929604" cy="4175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609585" lvl="0" indent="-423323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867">
                <a:solidFill>
                  <a:srgbClr val="3F3F3F"/>
                </a:solidFill>
              </a:defRPr>
            </a:lvl1pPr>
            <a:lvl2pPr marL="1219170" lvl="1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867">
                <a:solidFill>
                  <a:srgbClr val="3F3F3F"/>
                </a:solidFill>
              </a:defRPr>
            </a:lvl2pPr>
            <a:lvl3pPr marL="1828754" lvl="2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867">
                <a:solidFill>
                  <a:srgbClr val="3F3F3F"/>
                </a:solidFill>
              </a:defRPr>
            </a:lvl3pPr>
            <a:lvl4pPr marL="2438339" lvl="3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867">
                <a:solidFill>
                  <a:srgbClr val="3F3F3F"/>
                </a:solidFill>
              </a:defRPr>
            </a:lvl4pPr>
            <a:lvl5pPr marL="3047924" lvl="4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867">
                <a:solidFill>
                  <a:srgbClr val="3F3F3F"/>
                </a:solidFill>
              </a:defRPr>
            </a:lvl5pPr>
            <a:lvl6pPr marL="3657509" lvl="5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24"/>
          <p:cNvSpPr txBox="1">
            <a:spLocks noGrp="1"/>
          </p:cNvSpPr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pic>
        <p:nvPicPr>
          <p:cNvPr id="44" name="Google Shape;44;p24" descr="A blue sky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1"/>
            <a:ext cx="246579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24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290" y="5713629"/>
            <a:ext cx="1217551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" name="Google Shape;46;p24"/>
          <p:cNvGrpSpPr/>
          <p:nvPr/>
        </p:nvGrpSpPr>
        <p:grpSpPr>
          <a:xfrm>
            <a:off x="2393881" y="1"/>
            <a:ext cx="9798121" cy="6889337"/>
            <a:chOff x="2421466" y="-1"/>
            <a:chExt cx="9810796" cy="6874007"/>
          </a:xfrm>
        </p:grpSpPr>
        <p:sp>
          <p:nvSpPr>
            <p:cNvPr id="47" name="Google Shape;47;p24"/>
            <p:cNvSpPr/>
            <p:nvPr/>
          </p:nvSpPr>
          <p:spPr>
            <a:xfrm rot="-5400000" flipH="1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24"/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9;p24"/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50;p24"/>
            <p:cNvSpPr/>
            <p:nvPr/>
          </p:nvSpPr>
          <p:spPr>
            <a:xfrm rot="-5400000" flipH="1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1" name="Google Shape;51;p24"/>
          <p:cNvSpPr txBox="1"/>
          <p:nvPr/>
        </p:nvSpPr>
        <p:spPr>
          <a:xfrm>
            <a:off x="5418161" y="6483240"/>
            <a:ext cx="6527899" cy="235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933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ft Bar Slide 1">
  <p:cSld name="Left Bar Slide 1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1" name="Google Shape;31;p23"/>
          <p:cNvGrpSpPr/>
          <p:nvPr/>
        </p:nvGrpSpPr>
        <p:grpSpPr>
          <a:xfrm rot="10800000" flipH="1">
            <a:off x="11185081" y="298640"/>
            <a:ext cx="735607" cy="746592"/>
            <a:chOff x="10666920" y="5421408"/>
            <a:chExt cx="735606" cy="746592"/>
          </a:xfrm>
        </p:grpSpPr>
        <p:sp>
          <p:nvSpPr>
            <p:cNvPr id="32" name="Google Shape;32;p23"/>
            <p:cNvSpPr/>
            <p:nvPr/>
          </p:nvSpPr>
          <p:spPr>
            <a:xfrm rot="5400000" flipH="1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23"/>
            <p:cNvSpPr/>
            <p:nvPr/>
          </p:nvSpPr>
          <p:spPr>
            <a:xfrm rot="10800000" flipH="1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" name="Google Shape;34;p23"/>
          <p:cNvSpPr txBox="1">
            <a:spLocks noGrp="1"/>
          </p:cNvSpPr>
          <p:nvPr>
            <p:ph type="body" idx="1"/>
          </p:nvPr>
        </p:nvSpPr>
        <p:spPr>
          <a:xfrm>
            <a:off x="3282203" y="1788669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609585" lvl="0" indent="-423323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867">
                <a:solidFill>
                  <a:srgbClr val="3F3F3F"/>
                </a:solidFill>
              </a:defRPr>
            </a:lvl1pPr>
            <a:lvl2pPr marL="1219170" lvl="1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867">
                <a:solidFill>
                  <a:srgbClr val="3F3F3F"/>
                </a:solidFill>
              </a:defRPr>
            </a:lvl2pPr>
            <a:lvl3pPr marL="1828754" lvl="2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867">
                <a:solidFill>
                  <a:srgbClr val="3F3F3F"/>
                </a:solidFill>
              </a:defRPr>
            </a:lvl3pPr>
            <a:lvl4pPr marL="2438339" lvl="3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867">
                <a:solidFill>
                  <a:srgbClr val="3F3F3F"/>
                </a:solidFill>
              </a:defRPr>
            </a:lvl4pPr>
            <a:lvl5pPr marL="3047924" lvl="4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867">
                <a:solidFill>
                  <a:srgbClr val="3F3F3F"/>
                </a:solidFill>
              </a:defRPr>
            </a:lvl5pPr>
            <a:lvl6pPr marL="3657509" lvl="5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23"/>
          <p:cNvSpPr txBox="1"/>
          <p:nvPr/>
        </p:nvSpPr>
        <p:spPr>
          <a:xfrm>
            <a:off x="3282203" y="894072"/>
            <a:ext cx="6105637" cy="721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2400"/>
              <a:buFont typeface="Arial"/>
              <a:buNone/>
            </a:pPr>
            <a:endParaRPr sz="3200" b="0" i="0" u="none" strike="noStrike" cap="none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23"/>
          <p:cNvSpPr txBox="1">
            <a:spLocks noGrp="1"/>
          </p:cNvSpPr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pic>
        <p:nvPicPr>
          <p:cNvPr id="37" name="Google Shape;37;p23" descr="A blue sky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2"/>
            <a:ext cx="2465799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38;p23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290" y="5713629"/>
            <a:ext cx="1217551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23"/>
          <p:cNvSpPr txBox="1"/>
          <p:nvPr/>
        </p:nvSpPr>
        <p:spPr>
          <a:xfrm>
            <a:off x="5418161" y="6483240"/>
            <a:ext cx="6527899" cy="235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933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Slide 1">
  <p:cSld name="Photo Slide 1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2"/>
          <p:cNvSpPr>
            <a:spLocks noGrp="1"/>
          </p:cNvSpPr>
          <p:nvPr>
            <p:ph type="pic" idx="2"/>
          </p:nvPr>
        </p:nvSpPr>
        <p:spPr>
          <a:xfrm flipH="1">
            <a:off x="3721834" y="880678"/>
            <a:ext cx="7988143" cy="5366009"/>
          </a:xfrm>
          <a:prstGeom prst="corner">
            <a:avLst>
              <a:gd name="adj1" fmla="val 57242"/>
              <a:gd name="adj2" fmla="val 95740"/>
            </a:avLst>
          </a:prstGeom>
          <a:noFill/>
          <a:ln>
            <a:noFill/>
          </a:ln>
        </p:spPr>
      </p:sp>
      <p:sp>
        <p:nvSpPr>
          <p:cNvPr id="20" name="Google Shape;20;p22"/>
          <p:cNvSpPr txBox="1">
            <a:spLocks noGrp="1"/>
          </p:cNvSpPr>
          <p:nvPr>
            <p:ph type="body" idx="1"/>
          </p:nvPr>
        </p:nvSpPr>
        <p:spPr>
          <a:xfrm>
            <a:off x="839788" y="2951929"/>
            <a:ext cx="2469469" cy="3041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609585" lvl="0" indent="-304792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600"/>
            </a:lvl1pPr>
            <a:lvl2pPr marL="1219170" lvl="1" indent="-304792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467"/>
            </a:lvl2pPr>
            <a:lvl3pPr marL="1828754" lvl="2" indent="-304792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1200"/>
            </a:lvl3pPr>
            <a:lvl4pPr marL="2438339" lvl="3" indent="-304792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1067"/>
            </a:lvl4pPr>
            <a:lvl5pPr marL="3047924" lvl="4" indent="-304792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1067"/>
            </a:lvl5pPr>
            <a:lvl6pPr marL="3657509" lvl="5" indent="-304792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1067"/>
            </a:lvl6pPr>
            <a:lvl7pPr marL="4267093" lvl="6" indent="-304792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1067"/>
            </a:lvl7pPr>
            <a:lvl8pPr marL="4876678" lvl="7" indent="-304792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1067"/>
            </a:lvl8pPr>
            <a:lvl9pPr marL="5486263" lvl="8" indent="-304792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1067"/>
            </a:lvl9pPr>
          </a:lstStyle>
          <a:p>
            <a:endParaRPr/>
          </a:p>
        </p:txBody>
      </p:sp>
      <p:sp>
        <p:nvSpPr>
          <p:cNvPr id="21" name="Google Shape;21;p22"/>
          <p:cNvSpPr txBox="1">
            <a:spLocks noGrp="1"/>
          </p:cNvSpPr>
          <p:nvPr>
            <p:ph type="title"/>
          </p:nvPr>
        </p:nvSpPr>
        <p:spPr>
          <a:xfrm>
            <a:off x="839789" y="748430"/>
            <a:ext cx="4720887" cy="1854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pic>
        <p:nvPicPr>
          <p:cNvPr id="22" name="Google Shape;22;p22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07655" y="6123851"/>
            <a:ext cx="1217551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" name="Google Shape;23;p22"/>
          <p:cNvGrpSpPr/>
          <p:nvPr/>
        </p:nvGrpSpPr>
        <p:grpSpPr>
          <a:xfrm>
            <a:off x="3721835" y="773553"/>
            <a:ext cx="7988141" cy="2408473"/>
            <a:chOff x="3673920" y="736031"/>
            <a:chExt cx="7988141" cy="2408473"/>
          </a:xfrm>
        </p:grpSpPr>
        <p:sp>
          <p:nvSpPr>
            <p:cNvPr id="24" name="Google Shape;24;p22"/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25;p22"/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26;p22"/>
            <p:cNvSpPr/>
            <p:nvPr/>
          </p:nvSpPr>
          <p:spPr>
            <a:xfrm rot="-54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7;p22"/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" name="Google Shape;28;p22"/>
          <p:cNvSpPr txBox="1"/>
          <p:nvPr/>
        </p:nvSpPr>
        <p:spPr>
          <a:xfrm>
            <a:off x="7260223" y="6475545"/>
            <a:ext cx="4685839" cy="235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933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1"/>
          <p:cNvSpPr txBox="1">
            <a:spLocks noGrp="1"/>
          </p:cNvSpPr>
          <p:nvPr>
            <p:ph type="body" idx="1"/>
          </p:nvPr>
        </p:nvSpPr>
        <p:spPr>
          <a:xfrm>
            <a:off x="1590222" y="1939926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609585" lvl="0" indent="-304792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/>
            </a:lvl1pPr>
            <a:lvl2pPr marL="1219170" lvl="1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2pPr>
            <a:lvl3pPr marL="1828754" lvl="2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3pPr>
            <a:lvl4pPr marL="2438339" lvl="3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4pPr>
            <a:lvl5pPr marL="3047924" lvl="4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5pPr>
            <a:lvl6pPr marL="3657509" lvl="5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21"/>
          <p:cNvSpPr txBox="1">
            <a:spLocks noGrp="1"/>
          </p:cNvSpPr>
          <p:nvPr>
            <p:ph type="title"/>
          </p:nvPr>
        </p:nvSpPr>
        <p:spPr>
          <a:xfrm>
            <a:off x="1590222" y="470311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pic>
        <p:nvPicPr>
          <p:cNvPr id="15" name="Google Shape;15;p21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28511" y="219327"/>
            <a:ext cx="1217551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21"/>
          <p:cNvSpPr txBox="1"/>
          <p:nvPr/>
        </p:nvSpPr>
        <p:spPr>
          <a:xfrm>
            <a:off x="7260219" y="6473301"/>
            <a:ext cx="4685839" cy="235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933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21"/>
          <p:cNvSpPr txBox="1"/>
          <p:nvPr/>
        </p:nvSpPr>
        <p:spPr>
          <a:xfrm>
            <a:off x="245942" y="6483240"/>
            <a:ext cx="4685839" cy="235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933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/>
          <p:nvPr/>
        </p:nvSpPr>
        <p:spPr>
          <a:xfrm>
            <a:off x="4064295" y="418472"/>
            <a:ext cx="4072935" cy="261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1067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20"/>
          <p:cNvSpPr txBox="1">
            <a:spLocks noGrp="1"/>
          </p:cNvSpPr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  <a:defRPr sz="27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8" name="Google Shape;8;p19" descr="A blue sky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0" y="3061"/>
            <a:ext cx="12192000" cy="685494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6" r:id="rId1"/>
    <p:sldLayoutId id="2147483655" r:id="rId2"/>
    <p:sldLayoutId id="2147483653" r:id="rId3"/>
    <p:sldLayoutId id="2147483652" r:id="rId4"/>
    <p:sldLayoutId id="2147483651" r:id="rId5"/>
    <p:sldLayoutId id="2147483650" r:id="rId6"/>
    <p:sldLayoutId id="2147483649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ty-connect.fiu.edu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"/>
          <p:cNvSpPr txBox="1">
            <a:spLocks noGrp="1"/>
          </p:cNvSpPr>
          <p:nvPr>
            <p:ph type="title"/>
          </p:nvPr>
        </p:nvSpPr>
        <p:spPr>
          <a:xfrm>
            <a:off x="1603726" y="3934994"/>
            <a:ext cx="8984543" cy="895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</a:pPr>
            <a:r>
              <a:rPr lang="en" sz="2800" dirty="0">
                <a:solidFill>
                  <a:schemeClr val="bg1"/>
                </a:solidFill>
              </a:rPr>
              <a:t>Community Connect</a:t>
            </a:r>
            <a:endParaRPr sz="2800" dirty="0">
              <a:solidFill>
                <a:schemeClr val="bg1"/>
              </a:solidFill>
            </a:endParaRPr>
          </a:p>
        </p:txBody>
      </p:sp>
      <p:pic>
        <p:nvPicPr>
          <p:cNvPr id="265" name="Google Shape;265;p1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66604" y="2240269"/>
            <a:ext cx="4658793" cy="895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29433" y="5782767"/>
            <a:ext cx="1333136" cy="7636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37B5A7D-84AB-22ED-43A8-51E67AF8C2BD}"/>
              </a:ext>
            </a:extLst>
          </p:cNvPr>
          <p:cNvSpPr txBox="1"/>
          <p:nvPr/>
        </p:nvSpPr>
        <p:spPr>
          <a:xfrm>
            <a:off x="4742505" y="4830917"/>
            <a:ext cx="2706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Fall 2022</a:t>
            </a:r>
          </a:p>
        </p:txBody>
      </p:sp>
    </p:spTree>
    <p:extLst>
      <p:ext uri="{BB962C8B-B14F-4D97-AF65-F5344CB8AC3E}">
        <p14:creationId xmlns:p14="http://schemas.microsoft.com/office/powerpoint/2010/main" val="8005200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136da648cca_0_1"/>
          <p:cNvSpPr txBox="1">
            <a:spLocks noGrp="1"/>
          </p:cNvSpPr>
          <p:nvPr>
            <p:ph type="body" idx="1"/>
          </p:nvPr>
        </p:nvSpPr>
        <p:spPr>
          <a:xfrm>
            <a:off x="545300" y="1852469"/>
            <a:ext cx="3802800" cy="2402000"/>
          </a:xfrm>
          <a:prstGeom prst="rect">
            <a:avLst/>
          </a:prstGeom>
        </p:spPr>
        <p:txBody>
          <a:bodyPr spcFirstLastPara="1" wrap="square" lIns="91433" tIns="45700" rIns="91433" bIns="45700" anchor="t" anchorCtr="0">
            <a:normAutofit fontScale="85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1067"/>
              </a:spcBef>
              <a:spcAft>
                <a:spcPts val="0"/>
              </a:spcAft>
              <a:buNone/>
            </a:pPr>
            <a:r>
              <a:rPr lang="en" dirty="0"/>
              <a:t>Users can create posts to start conversations with other users in the community. People can comment and read other users posts through the new forum page.</a:t>
            </a:r>
          </a:p>
          <a:p>
            <a:pPr marL="0" lvl="0" indent="0" algn="l" rtl="0">
              <a:spcBef>
                <a:spcPts val="1067"/>
              </a:spcBef>
              <a:spcAft>
                <a:spcPts val="0"/>
              </a:spcAft>
              <a:buNone/>
            </a:pPr>
            <a:endParaRPr lang="en" dirty="0"/>
          </a:p>
          <a:p>
            <a:pPr marL="0" lvl="0" indent="0" algn="l" rtl="0">
              <a:spcBef>
                <a:spcPts val="1067"/>
              </a:spcBef>
              <a:spcAft>
                <a:spcPts val="0"/>
              </a:spcAft>
              <a:buNone/>
            </a:pPr>
            <a:r>
              <a:rPr lang="en" dirty="0"/>
              <a:t>Other posts can be browsed through using a scrollbar under the “Conversations in your Community” tab</a:t>
            </a:r>
          </a:p>
          <a:p>
            <a:pPr marL="0" lvl="0" indent="0" algn="l" rtl="0">
              <a:spcBef>
                <a:spcPts val="1067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9" name="Google Shape;369;g136da648cca_0_1"/>
          <p:cNvSpPr txBox="1">
            <a:spLocks noGrp="1"/>
          </p:cNvSpPr>
          <p:nvPr>
            <p:ph type="title"/>
          </p:nvPr>
        </p:nvSpPr>
        <p:spPr>
          <a:xfrm>
            <a:off x="545289" y="1039191"/>
            <a:ext cx="3802800" cy="564000"/>
          </a:xfrm>
          <a:prstGeom prst="rect">
            <a:avLst/>
          </a:prstGeom>
        </p:spPr>
        <p:txBody>
          <a:bodyPr spcFirstLastPara="1" wrap="square" lIns="91433" tIns="45700" rIns="91433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Forums Page</a:t>
            </a:r>
            <a:endParaRPr/>
          </a:p>
        </p:txBody>
      </p:sp>
      <p:pic>
        <p:nvPicPr>
          <p:cNvPr id="371" name="Google Shape;371;g136da648cca_0_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88801" y="4254469"/>
            <a:ext cx="2356465" cy="21971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3FC1F5E8-8E86-9D31-09F8-39298C60EE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488" y="3611087"/>
            <a:ext cx="4635121" cy="2219914"/>
          </a:xfrm>
          <a:prstGeom prst="rect">
            <a:avLst/>
          </a:prstGeom>
        </p:spPr>
      </p:pic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5A1D0D3-75E4-50FD-EE47-BA026CE612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488" y="1026999"/>
            <a:ext cx="4575636" cy="220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280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6"/>
          <p:cNvSpPr txBox="1">
            <a:spLocks noGrp="1"/>
          </p:cNvSpPr>
          <p:nvPr>
            <p:ph type="body" idx="1"/>
          </p:nvPr>
        </p:nvSpPr>
        <p:spPr>
          <a:xfrm>
            <a:off x="3282203" y="1788667"/>
            <a:ext cx="7929600" cy="41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609585" lvl="0" indent="-423323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400"/>
              <a:buAutoNum type="arabicPeriod"/>
            </a:pPr>
            <a:r>
              <a:rPr lang="en-US" dirty="0"/>
              <a:t>Needed to research and learn the technologies that are being utilized (React/</a:t>
            </a:r>
            <a:r>
              <a:rPr lang="en-US" dirty="0" err="1"/>
              <a:t>NextJS</a:t>
            </a:r>
            <a:r>
              <a:rPr lang="en-US" dirty="0"/>
              <a:t>, Django, Docker, etc.). </a:t>
            </a:r>
          </a:p>
          <a:p>
            <a:pPr marL="609585" lvl="0" indent="-423323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400"/>
              <a:buAutoNum type="arabicPeriod"/>
            </a:pPr>
            <a:r>
              <a:rPr lang="en-US" dirty="0"/>
              <a:t>Needing to redo the backend database to store items that would be needed for our forum page.</a:t>
            </a:r>
          </a:p>
          <a:p>
            <a:pPr marL="609585" lvl="0" indent="-423323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400"/>
              <a:buAutoNum type="arabicPeriod"/>
            </a:pPr>
            <a:r>
              <a:rPr lang="en-US" dirty="0"/>
              <a:t>Finding a news API that would allow us to display articles on a live version of the website, while also being free to use. </a:t>
            </a:r>
          </a:p>
        </p:txBody>
      </p:sp>
      <p:sp>
        <p:nvSpPr>
          <p:cNvPr id="405" name="Google Shape;405;p16"/>
          <p:cNvSpPr txBox="1">
            <a:spLocks noGrp="1"/>
          </p:cNvSpPr>
          <p:nvPr>
            <p:ph type="title"/>
          </p:nvPr>
        </p:nvSpPr>
        <p:spPr>
          <a:xfrm>
            <a:off x="3282203" y="819848"/>
            <a:ext cx="7929600" cy="7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Challenges we faced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094719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17"/>
          <p:cNvSpPr txBox="1">
            <a:spLocks noGrp="1"/>
          </p:cNvSpPr>
          <p:nvPr>
            <p:ph type="body" idx="1"/>
          </p:nvPr>
        </p:nvSpPr>
        <p:spPr>
          <a:xfrm>
            <a:off x="3282203" y="1788667"/>
            <a:ext cx="7929600" cy="41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609585" lvl="0" indent="-423323" algn="l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ts val="1400"/>
              <a:buChar char="•"/>
            </a:pPr>
            <a:r>
              <a:rPr lang="en-US" dirty="0"/>
              <a:t>The Forum and News pages were successfully implemented</a:t>
            </a:r>
          </a:p>
          <a:p>
            <a:pPr marL="609585" lvl="0" indent="-423323" algn="l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ts val="1400"/>
              <a:buChar char="•"/>
            </a:pPr>
            <a:r>
              <a:rPr lang="en-US" dirty="0"/>
              <a:t>The backend was completely redesigned and now properly stores user’s forum posts</a:t>
            </a:r>
          </a:p>
          <a:p>
            <a:pPr marL="609585" lvl="0" indent="-423323" algn="l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ts val="1400"/>
              <a:buChar char="•"/>
            </a:pPr>
            <a:r>
              <a:rPr lang="en-US" dirty="0"/>
              <a:t>The backend now supports the saving of attachments, so that adding media to forum posts can be further developed in the future.</a:t>
            </a:r>
          </a:p>
          <a:p>
            <a:pPr marL="609585" lvl="0" indent="-423323" algn="l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ts val="1400"/>
              <a:buChar char="•"/>
            </a:pPr>
            <a:r>
              <a:rPr lang="en" dirty="0"/>
              <a:t>Other features can now be further developed according to the demands of the product owners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endParaRPr dirty="0"/>
          </a:p>
        </p:txBody>
      </p:sp>
      <p:sp>
        <p:nvSpPr>
          <p:cNvPr id="411" name="Google Shape;411;p17"/>
          <p:cNvSpPr txBox="1">
            <a:spLocks noGrp="1"/>
          </p:cNvSpPr>
          <p:nvPr>
            <p:ph type="title"/>
          </p:nvPr>
        </p:nvSpPr>
        <p:spPr>
          <a:xfrm>
            <a:off x="3282203" y="819848"/>
            <a:ext cx="7929600" cy="7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Conclusion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889464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18"/>
          <p:cNvSpPr txBox="1">
            <a:spLocks noGrp="1"/>
          </p:cNvSpPr>
          <p:nvPr>
            <p:ph type="body" idx="1"/>
          </p:nvPr>
        </p:nvSpPr>
        <p:spPr>
          <a:xfrm>
            <a:off x="3572417" y="2576951"/>
            <a:ext cx="4742400" cy="11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71"/>
              <a:buFont typeface="Arial"/>
              <a:buNone/>
            </a:pPr>
            <a:r>
              <a:rPr lang="en" sz="1360" dirty="0">
                <a:solidFill>
                  <a:schemeClr val="bg1"/>
                </a:solidFill>
              </a:rPr>
              <a:t>To visit and use our site please click on the following link:</a:t>
            </a:r>
            <a:endParaRPr sz="1360" dirty="0">
              <a:solidFill>
                <a:schemeClr val="bg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571"/>
              <a:buNone/>
            </a:pPr>
            <a:r>
              <a:rPr lang="en" sz="1360" u="sng" dirty="0">
                <a:solidFill>
                  <a:schemeClr val="hlink"/>
                </a:solidFill>
                <a:hlinkClick r:id="rId3"/>
              </a:rPr>
              <a:t>Community-connect.fiu.edu</a:t>
            </a:r>
            <a:endParaRPr sz="2107" dirty="0"/>
          </a:p>
        </p:txBody>
      </p:sp>
      <p:grpSp>
        <p:nvGrpSpPr>
          <p:cNvPr id="417" name="Google Shape;417;p18"/>
          <p:cNvGrpSpPr/>
          <p:nvPr/>
        </p:nvGrpSpPr>
        <p:grpSpPr>
          <a:xfrm>
            <a:off x="3084760" y="2399601"/>
            <a:ext cx="487681" cy="1593739"/>
            <a:chOff x="1975104" y="2011680"/>
            <a:chExt cx="487681" cy="2779777"/>
          </a:xfrm>
        </p:grpSpPr>
        <p:sp>
          <p:nvSpPr>
            <p:cNvPr id="418" name="Google Shape;418;p18"/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33" tIns="45700" rIns="91433" bIns="457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" name="Google Shape;419;p18"/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33" tIns="45700" rIns="91433" bIns="457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0" name="Google Shape;420;p18"/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33" tIns="45700" rIns="91433" bIns="457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1" name="Google Shape;421;p18"/>
          <p:cNvGrpSpPr/>
          <p:nvPr/>
        </p:nvGrpSpPr>
        <p:grpSpPr>
          <a:xfrm rot="10800000">
            <a:off x="8189329" y="2399603"/>
            <a:ext cx="487681" cy="1593739"/>
            <a:chOff x="1975104" y="2011680"/>
            <a:chExt cx="487681" cy="2779777"/>
          </a:xfrm>
        </p:grpSpPr>
        <p:sp>
          <p:nvSpPr>
            <p:cNvPr id="422" name="Google Shape;422;p18"/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33" tIns="45700" rIns="91433" bIns="457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3" name="Google Shape;423;p18"/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33" tIns="45700" rIns="91433" bIns="457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4" name="Google Shape;424;p18"/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33" tIns="45700" rIns="91433" bIns="457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25" name="Google Shape;425;p18"/>
          <p:cNvSpPr txBox="1">
            <a:spLocks noGrp="1"/>
          </p:cNvSpPr>
          <p:nvPr>
            <p:ph type="title" idx="4294967295"/>
          </p:nvPr>
        </p:nvSpPr>
        <p:spPr>
          <a:xfrm>
            <a:off x="1603793" y="754475"/>
            <a:ext cx="8984400" cy="13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</a:pPr>
            <a:r>
              <a:rPr lang="en" dirty="0">
                <a:solidFill>
                  <a:schemeClr val="bg1"/>
                </a:solidFill>
              </a:rPr>
              <a:t>Thank You!</a:t>
            </a:r>
            <a:endParaRPr dirty="0">
              <a:solidFill>
                <a:schemeClr val="bg1"/>
              </a:solidFill>
            </a:endParaRPr>
          </a:p>
        </p:txBody>
      </p:sp>
      <p:pic>
        <p:nvPicPr>
          <p:cNvPr id="426" name="Google Shape;426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86661" y="4824683"/>
            <a:ext cx="2314304" cy="1325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0310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" name="Google Shape;271;p2"/>
          <p:cNvGraphicFramePr/>
          <p:nvPr>
            <p:extLst>
              <p:ext uri="{D42A27DB-BD31-4B8C-83A1-F6EECF244321}">
                <p14:modId xmlns:p14="http://schemas.microsoft.com/office/powerpoint/2010/main" val="1856160025"/>
              </p:ext>
            </p:extLst>
          </p:nvPr>
        </p:nvGraphicFramePr>
        <p:xfrm>
          <a:off x="1859200" y="1155067"/>
          <a:ext cx="6232377" cy="32918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959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32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05387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" sz="2500" u="none" strike="noStrike" cap="none" dirty="0">
                          <a:solidFill>
                            <a:schemeClr val="lt1"/>
                          </a:solidFill>
                        </a:rPr>
                        <a:t>Team Members:</a:t>
                      </a:r>
                      <a:endParaRPr sz="2500" u="none" strike="noStrike" cap="none" dirty="0">
                        <a:solidFill>
                          <a:schemeClr val="lt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endParaRPr sz="2500" u="none" strike="noStrike" cap="none" dirty="0">
                        <a:solidFill>
                          <a:schemeClr val="lt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2000" u="none" strike="noStrike" cap="none" dirty="0">
                          <a:solidFill>
                            <a:schemeClr val="lt1"/>
                          </a:solidFill>
                        </a:rPr>
                        <a:t>Capstone 1:</a:t>
                      </a:r>
                      <a:endParaRPr sz="2000" u="none" strike="noStrike" cap="none" dirty="0">
                        <a:solidFill>
                          <a:schemeClr val="lt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endParaRPr sz="2000" u="none" strike="noStrike" cap="none" dirty="0">
                        <a:solidFill>
                          <a:srgbClr val="434343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2000" dirty="0">
                          <a:solidFill>
                            <a:schemeClr val="lt1"/>
                          </a:solidFill>
                        </a:rPr>
                        <a:t>Castor Velasquez,</a:t>
                      </a:r>
                    </a:p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2000" dirty="0">
                          <a:solidFill>
                            <a:schemeClr val="lt1"/>
                          </a:solidFill>
                        </a:rPr>
                        <a:t>Kenny Afonin,</a:t>
                      </a:r>
                    </a:p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2000" dirty="0">
                          <a:solidFill>
                            <a:schemeClr val="lt1"/>
                          </a:solidFill>
                        </a:rPr>
                        <a:t>Daniela Agueros,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  <a:tabLst/>
                        <a:defRPr/>
                      </a:pPr>
                      <a:r>
                        <a:rPr lang="en" sz="2000" dirty="0">
                          <a:solidFill>
                            <a:schemeClr val="lt1"/>
                          </a:solidFill>
                        </a:rPr>
                        <a:t>Samuel Perez,</a:t>
                      </a:r>
                    </a:p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2000" dirty="0">
                          <a:solidFill>
                            <a:schemeClr val="lt1"/>
                          </a:solidFill>
                        </a:rPr>
                        <a:t>Felix Rodriguez,</a:t>
                      </a:r>
                    </a:p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2000" dirty="0">
                          <a:solidFill>
                            <a:schemeClr val="lt1"/>
                          </a:solidFill>
                        </a:rPr>
                        <a:t>Michael Banegas,</a:t>
                      </a:r>
                    </a:p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2000" dirty="0">
                          <a:solidFill>
                            <a:schemeClr val="lt1"/>
                          </a:solidFill>
                        </a:rPr>
                        <a:t>Jasen Cadet,</a:t>
                      </a:r>
                    </a:p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2000" dirty="0">
                          <a:solidFill>
                            <a:schemeClr val="lt1"/>
                          </a:solidFill>
                        </a:rPr>
                        <a:t>Miguel Sablan</a:t>
                      </a:r>
                      <a:endParaRPr sz="2000" dirty="0">
                        <a:solidFill>
                          <a:schemeClr val="lt1"/>
                        </a:solidFill>
                      </a:endParaRPr>
                    </a:p>
                  </a:txBody>
                  <a:tcPr marL="121900" marR="121900" marT="121900" marB="1219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endParaRPr sz="1700" u="none" strike="noStrike" cap="none" dirty="0">
                        <a:solidFill>
                          <a:srgbClr val="434343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endParaRPr sz="1700" u="none" strike="noStrike" cap="none" dirty="0">
                        <a:solidFill>
                          <a:srgbClr val="434343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endParaRPr sz="1700" u="none" strike="noStrike" cap="none" dirty="0">
                        <a:solidFill>
                          <a:srgbClr val="434343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900" u="none" strike="noStrike" cap="none" dirty="0">
                          <a:solidFill>
                            <a:schemeClr val="lt1"/>
                          </a:solidFill>
                        </a:rPr>
                        <a:t>Capstone 2 / Senior Project:</a:t>
                      </a:r>
                      <a:endParaRPr sz="1900" u="none" strike="noStrike" cap="none" dirty="0">
                        <a:solidFill>
                          <a:schemeClr val="lt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endParaRPr sz="1700" u="none" strike="noStrike" cap="none" dirty="0">
                        <a:solidFill>
                          <a:srgbClr val="434343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2000" dirty="0">
                          <a:solidFill>
                            <a:schemeClr val="lt1"/>
                          </a:solidFill>
                        </a:rPr>
                        <a:t>Hunter Badillo,</a:t>
                      </a:r>
                      <a:endParaRPr sz="2000" dirty="0">
                        <a:solidFill>
                          <a:schemeClr val="lt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2000" dirty="0">
                          <a:solidFill>
                            <a:schemeClr val="lt1"/>
                          </a:solidFill>
                        </a:rPr>
                        <a:t>Zackary Santana,</a:t>
                      </a:r>
                      <a:endParaRPr sz="2000" dirty="0">
                        <a:solidFill>
                          <a:schemeClr val="lt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2000" dirty="0">
                          <a:solidFill>
                            <a:schemeClr val="lt1"/>
                          </a:solidFill>
                        </a:rPr>
                        <a:t>Natasha Rodriguez,</a:t>
                      </a:r>
                    </a:p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2000" dirty="0">
                          <a:solidFill>
                            <a:schemeClr val="lt1"/>
                          </a:solidFill>
                        </a:rPr>
                        <a:t>Eduardo Lopez,</a:t>
                      </a:r>
                    </a:p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2000" dirty="0">
                          <a:solidFill>
                            <a:schemeClr val="lt1"/>
                          </a:solidFill>
                        </a:rPr>
                        <a:t>Michael Olivero,</a:t>
                      </a:r>
                    </a:p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2000" dirty="0">
                          <a:solidFill>
                            <a:schemeClr val="lt1"/>
                          </a:solidFill>
                        </a:rPr>
                        <a:t>Miguel Ferreiro,</a:t>
                      </a:r>
                    </a:p>
                    <a:p>
                      <a:pPr marL="0" marR="0" lvl="0" indent="0" algn="l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2000" dirty="0">
                          <a:solidFill>
                            <a:schemeClr val="lt1"/>
                          </a:solidFill>
                        </a:rPr>
                        <a:t>Raul Gutierrez Niubo</a:t>
                      </a:r>
                    </a:p>
                  </a:txBody>
                  <a:tcPr marL="121900" marR="121900" marT="121900" marB="1219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2" name="Google Shape;272;p2"/>
          <p:cNvSpPr txBox="1"/>
          <p:nvPr/>
        </p:nvSpPr>
        <p:spPr>
          <a:xfrm>
            <a:off x="1859200" y="4841199"/>
            <a:ext cx="7155404" cy="861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20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Mentors: Shahin Vassigh, Biayna Bogosian, Giancarlo Perez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20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Instructor: Masoud Sadjadi</a:t>
            </a:r>
          </a:p>
        </p:txBody>
      </p:sp>
      <p:pic>
        <p:nvPicPr>
          <p:cNvPr id="273" name="Google Shape;273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06354" y="1547901"/>
            <a:ext cx="3233500" cy="42542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5704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"/>
          <p:cNvSpPr txBox="1">
            <a:spLocks noGrp="1"/>
          </p:cNvSpPr>
          <p:nvPr>
            <p:ph type="body" idx="1"/>
          </p:nvPr>
        </p:nvSpPr>
        <p:spPr>
          <a:xfrm>
            <a:off x="794981" y="3471900"/>
            <a:ext cx="5578800" cy="304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57" i="1" dirty="0">
                <a:solidFill>
                  <a:srgbClr val="FFFFFF"/>
                </a:solidFill>
              </a:rPr>
              <a:t>With Community Connect people will have a centralized location to find news and resources in their community.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57" i="1" dirty="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57" i="1" dirty="0">
                <a:solidFill>
                  <a:srgbClr val="FFFFFF"/>
                </a:solidFill>
              </a:rPr>
              <a:t>This platform had a lot of missing features. The goal was to create functional version of the News page and Forum page to increase user engagement with the website.</a:t>
            </a:r>
            <a:endParaRPr sz="1457" i="1" dirty="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endParaRPr sz="1360" dirty="0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</a:pPr>
            <a:endParaRPr dirty="0"/>
          </a:p>
        </p:txBody>
      </p:sp>
      <p:sp>
        <p:nvSpPr>
          <p:cNvPr id="279" name="Google Shape;279;p3"/>
          <p:cNvSpPr txBox="1">
            <a:spLocks noGrp="1"/>
          </p:cNvSpPr>
          <p:nvPr>
            <p:ph type="title"/>
          </p:nvPr>
        </p:nvSpPr>
        <p:spPr>
          <a:xfrm>
            <a:off x="831655" y="480296"/>
            <a:ext cx="4720800" cy="18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Problem Definition </a:t>
            </a:r>
            <a:endParaRPr/>
          </a:p>
        </p:txBody>
      </p:sp>
      <p:pic>
        <p:nvPicPr>
          <p:cNvPr id="280" name="Google Shape;280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24934" y="1290933"/>
            <a:ext cx="4803933" cy="4464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0833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5"/>
          <p:cNvSpPr txBox="1">
            <a:spLocks noGrp="1"/>
          </p:cNvSpPr>
          <p:nvPr>
            <p:ph type="body" idx="1"/>
          </p:nvPr>
        </p:nvSpPr>
        <p:spPr>
          <a:xfrm>
            <a:off x="2316151" y="1798085"/>
            <a:ext cx="9834904" cy="42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393690">
              <a:lnSpc>
                <a:spcPct val="150000"/>
              </a:lnSpc>
              <a:spcAft>
                <a:spcPts val="600"/>
              </a:spcAft>
              <a:buSzPts val="1050"/>
              <a:buFont typeface="Arial"/>
              <a:buChar char="●"/>
            </a:pPr>
            <a:r>
              <a:rPr lang="en-US" sz="1400" dirty="0">
                <a:solidFill>
                  <a:schemeClr val="dk1"/>
                </a:solidFill>
              </a:rPr>
              <a:t>SP2 - 8 pts - As a developer, I would like the News page to pull articles from the internet</a:t>
            </a:r>
            <a:endParaRPr lang="en" sz="1400" dirty="0">
              <a:solidFill>
                <a:schemeClr val="dk1"/>
              </a:solidFill>
            </a:endParaRPr>
          </a:p>
          <a:p>
            <a:pPr marL="609585" lvl="0" indent="-393690" algn="l" rt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SzPts val="1050"/>
              <a:buChar char="●"/>
            </a:pPr>
            <a:r>
              <a:rPr lang="en" sz="1400" dirty="0">
                <a:solidFill>
                  <a:schemeClr val="dk1"/>
                </a:solidFill>
              </a:rPr>
              <a:t>SP2 - 2 pts - As a developer, I would like the ‘Information Source’ header changed to a News API Citation</a:t>
            </a:r>
          </a:p>
          <a:p>
            <a:pPr marL="609585" lvl="0" indent="-393690" algn="l" rt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ts val="1050"/>
              <a:buChar char="●"/>
            </a:pPr>
            <a:r>
              <a:rPr lang="en" sz="1400" dirty="0">
                <a:solidFill>
                  <a:schemeClr val="dk1"/>
                </a:solidFill>
              </a:rPr>
              <a:t>SP2 - 5 pts  - As a developer, I would like forum posts to include a username</a:t>
            </a:r>
          </a:p>
          <a:p>
            <a:pPr marL="609585" lvl="0" indent="-393690" algn="l" rt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ts val="1050"/>
              <a:buChar char="●"/>
            </a:pPr>
            <a:r>
              <a:rPr lang="en" sz="1400" dirty="0">
                <a:solidFill>
                  <a:schemeClr val="dk1"/>
                </a:solidFill>
              </a:rPr>
              <a:t>SP3 – 4 pts – As a developer, </a:t>
            </a:r>
            <a:r>
              <a:rPr lang="en-US" sz="1400" dirty="0">
                <a:solidFill>
                  <a:schemeClr val="dk1"/>
                </a:solidFill>
              </a:rPr>
              <a:t>I</a:t>
            </a:r>
            <a:r>
              <a:rPr lang="en" sz="1400" dirty="0">
                <a:solidFill>
                  <a:schemeClr val="dk1"/>
                </a:solidFill>
              </a:rPr>
              <a:t> would like a secondary forum page for reading the content of the forum posts</a:t>
            </a:r>
          </a:p>
          <a:p>
            <a:pPr marL="609585" lvl="0" indent="-393690" algn="l" rt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ts val="1050"/>
              <a:buChar char="●"/>
            </a:pPr>
            <a:r>
              <a:rPr lang="en" sz="1400" dirty="0">
                <a:solidFill>
                  <a:schemeClr val="dk1"/>
                </a:solidFill>
              </a:rPr>
              <a:t>SP3 – 2pts – As a developer, </a:t>
            </a:r>
            <a:r>
              <a:rPr lang="en-US" sz="1400" dirty="0">
                <a:solidFill>
                  <a:schemeClr val="dk1"/>
                </a:solidFill>
              </a:rPr>
              <a:t>I</a:t>
            </a:r>
            <a:r>
              <a:rPr lang="en" sz="1400" dirty="0">
                <a:solidFill>
                  <a:schemeClr val="dk1"/>
                </a:solidFill>
              </a:rPr>
              <a:t> would like the ‘Log In’ button to say ‘Log Out’ ofter a user has logged in</a:t>
            </a:r>
          </a:p>
          <a:p>
            <a:pPr marL="609585" lvl="0" indent="-393690" algn="l" rt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ts val="1050"/>
              <a:buChar char="●"/>
            </a:pPr>
            <a:r>
              <a:rPr lang="en" sz="1400" dirty="0">
                <a:solidFill>
                  <a:schemeClr val="dk1"/>
                </a:solidFill>
              </a:rPr>
              <a:t>SP4 – 6pts – As a user </a:t>
            </a:r>
            <a:r>
              <a:rPr lang="en-US" sz="1400" dirty="0">
                <a:solidFill>
                  <a:schemeClr val="dk1"/>
                </a:solidFill>
              </a:rPr>
              <a:t>I</a:t>
            </a:r>
            <a:r>
              <a:rPr lang="en" sz="1400" dirty="0">
                <a:solidFill>
                  <a:schemeClr val="dk1"/>
                </a:solidFill>
              </a:rPr>
              <a:t> should be able to see the content of a forum post with a comment box to write comments</a:t>
            </a:r>
          </a:p>
          <a:p>
            <a:pPr marL="609585" lvl="0" indent="-393690" algn="l" rt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ts val="1050"/>
              <a:buChar char="●"/>
            </a:pPr>
            <a:r>
              <a:rPr lang="en" sz="1400" dirty="0">
                <a:solidFill>
                  <a:schemeClr val="dk1"/>
                </a:solidFill>
              </a:rPr>
              <a:t>SP5 – 8pts – As a backend dev, I should have access to consume the database via the preplanned schema to allow for endpoints</a:t>
            </a:r>
          </a:p>
          <a:p>
            <a:pPr marL="609585" lvl="0" indent="-393690" algn="l" rt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ts val="1050"/>
              <a:buChar char="●"/>
            </a:pPr>
            <a:r>
              <a:rPr lang="en" sz="1400" dirty="0">
                <a:solidFill>
                  <a:schemeClr val="dk1"/>
                </a:solidFill>
              </a:rPr>
              <a:t>SP5 – 8pts – As an end user, I should be able to use a fully functional news page</a:t>
            </a:r>
          </a:p>
          <a:p>
            <a:pPr marL="609585" lvl="0" indent="-39369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Char char="●"/>
            </a:pPr>
            <a:endParaRPr lang="en" sz="1400" dirty="0">
              <a:solidFill>
                <a:schemeClr val="dk1"/>
              </a:solidFill>
            </a:endParaRPr>
          </a:p>
          <a:p>
            <a:pPr marL="609585" lvl="0" indent="-39369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Char char="●"/>
            </a:pPr>
            <a:endParaRPr lang="en" sz="1400" dirty="0">
              <a:solidFill>
                <a:schemeClr val="dk1"/>
              </a:solidFill>
            </a:endParaRPr>
          </a:p>
          <a:p>
            <a:pPr marL="609585" lvl="0" indent="-39369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Char char="●"/>
            </a:pPr>
            <a:endParaRPr sz="1400" dirty="0">
              <a:solidFill>
                <a:schemeClr val="dk1"/>
              </a:solidFill>
            </a:endParaRPr>
          </a:p>
        </p:txBody>
      </p:sp>
      <p:sp>
        <p:nvSpPr>
          <p:cNvPr id="293" name="Google Shape;293;p5"/>
          <p:cNvSpPr txBox="1">
            <a:spLocks noGrp="1"/>
          </p:cNvSpPr>
          <p:nvPr>
            <p:ph type="title"/>
          </p:nvPr>
        </p:nvSpPr>
        <p:spPr>
          <a:xfrm>
            <a:off x="3282203" y="810315"/>
            <a:ext cx="7902800" cy="7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User Stories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20626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6"/>
          <p:cNvSpPr txBox="1">
            <a:spLocks noGrp="1"/>
          </p:cNvSpPr>
          <p:nvPr>
            <p:ph type="title"/>
          </p:nvPr>
        </p:nvSpPr>
        <p:spPr>
          <a:xfrm>
            <a:off x="3282203" y="819848"/>
            <a:ext cx="7929600" cy="7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Technologies Used </a:t>
            </a:r>
            <a:endParaRPr/>
          </a:p>
        </p:txBody>
      </p:sp>
      <p:pic>
        <p:nvPicPr>
          <p:cNvPr id="299" name="Google Shape;299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82167" y="1543574"/>
            <a:ext cx="1843741" cy="1706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12599" y="1662903"/>
            <a:ext cx="1843768" cy="1586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986300" y="1821458"/>
            <a:ext cx="1678964" cy="1086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6"/>
          <p:cNvPicPr preferRelativeResize="0"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81415" y="1677391"/>
            <a:ext cx="1405388" cy="1446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6" descr="Django Community | Django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716399" y="4113147"/>
            <a:ext cx="2283632" cy="1039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417826" y="3949744"/>
            <a:ext cx="2500685" cy="108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49EBFCF9-BE89-E130-EEA8-862430B1CA9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599" y="4049037"/>
            <a:ext cx="3716591" cy="1103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543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8"/>
          <p:cNvSpPr txBox="1">
            <a:spLocks noGrp="1"/>
          </p:cNvSpPr>
          <p:nvPr>
            <p:ph type="title"/>
          </p:nvPr>
        </p:nvSpPr>
        <p:spPr>
          <a:xfrm>
            <a:off x="3282203" y="819848"/>
            <a:ext cx="7929600" cy="7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System Design: Architecture</a:t>
            </a:r>
            <a:endParaRPr/>
          </a:p>
        </p:txBody>
      </p:sp>
      <p:pic>
        <p:nvPicPr>
          <p:cNvPr id="316" name="Google Shape;316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97028" y="1713297"/>
            <a:ext cx="5428439" cy="3989262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8"/>
          <p:cNvSpPr txBox="1"/>
          <p:nvPr/>
        </p:nvSpPr>
        <p:spPr>
          <a:xfrm>
            <a:off x="8525467" y="2649448"/>
            <a:ext cx="3298400" cy="1559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2133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system architecture represents the deployed server version. </a:t>
            </a:r>
            <a:endParaRPr sz="2133" b="0" i="0" u="none" strike="noStrike" cap="none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2133" b="0" i="0" u="none" strike="noStrike" cap="none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32147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9"/>
          <p:cNvSpPr txBox="1">
            <a:spLocks noGrp="1"/>
          </p:cNvSpPr>
          <p:nvPr>
            <p:ph type="title"/>
          </p:nvPr>
        </p:nvSpPr>
        <p:spPr>
          <a:xfrm>
            <a:off x="3282203" y="819848"/>
            <a:ext cx="7929600" cy="7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System Design: Deployment</a:t>
            </a:r>
            <a:endParaRPr/>
          </a:p>
        </p:txBody>
      </p:sp>
      <p:pic>
        <p:nvPicPr>
          <p:cNvPr id="323" name="Google Shape;323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06200" y="1775504"/>
            <a:ext cx="5914234" cy="39862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317;p8">
            <a:extLst>
              <a:ext uri="{FF2B5EF4-FFF2-40B4-BE49-F238E27FC236}">
                <a16:creationId xmlns:a16="http://schemas.microsoft.com/office/drawing/2014/main" id="{3835AB72-9F70-75BC-33AE-E3835C493825}"/>
              </a:ext>
            </a:extLst>
          </p:cNvPr>
          <p:cNvSpPr txBox="1"/>
          <p:nvPr/>
        </p:nvSpPr>
        <p:spPr>
          <a:xfrm>
            <a:off x="8820434" y="2824936"/>
            <a:ext cx="3298400" cy="18873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600"/>
            </a:pPr>
            <a:r>
              <a:rPr lang="en-US" sz="2133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website is deployed using a set of docker containers on a KFSCIS Virtual Machine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2133" b="0" i="0" u="none" strike="noStrike" cap="none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616945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10"/>
          <p:cNvSpPr txBox="1">
            <a:spLocks noGrp="1"/>
          </p:cNvSpPr>
          <p:nvPr>
            <p:ph type="title"/>
          </p:nvPr>
        </p:nvSpPr>
        <p:spPr>
          <a:xfrm>
            <a:off x="3282203" y="819848"/>
            <a:ext cx="7929600" cy="7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 dirty="0"/>
              <a:t>New Conceptual Database model implemented using Django</a:t>
            </a:r>
            <a:endParaRPr dirty="0"/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A64B7D9B-2520-AF12-F533-6F1A31D981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064" y="1757362"/>
            <a:ext cx="6744750" cy="358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635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14"/>
          <p:cNvSpPr txBox="1">
            <a:spLocks noGrp="1"/>
          </p:cNvSpPr>
          <p:nvPr>
            <p:ph type="body" idx="1"/>
          </p:nvPr>
        </p:nvSpPr>
        <p:spPr>
          <a:xfrm>
            <a:off x="545289" y="1852475"/>
            <a:ext cx="3802800" cy="2246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-US" dirty="0"/>
              <a:t>Revamped using the </a:t>
            </a:r>
            <a:r>
              <a:rPr lang="en-US" dirty="0" err="1"/>
              <a:t>NewsData</a:t>
            </a:r>
            <a:r>
              <a:rPr lang="en-US" dirty="0"/>
              <a:t> API to display up-to-date, relevant articles according to the chosen topics of interest.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endParaRPr lang="en-US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-US" dirty="0" err="1"/>
              <a:t>NewsData</a:t>
            </a:r>
            <a:r>
              <a:rPr lang="en-US" dirty="0"/>
              <a:t> allows us to pull up to 2000 articles per day free of charge.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endParaRPr dirty="0"/>
          </a:p>
          <a:p>
            <a:pPr marL="152396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endParaRPr dirty="0"/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endParaRPr dirty="0"/>
          </a:p>
        </p:txBody>
      </p:sp>
      <p:sp>
        <p:nvSpPr>
          <p:cNvPr id="360" name="Google Shape;360;p14"/>
          <p:cNvSpPr txBox="1">
            <a:spLocks noGrp="1"/>
          </p:cNvSpPr>
          <p:nvPr>
            <p:ph type="title"/>
          </p:nvPr>
        </p:nvSpPr>
        <p:spPr>
          <a:xfrm>
            <a:off x="545289" y="1039191"/>
            <a:ext cx="3802800" cy="5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Arial"/>
              <a:buNone/>
            </a:pPr>
            <a:r>
              <a:rPr lang="en"/>
              <a:t>News Page</a:t>
            </a:r>
            <a:endParaRPr/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E107004E-B905-238A-5B89-06DB7E62D1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29" y="4099254"/>
            <a:ext cx="4306529" cy="1278825"/>
          </a:xfrm>
          <a:prstGeom prst="rect">
            <a:avLst/>
          </a:prstGeom>
        </p:spPr>
      </p:pic>
      <p:pic>
        <p:nvPicPr>
          <p:cNvPr id="5" name="Picture 4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3162052B-5F29-4981-81EF-26FFB90D16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083" y="1840740"/>
            <a:ext cx="6538452" cy="3176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515864"/>
      </p:ext>
    </p:extLst>
  </p:cSld>
  <p:clrMapOvr>
    <a:masterClrMapping/>
  </p:clrMapOvr>
</p:sld>
</file>

<file path=ppt/theme/theme1.xml><?xml version="1.0" encoding="utf-8"?>
<a:theme xmlns:a="http://schemas.openxmlformats.org/drawingml/2006/main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755</TotalTime>
  <Words>676</Words>
  <Application>Microsoft Office PowerPoint</Application>
  <PresentationFormat>Widescreen</PresentationFormat>
  <Paragraphs>71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Helvetica Neue</vt:lpstr>
      <vt:lpstr>FIU Real Triumphs Template</vt:lpstr>
      <vt:lpstr>Community Connect</vt:lpstr>
      <vt:lpstr>PowerPoint Presentation</vt:lpstr>
      <vt:lpstr>Problem Definition </vt:lpstr>
      <vt:lpstr>User Stories</vt:lpstr>
      <vt:lpstr>Technologies Used </vt:lpstr>
      <vt:lpstr>System Design: Architecture</vt:lpstr>
      <vt:lpstr>System Design: Deployment</vt:lpstr>
      <vt:lpstr>New Conceptual Database model implemented using Django</vt:lpstr>
      <vt:lpstr>News Page</vt:lpstr>
      <vt:lpstr>Forums Page</vt:lpstr>
      <vt:lpstr>Challenges we faced</vt:lpstr>
      <vt:lpstr>Conclusion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Community Connect</dc:title>
  <dc:creator>Hunter Badillo</dc:creator>
  <cp:lastModifiedBy>Hunter Badillo</cp:lastModifiedBy>
  <cp:revision>5</cp:revision>
  <dcterms:created xsi:type="dcterms:W3CDTF">2022-11-23T16:47:47Z</dcterms:created>
  <dcterms:modified xsi:type="dcterms:W3CDTF">2022-11-30T01:02:52Z</dcterms:modified>
</cp:coreProperties>
</file>