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pYxfqIszh/nQNLCxcdsH09d1w9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19" name="Google Shape;19;p3"/>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3"/>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8" name="Google Shape;28;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9" name="Google Shape;29;p4"/>
          <p:cNvGrpSpPr/>
          <p:nvPr/>
        </p:nvGrpSpPr>
        <p:grpSpPr>
          <a:xfrm>
            <a:off x="41216979" y="1016360"/>
            <a:ext cx="1881303" cy="2545850"/>
            <a:chOff x="11140977" y="745237"/>
            <a:chExt cx="522582" cy="530387"/>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3" name="Google Shape;33;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5"/>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44" name="Google Shape;44;p6"/>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5" name="Google Shape;45;p6"/>
          <p:cNvGrpSpPr/>
          <p:nvPr/>
        </p:nvGrpSpPr>
        <p:grpSpPr>
          <a:xfrm>
            <a:off x="41216979" y="1016360"/>
            <a:ext cx="1881303" cy="2545850"/>
            <a:chOff x="11140977" y="745237"/>
            <a:chExt cx="522582" cy="530387"/>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9" name="Google Shape;49;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8.jpg"/><Relationship Id="rId2" Type="http://schemas.openxmlformats.org/officeDocument/2006/relationships/image" Target="../media/image12.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79" y="1016360"/>
            <a:ext cx="1881303" cy="2545850"/>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image" Target="../media/image8.png"/><Relationship Id="rId13" Type="http://schemas.openxmlformats.org/officeDocument/2006/relationships/image" Target="../media/image19.png"/><Relationship Id="rId12"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png"/><Relationship Id="rId9" Type="http://schemas.openxmlformats.org/officeDocument/2006/relationships/image" Target="../media/image6.png"/><Relationship Id="rId5" Type="http://schemas.openxmlformats.org/officeDocument/2006/relationships/image" Target="../media/image17.png"/><Relationship Id="rId6" Type="http://schemas.openxmlformats.org/officeDocument/2006/relationships/image" Target="../media/image11.png"/><Relationship Id="rId7" Type="http://schemas.openxmlformats.org/officeDocument/2006/relationships/image" Target="../media/image10.png"/><Relationship Id="rId8"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461" y="498380"/>
            <a:ext cx="246888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Arial"/>
                <a:ea typeface="Arial"/>
                <a:cs typeface="Arial"/>
                <a:sym typeface="Arial"/>
              </a:rPr>
              <a:t>Fall 2022 Capstone 2 Project</a:t>
            </a:r>
            <a:endParaRPr b="0" i="0" sz="1400" u="none" cap="none" strike="noStrike">
              <a:solidFill>
                <a:srgbClr val="000000"/>
              </a:solidFill>
              <a:latin typeface="Arial"/>
              <a:ea typeface="Arial"/>
              <a:cs typeface="Arial"/>
              <a:sym typeface="Arial"/>
            </a:endParaRPr>
          </a:p>
        </p:txBody>
      </p:sp>
      <p:sp>
        <p:nvSpPr>
          <p:cNvPr id="55" name="Google Shape;55;p1"/>
          <p:cNvSpPr txBox="1"/>
          <p:nvPr/>
        </p:nvSpPr>
        <p:spPr>
          <a:xfrm>
            <a:off x="10044703" y="6526900"/>
            <a:ext cx="5349300" cy="5478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CURRENT SYSTEM</a:t>
            </a:r>
            <a:endParaRPr b="0" i="0" sz="3550" u="none" cap="none" strike="noStrike">
              <a:solidFill>
                <a:srgbClr val="000000"/>
              </a:solidFill>
              <a:latin typeface="Arial"/>
              <a:ea typeface="Arial"/>
              <a:cs typeface="Arial"/>
              <a:sym typeface="Arial"/>
            </a:endParaRPr>
          </a:p>
        </p:txBody>
      </p:sp>
      <p:sp>
        <p:nvSpPr>
          <p:cNvPr id="56" name="Google Shape;56;p1"/>
          <p:cNvSpPr txBox="1"/>
          <p:nvPr/>
        </p:nvSpPr>
        <p:spPr>
          <a:xfrm>
            <a:off x="35853581" y="6510525"/>
            <a:ext cx="4114800" cy="5493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REQUIREMENTS</a:t>
            </a:r>
            <a:endParaRPr b="0" i="0" sz="3550" u="none" cap="none" strike="noStrike">
              <a:solidFill>
                <a:srgbClr val="000000"/>
              </a:solidFill>
              <a:latin typeface="Arial"/>
              <a:ea typeface="Arial"/>
              <a:cs typeface="Arial"/>
              <a:sym typeface="Arial"/>
            </a:endParaRPr>
          </a:p>
        </p:txBody>
      </p:sp>
      <p:sp>
        <p:nvSpPr>
          <p:cNvPr id="57" name="Google Shape;57;p1"/>
          <p:cNvSpPr txBox="1"/>
          <p:nvPr/>
        </p:nvSpPr>
        <p:spPr>
          <a:xfrm>
            <a:off x="23556205" y="13258306"/>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SYSTEM DESIGN</a:t>
            </a:r>
            <a:endParaRPr b="0" i="0" sz="3550" u="none" cap="none" strike="noStrike">
              <a:solidFill>
                <a:srgbClr val="000000"/>
              </a:solidFill>
              <a:latin typeface="Arial"/>
              <a:ea typeface="Arial"/>
              <a:cs typeface="Arial"/>
              <a:sym typeface="Arial"/>
            </a:endParaRPr>
          </a:p>
        </p:txBody>
      </p:sp>
      <p:sp>
        <p:nvSpPr>
          <p:cNvPr id="58" name="Google Shape;58;p1"/>
          <p:cNvSpPr txBox="1"/>
          <p:nvPr/>
        </p:nvSpPr>
        <p:spPr>
          <a:xfrm>
            <a:off x="10578550" y="20946994"/>
            <a:ext cx="42816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OBJECT DESIGN</a:t>
            </a:r>
            <a:endParaRPr b="0" i="0" sz="3550" u="none" cap="none" strike="noStrike">
              <a:solidFill>
                <a:srgbClr val="000000"/>
              </a:solidFill>
              <a:latin typeface="Arial"/>
              <a:ea typeface="Arial"/>
              <a:cs typeface="Arial"/>
              <a:sym typeface="Arial"/>
            </a:endParaRPr>
          </a:p>
        </p:txBody>
      </p:sp>
      <p:sp>
        <p:nvSpPr>
          <p:cNvPr id="59" name="Google Shape;59;p1"/>
          <p:cNvSpPr txBox="1"/>
          <p:nvPr/>
        </p:nvSpPr>
        <p:spPr>
          <a:xfrm>
            <a:off x="35421874" y="11261425"/>
            <a:ext cx="49782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IMPLEMENTATION</a:t>
            </a:r>
            <a:endParaRPr b="0" i="0" sz="3550" u="none" cap="none" strike="noStrike">
              <a:solidFill>
                <a:srgbClr val="000000"/>
              </a:solidFill>
              <a:latin typeface="Arial"/>
              <a:ea typeface="Arial"/>
              <a:cs typeface="Arial"/>
              <a:sym typeface="Arial"/>
            </a:endParaRPr>
          </a:p>
        </p:txBody>
      </p:sp>
      <p:sp>
        <p:nvSpPr>
          <p:cNvPr id="60" name="Google Shape;60;p1"/>
          <p:cNvSpPr txBox="1"/>
          <p:nvPr/>
        </p:nvSpPr>
        <p:spPr>
          <a:xfrm>
            <a:off x="6816436" y="2826762"/>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Course Evaluation System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81E3F"/>
              </a:buClr>
              <a:buSzPts val="10000"/>
              <a:buFont typeface="Arial"/>
              <a:buNone/>
            </a:pPr>
            <a:r>
              <a:rPr b="1" i="0" lang="en-US" sz="3500" u="none" cap="none" strike="noStrike">
                <a:solidFill>
                  <a:srgbClr val="3F3F3F"/>
                </a:solidFill>
                <a:latin typeface="Arial"/>
                <a:ea typeface="Arial"/>
                <a:cs typeface="Arial"/>
                <a:sym typeface="Arial"/>
              </a:rPr>
              <a:t>Student: Shaoting Wu</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Project Owners: Dr. </a:t>
            </a:r>
            <a:r>
              <a:rPr b="1" i="1" lang="en-US" sz="3500" u="none" cap="none" strike="noStrike">
                <a:solidFill>
                  <a:srgbClr val="3F3F3F"/>
                </a:solidFill>
                <a:latin typeface="Arial"/>
                <a:ea typeface="Arial"/>
                <a:cs typeface="Arial"/>
                <a:sym typeface="Arial"/>
              </a:rPr>
              <a:t>Nagarajan Prabakar, Eric Johnson</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61" name="Google Shape;61;p1"/>
          <p:cNvPicPr preferRelativeResize="0"/>
          <p:nvPr/>
        </p:nvPicPr>
        <p:blipFill rotWithShape="1">
          <a:blip r:embed="rId3">
            <a:alphaModFix/>
          </a:blip>
          <a:srcRect b="0" l="0" r="0" t="0"/>
          <a:stretch/>
        </p:blipFill>
        <p:spPr>
          <a:xfrm>
            <a:off x="312129" y="877426"/>
            <a:ext cx="4978299" cy="2851499"/>
          </a:xfrm>
          <a:prstGeom prst="rect">
            <a:avLst/>
          </a:prstGeom>
          <a:noFill/>
          <a:ln>
            <a:noFill/>
          </a:ln>
        </p:spPr>
      </p:pic>
      <p:sp>
        <p:nvSpPr>
          <p:cNvPr id="62" name="Google Shape;62;p1"/>
          <p:cNvSpPr txBox="1"/>
          <p:nvPr/>
        </p:nvSpPr>
        <p:spPr>
          <a:xfrm>
            <a:off x="32327525" y="14502618"/>
            <a:ext cx="11166900" cy="56337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700"/>
              <a:buFont typeface="Arial"/>
              <a:buNone/>
            </a:pPr>
            <a:r>
              <a:rPr b="0" i="0" lang="en-US" sz="3600" u="none" cap="none" strike="noStrike">
                <a:solidFill>
                  <a:srgbClr val="002060"/>
                </a:solidFill>
                <a:latin typeface="Arial"/>
                <a:ea typeface="Arial"/>
                <a:cs typeface="Arial"/>
                <a:sym typeface="Arial"/>
              </a:rPr>
              <a:t>Django and the REST Framework were used in conjunction to create a web API that is modular, more secure, and can support multiple frontend architectures. With the excellent support from the REST Framework, we were able to integrate PostgreSQL as our main database. We used React to develop our frontend because it is flexible, and allows for fast development iterations that were required when modifying the backend. We used GitHub as our version control system.</a:t>
            </a:r>
            <a:endParaRPr b="0" i="0" sz="3600" u="none" cap="none" strike="noStrike">
              <a:solidFill>
                <a:srgbClr val="002060"/>
              </a:solidFill>
              <a:latin typeface="Arial"/>
              <a:ea typeface="Arial"/>
              <a:cs typeface="Arial"/>
              <a:sym typeface="Arial"/>
            </a:endParaRPr>
          </a:p>
        </p:txBody>
      </p:sp>
      <p:pic>
        <p:nvPicPr>
          <p:cNvPr id="63" name="Google Shape;63;p1"/>
          <p:cNvPicPr preferRelativeResize="0"/>
          <p:nvPr/>
        </p:nvPicPr>
        <p:blipFill rotWithShape="1">
          <a:blip r:embed="rId4">
            <a:alphaModFix/>
          </a:blip>
          <a:srcRect b="0" l="0" r="0" t="0"/>
          <a:stretch/>
        </p:blipFill>
        <p:spPr>
          <a:xfrm>
            <a:off x="33475255" y="7708346"/>
            <a:ext cx="2537160" cy="2537160"/>
          </a:xfrm>
          <a:prstGeom prst="rect">
            <a:avLst/>
          </a:prstGeom>
          <a:noFill/>
          <a:ln>
            <a:noFill/>
          </a:ln>
        </p:spPr>
      </p:pic>
      <p:pic>
        <p:nvPicPr>
          <p:cNvPr id="64" name="Google Shape;64;p1"/>
          <p:cNvPicPr preferRelativeResize="0"/>
          <p:nvPr/>
        </p:nvPicPr>
        <p:blipFill rotWithShape="1">
          <a:blip r:embed="rId5">
            <a:alphaModFix/>
          </a:blip>
          <a:srcRect b="0" l="0" r="0" t="0"/>
          <a:stretch/>
        </p:blipFill>
        <p:spPr>
          <a:xfrm>
            <a:off x="36212505" y="7708355"/>
            <a:ext cx="3856163" cy="1037848"/>
          </a:xfrm>
          <a:prstGeom prst="rect">
            <a:avLst/>
          </a:prstGeom>
          <a:noFill/>
          <a:ln>
            <a:noFill/>
          </a:ln>
        </p:spPr>
      </p:pic>
      <p:pic>
        <p:nvPicPr>
          <p:cNvPr id="65" name="Google Shape;65;p1"/>
          <p:cNvPicPr preferRelativeResize="0"/>
          <p:nvPr/>
        </p:nvPicPr>
        <p:blipFill rotWithShape="1">
          <a:blip r:embed="rId6">
            <a:alphaModFix/>
          </a:blip>
          <a:srcRect b="0" l="0" r="0" t="0"/>
          <a:stretch/>
        </p:blipFill>
        <p:spPr>
          <a:xfrm>
            <a:off x="33607651" y="12540402"/>
            <a:ext cx="2937275" cy="1088639"/>
          </a:xfrm>
          <a:prstGeom prst="rect">
            <a:avLst/>
          </a:prstGeom>
          <a:noFill/>
          <a:ln>
            <a:noFill/>
          </a:ln>
        </p:spPr>
      </p:pic>
      <p:pic>
        <p:nvPicPr>
          <p:cNvPr id="66" name="Google Shape;66;p1"/>
          <p:cNvPicPr preferRelativeResize="0"/>
          <p:nvPr/>
        </p:nvPicPr>
        <p:blipFill rotWithShape="1">
          <a:blip r:embed="rId7">
            <a:alphaModFix/>
          </a:blip>
          <a:srcRect b="0" l="0" r="0" t="0"/>
          <a:stretch/>
        </p:blipFill>
        <p:spPr>
          <a:xfrm>
            <a:off x="36872000" y="12309991"/>
            <a:ext cx="2537175" cy="1549447"/>
          </a:xfrm>
          <a:prstGeom prst="rect">
            <a:avLst/>
          </a:prstGeom>
          <a:noFill/>
          <a:ln>
            <a:noFill/>
          </a:ln>
        </p:spPr>
      </p:pic>
      <p:pic>
        <p:nvPicPr>
          <p:cNvPr id="67" name="Google Shape;67;p1"/>
          <p:cNvPicPr preferRelativeResize="0"/>
          <p:nvPr/>
        </p:nvPicPr>
        <p:blipFill rotWithShape="1">
          <a:blip r:embed="rId8">
            <a:alphaModFix/>
          </a:blip>
          <a:srcRect b="0" l="0" r="0" t="0"/>
          <a:stretch/>
        </p:blipFill>
        <p:spPr>
          <a:xfrm>
            <a:off x="40268750" y="7626488"/>
            <a:ext cx="2537175" cy="2619019"/>
          </a:xfrm>
          <a:prstGeom prst="rect">
            <a:avLst/>
          </a:prstGeom>
          <a:noFill/>
          <a:ln>
            <a:noFill/>
          </a:ln>
        </p:spPr>
      </p:pic>
      <p:pic>
        <p:nvPicPr>
          <p:cNvPr id="68" name="Google Shape;68;p1"/>
          <p:cNvPicPr preferRelativeResize="0"/>
          <p:nvPr/>
        </p:nvPicPr>
        <p:blipFill rotWithShape="1">
          <a:blip r:embed="rId9">
            <a:alphaModFix/>
          </a:blip>
          <a:srcRect b="0" l="0" r="0" t="0"/>
          <a:stretch/>
        </p:blipFill>
        <p:spPr>
          <a:xfrm>
            <a:off x="39736261" y="12526599"/>
            <a:ext cx="3069675" cy="1116253"/>
          </a:xfrm>
          <a:prstGeom prst="rect">
            <a:avLst/>
          </a:prstGeom>
          <a:noFill/>
          <a:ln>
            <a:noFill/>
          </a:ln>
        </p:spPr>
      </p:pic>
      <p:sp>
        <p:nvSpPr>
          <p:cNvPr id="69" name="Google Shape;69;p1"/>
          <p:cNvSpPr txBox="1"/>
          <p:nvPr/>
        </p:nvSpPr>
        <p:spPr>
          <a:xfrm>
            <a:off x="10661955" y="12710493"/>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NEW SYSTEM</a:t>
            </a:r>
            <a:endParaRPr b="0" i="0" sz="3550" u="none" cap="none" strike="noStrike">
              <a:solidFill>
                <a:srgbClr val="000000"/>
              </a:solidFill>
              <a:latin typeface="Arial"/>
              <a:ea typeface="Arial"/>
              <a:cs typeface="Arial"/>
              <a:sym typeface="Arial"/>
            </a:endParaRPr>
          </a:p>
        </p:txBody>
      </p:sp>
      <p:sp>
        <p:nvSpPr>
          <p:cNvPr id="70" name="Google Shape;70;p1"/>
          <p:cNvSpPr txBox="1"/>
          <p:nvPr/>
        </p:nvSpPr>
        <p:spPr>
          <a:xfrm>
            <a:off x="34142526" y="20426800"/>
            <a:ext cx="75369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INDIVIDUAL CONTRIBUTIONS</a:t>
            </a:r>
            <a:endParaRPr b="0" i="0" sz="3550" u="none" cap="none" strike="noStrike">
              <a:solidFill>
                <a:srgbClr val="000000"/>
              </a:solidFill>
              <a:latin typeface="Arial"/>
              <a:ea typeface="Arial"/>
              <a:cs typeface="Arial"/>
              <a:sym typeface="Arial"/>
            </a:endParaRPr>
          </a:p>
        </p:txBody>
      </p:sp>
      <p:sp>
        <p:nvSpPr>
          <p:cNvPr id="71" name="Google Shape;71;p1"/>
          <p:cNvSpPr txBox="1"/>
          <p:nvPr/>
        </p:nvSpPr>
        <p:spPr>
          <a:xfrm>
            <a:off x="6921850"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is an online computer software system designed to conduct course evaluations at the end of every semester. The system provides students with a list of courses provided by the School of Computing and Information Sciences that are receiving evaluations and for which they are registered; after the evaluation period is over the system generates reports maintaining the participant's anonymity, and then it allows administrators to look at the generated reports. </a:t>
            </a:r>
            <a:endParaRPr b="0" i="0" sz="36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075"/>
              <a:buFont typeface="Arial"/>
              <a:buNone/>
            </a:pPr>
            <a:r>
              <a:t/>
            </a:r>
            <a:endParaRPr b="0" i="0" sz="3600" u="none" cap="none" strike="noStrike">
              <a:solidFill>
                <a:srgbClr val="000000"/>
              </a:solidFill>
              <a:latin typeface="Arial"/>
              <a:ea typeface="Arial"/>
              <a:cs typeface="Arial"/>
              <a:sym typeface="Arial"/>
            </a:endParaRPr>
          </a:p>
        </p:txBody>
      </p:sp>
      <p:sp>
        <p:nvSpPr>
          <p:cNvPr id="72" name="Google Shape;72;p1"/>
          <p:cNvSpPr txBox="1"/>
          <p:nvPr/>
        </p:nvSpPr>
        <p:spPr>
          <a:xfrm>
            <a:off x="19311805" y="7105062"/>
            <a:ext cx="12603600" cy="5079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80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73" name="Google Shape;73;p1"/>
          <p:cNvSpPr txBox="1"/>
          <p:nvPr/>
        </p:nvSpPr>
        <p:spPr>
          <a:xfrm>
            <a:off x="23556205" y="6526525"/>
            <a:ext cx="4114800" cy="5493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75" u="none" cap="none" strike="noStrike">
                <a:solidFill>
                  <a:srgbClr val="3F3F3F"/>
                </a:solidFill>
                <a:latin typeface="Arial"/>
                <a:ea typeface="Arial"/>
                <a:cs typeface="Arial"/>
                <a:sym typeface="Arial"/>
              </a:rPr>
              <a:t>PROBLEM</a:t>
            </a:r>
            <a:endParaRPr b="1" i="0" sz="1900" u="none" cap="none" strike="noStrike">
              <a:solidFill>
                <a:srgbClr val="000000"/>
              </a:solidFill>
              <a:latin typeface="Arial"/>
              <a:ea typeface="Arial"/>
              <a:cs typeface="Arial"/>
              <a:sym typeface="Arial"/>
            </a:endParaRPr>
          </a:p>
        </p:txBody>
      </p:sp>
      <p:sp>
        <p:nvSpPr>
          <p:cNvPr id="74" name="Google Shape;74;p1"/>
          <p:cNvSpPr txBox="1"/>
          <p:nvPr/>
        </p:nvSpPr>
        <p:spPr>
          <a:xfrm>
            <a:off x="19826288"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was first developed in 2006 by the KFSCIS web development team and was used for more than fifteen years at the end of each term. This classic package was built on a Postgres database with several Perl modules to collect student course evaluation data and to generate reports. This package is not modular enough to classify the collected data according to student majors and to generate reports specific for each KFSCIS degree program.</a:t>
            </a:r>
            <a:endParaRPr b="0" i="0" sz="3600" u="none" cap="none" strike="noStrike">
              <a:solidFill>
                <a:srgbClr val="000000"/>
              </a:solidFill>
              <a:latin typeface="Arial"/>
              <a:ea typeface="Arial"/>
              <a:cs typeface="Arial"/>
              <a:sym typeface="Arial"/>
            </a:endParaRPr>
          </a:p>
        </p:txBody>
      </p:sp>
      <p:pic>
        <p:nvPicPr>
          <p:cNvPr id="75" name="Google Shape;75;p1"/>
          <p:cNvPicPr preferRelativeResize="0"/>
          <p:nvPr/>
        </p:nvPicPr>
        <p:blipFill rotWithShape="1">
          <a:blip r:embed="rId10">
            <a:alphaModFix/>
          </a:blip>
          <a:srcRect b="0" l="0" r="0" t="0"/>
          <a:stretch/>
        </p:blipFill>
        <p:spPr>
          <a:xfrm>
            <a:off x="37282750" y="9229076"/>
            <a:ext cx="1715674" cy="1549450"/>
          </a:xfrm>
          <a:prstGeom prst="rect">
            <a:avLst/>
          </a:prstGeom>
          <a:noFill/>
          <a:ln>
            <a:noFill/>
          </a:ln>
        </p:spPr>
      </p:pic>
      <p:sp>
        <p:nvSpPr>
          <p:cNvPr id="76" name="Google Shape;76;p1"/>
          <p:cNvSpPr txBox="1"/>
          <p:nvPr/>
        </p:nvSpPr>
        <p:spPr>
          <a:xfrm>
            <a:off x="6921850" y="13778500"/>
            <a:ext cx="11595000" cy="6648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new system focuses on modularity in order to accelerate the creation of new features, the addition of new APIs to control individual aspects of the system and maintenance by future teams. By creating an individual database that holds all semester information, report generation is done dynamically rather than hard coding HTML pages and saving them for when a faculty member needs a report; this makes the system aware of any changes that could happen in current or previous semesters. Because the new system uses JSON to communicate to the database, frontend development is not tied to an individual framework and can evolve as the backend grows with new features.</a:t>
            </a:r>
            <a:endParaRPr b="0" i="0" sz="3600" u="none" cap="none" strike="noStrike">
              <a:solidFill>
                <a:srgbClr val="000000"/>
              </a:solidFill>
              <a:latin typeface="Arial"/>
              <a:ea typeface="Arial"/>
              <a:cs typeface="Arial"/>
              <a:sym typeface="Arial"/>
            </a:endParaRPr>
          </a:p>
        </p:txBody>
      </p:sp>
      <p:pic>
        <p:nvPicPr>
          <p:cNvPr id="77" name="Google Shape;77;p1"/>
          <p:cNvPicPr preferRelativeResize="0"/>
          <p:nvPr/>
        </p:nvPicPr>
        <p:blipFill rotWithShape="1">
          <a:blip r:embed="rId11">
            <a:alphaModFix/>
          </a:blip>
          <a:srcRect b="0" l="1133" r="1124" t="0"/>
          <a:stretch/>
        </p:blipFill>
        <p:spPr>
          <a:xfrm>
            <a:off x="20076312" y="14152888"/>
            <a:ext cx="10691750" cy="7588525"/>
          </a:xfrm>
          <a:prstGeom prst="rect">
            <a:avLst/>
          </a:prstGeom>
          <a:noFill/>
          <a:ln>
            <a:noFill/>
          </a:ln>
        </p:spPr>
      </p:pic>
      <p:pic>
        <p:nvPicPr>
          <p:cNvPr id="78" name="Google Shape;78;p1"/>
          <p:cNvPicPr preferRelativeResize="0"/>
          <p:nvPr/>
        </p:nvPicPr>
        <p:blipFill rotWithShape="1">
          <a:blip r:embed="rId12">
            <a:alphaModFix/>
          </a:blip>
          <a:srcRect b="0" l="0" r="0" t="0"/>
          <a:stretch/>
        </p:blipFill>
        <p:spPr>
          <a:xfrm>
            <a:off x="6417550" y="22088200"/>
            <a:ext cx="12603600" cy="8952822"/>
          </a:xfrm>
          <a:prstGeom prst="rect">
            <a:avLst/>
          </a:prstGeom>
          <a:noFill/>
          <a:ln>
            <a:noFill/>
          </a:ln>
        </p:spPr>
      </p:pic>
      <p:sp>
        <p:nvSpPr>
          <p:cNvPr id="79" name="Google Shape;79;p1"/>
          <p:cNvSpPr txBox="1"/>
          <p:nvPr/>
        </p:nvSpPr>
        <p:spPr>
          <a:xfrm>
            <a:off x="30873800" y="21019125"/>
            <a:ext cx="12603600" cy="10713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US" sz="3600">
                <a:solidFill>
                  <a:srgbClr val="002060"/>
                </a:solidFill>
              </a:rPr>
              <a:t>There are several </a:t>
            </a:r>
            <a:r>
              <a:rPr lang="en-US" sz="3600">
                <a:solidFill>
                  <a:srgbClr val="002060"/>
                </a:solidFill>
              </a:rPr>
              <a:t>contributions</a:t>
            </a:r>
            <a:r>
              <a:rPr lang="en-US" sz="3600">
                <a:solidFill>
                  <a:srgbClr val="002060"/>
                </a:solidFill>
              </a:rPr>
              <a:t> </a:t>
            </a:r>
            <a:r>
              <a:rPr lang="en-US" sz="3600">
                <a:solidFill>
                  <a:srgbClr val="002060"/>
                </a:solidFill>
              </a:rPr>
              <a:t>throughout</a:t>
            </a:r>
            <a:r>
              <a:rPr lang="en-US" sz="3600">
                <a:solidFill>
                  <a:srgbClr val="002060"/>
                </a:solidFill>
              </a:rPr>
              <a:t> this project that are listed below::</a:t>
            </a:r>
            <a:endParaRPr sz="3600">
              <a:solidFill>
                <a:srgbClr val="002060"/>
              </a:solidFill>
            </a:endParaRPr>
          </a:p>
          <a:p>
            <a:pPr indent="-457200" lvl="0" marL="457200" marR="0" rtl="0" algn="l">
              <a:lnSpc>
                <a:spcPct val="100000"/>
              </a:lnSpc>
              <a:spcBef>
                <a:spcPts val="0"/>
              </a:spcBef>
              <a:spcAft>
                <a:spcPts val="0"/>
              </a:spcAft>
              <a:buClr>
                <a:srgbClr val="002060"/>
              </a:buClr>
              <a:buSzPts val="3600"/>
              <a:buChar char="●"/>
            </a:pPr>
            <a:r>
              <a:rPr lang="en-US" sz="3600">
                <a:solidFill>
                  <a:srgbClr val="002060"/>
                </a:solidFill>
              </a:rPr>
              <a:t>Initially, I worked on setting up my environment and helped team members to set up their environment. </a:t>
            </a:r>
            <a:endParaRPr sz="3600">
              <a:solidFill>
                <a:srgbClr val="002060"/>
              </a:solidFill>
            </a:endParaRPr>
          </a:p>
          <a:p>
            <a:pPr indent="-457200" lvl="0" marL="457200" marR="0" rtl="0" algn="l">
              <a:lnSpc>
                <a:spcPct val="100000"/>
              </a:lnSpc>
              <a:spcBef>
                <a:spcPts val="0"/>
              </a:spcBef>
              <a:spcAft>
                <a:spcPts val="0"/>
              </a:spcAft>
              <a:buClr>
                <a:srgbClr val="002060"/>
              </a:buClr>
              <a:buSzPts val="3600"/>
              <a:buChar char="●"/>
            </a:pPr>
            <a:r>
              <a:rPr lang="en-US" sz="3600">
                <a:solidFill>
                  <a:srgbClr val="002060"/>
                </a:solidFill>
              </a:rPr>
              <a:t>Worked together with teammate to create the d</a:t>
            </a:r>
            <a:r>
              <a:rPr lang="en-US" sz="3600">
                <a:solidFill>
                  <a:srgbClr val="002060"/>
                </a:solidFill>
              </a:rPr>
              <a:t>atabase </a:t>
            </a:r>
            <a:r>
              <a:rPr lang="en-US" sz="3600">
                <a:solidFill>
                  <a:srgbClr val="002060"/>
                </a:solidFill>
              </a:rPr>
              <a:t>design</a:t>
            </a:r>
            <a:r>
              <a:rPr lang="en-US" sz="3600">
                <a:solidFill>
                  <a:srgbClr val="002060"/>
                </a:solidFill>
              </a:rPr>
              <a:t> and system </a:t>
            </a:r>
            <a:r>
              <a:rPr lang="en-US" sz="3600">
                <a:solidFill>
                  <a:srgbClr val="002060"/>
                </a:solidFill>
              </a:rPr>
              <a:t>architecture</a:t>
            </a:r>
            <a:r>
              <a:rPr lang="en-US" sz="3600">
                <a:solidFill>
                  <a:srgbClr val="002060"/>
                </a:solidFill>
              </a:rPr>
              <a:t>. I created the initial ER diagram together with Daniel and Gerardo.</a:t>
            </a:r>
            <a:endParaRPr sz="3600">
              <a:solidFill>
                <a:srgbClr val="002060"/>
              </a:solidFill>
            </a:endParaRPr>
          </a:p>
          <a:p>
            <a:pPr indent="-457200" lvl="0" marL="457200" marR="0" rtl="0" algn="l">
              <a:lnSpc>
                <a:spcPct val="100000"/>
              </a:lnSpc>
              <a:spcBef>
                <a:spcPts val="0"/>
              </a:spcBef>
              <a:spcAft>
                <a:spcPts val="0"/>
              </a:spcAft>
              <a:buClr>
                <a:srgbClr val="002060"/>
              </a:buClr>
              <a:buSzPts val="3600"/>
              <a:buChar char="●"/>
            </a:pPr>
            <a:r>
              <a:rPr lang="en-US" sz="3600">
                <a:solidFill>
                  <a:srgbClr val="002060"/>
                </a:solidFill>
              </a:rPr>
              <a:t>After the creation of the database, I worked on response and section models, </a:t>
            </a:r>
            <a:r>
              <a:rPr lang="en-US" sz="3600">
                <a:solidFill>
                  <a:srgbClr val="002060"/>
                </a:solidFill>
              </a:rPr>
              <a:t>response and section </a:t>
            </a:r>
            <a:r>
              <a:rPr lang="en-US" sz="3600">
                <a:solidFill>
                  <a:srgbClr val="002060"/>
                </a:solidFill>
              </a:rPr>
              <a:t>views, and </a:t>
            </a:r>
            <a:r>
              <a:rPr lang="en-US" sz="3600">
                <a:solidFill>
                  <a:srgbClr val="002060"/>
                </a:solidFill>
              </a:rPr>
              <a:t>response and section </a:t>
            </a:r>
            <a:r>
              <a:rPr lang="en-US" sz="3600">
                <a:solidFill>
                  <a:srgbClr val="002060"/>
                </a:solidFill>
              </a:rPr>
              <a:t>serializers.</a:t>
            </a:r>
            <a:endParaRPr sz="3600">
              <a:solidFill>
                <a:srgbClr val="002060"/>
              </a:solidFill>
            </a:endParaRPr>
          </a:p>
          <a:p>
            <a:pPr indent="-457200" lvl="0" marL="457200" marR="0" rtl="0" algn="l">
              <a:lnSpc>
                <a:spcPct val="100000"/>
              </a:lnSpc>
              <a:spcBef>
                <a:spcPts val="0"/>
              </a:spcBef>
              <a:spcAft>
                <a:spcPts val="0"/>
              </a:spcAft>
              <a:buClr>
                <a:srgbClr val="002060"/>
              </a:buClr>
              <a:buSzPts val="3600"/>
              <a:buChar char="●"/>
            </a:pPr>
            <a:r>
              <a:rPr lang="en-US" sz="3600">
                <a:solidFill>
                  <a:srgbClr val="002060"/>
                </a:solidFill>
              </a:rPr>
              <a:t>Once</a:t>
            </a:r>
            <a:r>
              <a:rPr lang="en-US" sz="3600">
                <a:solidFill>
                  <a:srgbClr val="002060"/>
                </a:solidFill>
              </a:rPr>
              <a:t> the models, views, and serializers are done, I started to work on some of the faculty actions and </a:t>
            </a:r>
            <a:r>
              <a:rPr lang="en-US" sz="3600">
                <a:solidFill>
                  <a:srgbClr val="002060"/>
                </a:solidFill>
              </a:rPr>
              <a:t>student</a:t>
            </a:r>
            <a:r>
              <a:rPr lang="en-US" sz="3600">
                <a:solidFill>
                  <a:srgbClr val="002060"/>
                </a:solidFill>
              </a:rPr>
              <a:t> in section action  that help to retrieve information needed for the frontend from the backend using actions to query to the </a:t>
            </a:r>
            <a:r>
              <a:rPr lang="en-US" sz="3600">
                <a:solidFill>
                  <a:srgbClr val="002060"/>
                </a:solidFill>
              </a:rPr>
              <a:t>database</a:t>
            </a:r>
            <a:r>
              <a:rPr lang="en-US" sz="3600">
                <a:solidFill>
                  <a:srgbClr val="002060"/>
                </a:solidFill>
              </a:rPr>
              <a:t> and return a Json format (example: current_courses, get_sections,section_student_count).</a:t>
            </a:r>
            <a:endParaRPr sz="3600">
              <a:solidFill>
                <a:srgbClr val="002060"/>
              </a:solidFill>
            </a:endParaRPr>
          </a:p>
          <a:p>
            <a:pPr indent="-457200" lvl="0" marL="457200" marR="0" rtl="0" algn="l">
              <a:lnSpc>
                <a:spcPct val="100000"/>
              </a:lnSpc>
              <a:spcBef>
                <a:spcPts val="0"/>
              </a:spcBef>
              <a:spcAft>
                <a:spcPts val="0"/>
              </a:spcAft>
              <a:buClr>
                <a:srgbClr val="002060"/>
              </a:buClr>
              <a:buSzPts val="3600"/>
              <a:buChar char="●"/>
            </a:pPr>
            <a:r>
              <a:rPr lang="en-US" sz="3600">
                <a:solidFill>
                  <a:srgbClr val="002060"/>
                </a:solidFill>
              </a:rPr>
              <a:t>Finally I worked on the recording the demo video, </a:t>
            </a:r>
            <a:r>
              <a:rPr lang="en-US" sz="3600">
                <a:solidFill>
                  <a:srgbClr val="002060"/>
                </a:solidFill>
              </a:rPr>
              <a:t>wrote the installation manual with Gerardo, and </a:t>
            </a:r>
            <a:r>
              <a:rPr lang="en-US" sz="3600">
                <a:solidFill>
                  <a:srgbClr val="002060"/>
                </a:solidFill>
              </a:rPr>
              <a:t>creating the documentations for the models, views, and serializers. </a:t>
            </a:r>
            <a:endParaRPr sz="3600">
              <a:solidFill>
                <a:srgbClr val="002060"/>
              </a:solidFill>
            </a:endParaRPr>
          </a:p>
        </p:txBody>
      </p:sp>
      <p:sp>
        <p:nvSpPr>
          <p:cNvPr id="80" name="Google Shape;80;p1"/>
          <p:cNvSpPr txBox="1"/>
          <p:nvPr/>
        </p:nvSpPr>
        <p:spPr>
          <a:xfrm>
            <a:off x="6731325" y="29053300"/>
            <a:ext cx="3313500" cy="1409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US" sz="1900">
                <a:solidFill>
                  <a:srgbClr val="002060"/>
                </a:solidFill>
                <a:latin typeface="Calibri"/>
                <a:ea typeface="Calibri"/>
                <a:cs typeface="Calibri"/>
                <a:sym typeface="Calibri"/>
              </a:rPr>
              <a:t>Contribute on the database design and create the response and section tables.</a:t>
            </a:r>
            <a:endParaRPr sz="1900">
              <a:solidFill>
                <a:srgbClr val="002060"/>
              </a:solidFill>
              <a:latin typeface="Calibri"/>
              <a:ea typeface="Calibri"/>
              <a:cs typeface="Calibri"/>
              <a:sym typeface="Calibri"/>
            </a:endParaRPr>
          </a:p>
          <a:p>
            <a:pPr indent="0" lvl="0" marL="0" rtl="0" algn="l">
              <a:spcBef>
                <a:spcPts val="0"/>
              </a:spcBef>
              <a:spcAft>
                <a:spcPts val="0"/>
              </a:spcAft>
              <a:buNone/>
            </a:pPr>
            <a:r>
              <a:t/>
            </a:r>
            <a:endParaRPr/>
          </a:p>
        </p:txBody>
      </p:sp>
      <p:sp>
        <p:nvSpPr>
          <p:cNvPr id="81" name="Google Shape;81;p1"/>
          <p:cNvSpPr txBox="1"/>
          <p:nvPr/>
        </p:nvSpPr>
        <p:spPr>
          <a:xfrm>
            <a:off x="22484900" y="22641450"/>
            <a:ext cx="6257400" cy="7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550">
                <a:solidFill>
                  <a:srgbClr val="3F3F3F"/>
                </a:solidFill>
              </a:rPr>
              <a:t>DOCUMENTATION</a:t>
            </a:r>
            <a:endParaRPr sz="3550">
              <a:solidFill>
                <a:schemeClr val="dk1"/>
              </a:solidFill>
            </a:endParaRPr>
          </a:p>
        </p:txBody>
      </p:sp>
      <p:pic>
        <p:nvPicPr>
          <p:cNvPr id="82" name="Google Shape;82;p1"/>
          <p:cNvPicPr preferRelativeResize="0"/>
          <p:nvPr/>
        </p:nvPicPr>
        <p:blipFill>
          <a:blip r:embed="rId13">
            <a:alphaModFix/>
          </a:blip>
          <a:stretch>
            <a:fillRect/>
          </a:stretch>
        </p:blipFill>
        <p:spPr>
          <a:xfrm>
            <a:off x="20667263" y="23664575"/>
            <a:ext cx="9892670" cy="6648300"/>
          </a:xfrm>
          <a:prstGeom prst="rect">
            <a:avLst/>
          </a:prstGeom>
          <a:noFill/>
          <a:ln>
            <a:noFill/>
          </a:ln>
        </p:spPr>
      </p:pic>
      <p:sp>
        <p:nvSpPr>
          <p:cNvPr id="83" name="Google Shape;83;p1"/>
          <p:cNvSpPr txBox="1"/>
          <p:nvPr/>
        </p:nvSpPr>
        <p:spPr>
          <a:xfrm>
            <a:off x="2735950" y="2735950"/>
            <a:ext cx="25014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84" name="Google Shape;84;p1"/>
          <p:cNvSpPr txBox="1"/>
          <p:nvPr/>
        </p:nvSpPr>
        <p:spPr>
          <a:xfrm>
            <a:off x="22083500" y="19988575"/>
            <a:ext cx="3313500" cy="736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US" sz="1900">
                <a:solidFill>
                  <a:srgbClr val="002060"/>
                </a:solidFill>
                <a:latin typeface="Calibri"/>
                <a:ea typeface="Calibri"/>
                <a:cs typeface="Calibri"/>
                <a:sym typeface="Calibri"/>
              </a:rPr>
              <a:t>worked on shaded aresa</a:t>
            </a:r>
            <a:endParaRPr sz="1900">
              <a:solidFill>
                <a:srgbClr val="002060"/>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
                                        </p:tgtEl>
                                        <p:attrNameLst>
                                          <p:attrName>style.visibility</p:attrName>
                                        </p:attrNameLst>
                                      </p:cBhvr>
                                      <p:to>
                                        <p:strVal val="visible"/>
                                      </p:to>
                                    </p:set>
                                    <p:animEffect filter="fade" transition="in">
                                      <p:cBhvr>
                                        <p:cTn dur="1000"/>
                                        <p:tgtEl>
                                          <p:spTgt spid="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